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2.xml" ContentType="application/vnd.openxmlformats-officedocument.theme+xml"/>
  <Override PartName="/ppt/tags/tag33.xml" ContentType="application/vnd.openxmlformats-officedocument.presentationml.tags+xml"/>
  <Override PartName="/ppt/notesSlides/notesSlide1.xml" ContentType="application/vnd.openxmlformats-officedocument.presentationml.notesSlide+xml"/>
  <Override PartName="/ppt/tags/tag3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38.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39.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40.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tags/tag41.xml" ContentType="application/vnd.openxmlformats-officedocument.presentationml.tags+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tags/tag42.xml" ContentType="application/vnd.openxmlformats-officedocument.presentationml.tags+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tags/tag43.xml" ContentType="application/vnd.openxmlformats-officedocument.presentationml.tags+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tags/tag44.xml" ContentType="application/vnd.openxmlformats-officedocument.presentationml.tags+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Lst>
  <p:notesMasterIdLst>
    <p:notesMasterId r:id="rId117"/>
  </p:notesMasterIdLst>
  <p:sldIdLst>
    <p:sldId id="258" r:id="rId2"/>
    <p:sldId id="260" r:id="rId3"/>
    <p:sldId id="295" r:id="rId4"/>
    <p:sldId id="307" r:id="rId5"/>
    <p:sldId id="306" r:id="rId6"/>
    <p:sldId id="305" r:id="rId7"/>
    <p:sldId id="304" r:id="rId8"/>
    <p:sldId id="303" r:id="rId9"/>
    <p:sldId id="302" r:id="rId10"/>
    <p:sldId id="301" r:id="rId11"/>
    <p:sldId id="300" r:id="rId12"/>
    <p:sldId id="299" r:id="rId13"/>
    <p:sldId id="298" r:id="rId14"/>
    <p:sldId id="297" r:id="rId15"/>
    <p:sldId id="296" r:id="rId16"/>
    <p:sldId id="294" r:id="rId17"/>
    <p:sldId id="293" r:id="rId18"/>
    <p:sldId id="292" r:id="rId19"/>
    <p:sldId id="291" r:id="rId20"/>
    <p:sldId id="290" r:id="rId21"/>
    <p:sldId id="289" r:id="rId22"/>
    <p:sldId id="288" r:id="rId23"/>
    <p:sldId id="287" r:id="rId24"/>
    <p:sldId id="286" r:id="rId25"/>
    <p:sldId id="285" r:id="rId26"/>
    <p:sldId id="284" r:id="rId27"/>
    <p:sldId id="283" r:id="rId28"/>
    <p:sldId id="282" r:id="rId29"/>
    <p:sldId id="281" r:id="rId30"/>
    <p:sldId id="280" r:id="rId31"/>
    <p:sldId id="279" r:id="rId32"/>
    <p:sldId id="278" r:id="rId33"/>
    <p:sldId id="277" r:id="rId34"/>
    <p:sldId id="276" r:id="rId35"/>
    <p:sldId id="275" r:id="rId36"/>
    <p:sldId id="274" r:id="rId37"/>
    <p:sldId id="273" r:id="rId38"/>
    <p:sldId id="272" r:id="rId39"/>
    <p:sldId id="271" r:id="rId40"/>
    <p:sldId id="270" r:id="rId41"/>
    <p:sldId id="269" r:id="rId42"/>
    <p:sldId id="268" r:id="rId43"/>
    <p:sldId id="267" r:id="rId44"/>
    <p:sldId id="266" r:id="rId45"/>
    <p:sldId id="265" r:id="rId46"/>
    <p:sldId id="264" r:id="rId47"/>
    <p:sldId id="263" r:id="rId48"/>
    <p:sldId id="262" r:id="rId49"/>
    <p:sldId id="261" r:id="rId50"/>
    <p:sldId id="314" r:id="rId51"/>
    <p:sldId id="313" r:id="rId52"/>
    <p:sldId id="327" r:id="rId53"/>
    <p:sldId id="326" r:id="rId54"/>
    <p:sldId id="325" r:id="rId55"/>
    <p:sldId id="324" r:id="rId56"/>
    <p:sldId id="323" r:id="rId57"/>
    <p:sldId id="322" r:id="rId58"/>
    <p:sldId id="321" r:id="rId59"/>
    <p:sldId id="320" r:id="rId60"/>
    <p:sldId id="319" r:id="rId61"/>
    <p:sldId id="318" r:id="rId62"/>
    <p:sldId id="317" r:id="rId63"/>
    <p:sldId id="316" r:id="rId64"/>
    <p:sldId id="315" r:id="rId65"/>
    <p:sldId id="312" r:id="rId66"/>
    <p:sldId id="311" r:id="rId67"/>
    <p:sldId id="310" r:id="rId68"/>
    <p:sldId id="309" r:id="rId69"/>
    <p:sldId id="337" r:id="rId70"/>
    <p:sldId id="336" r:id="rId71"/>
    <p:sldId id="335" r:id="rId72"/>
    <p:sldId id="334" r:id="rId73"/>
    <p:sldId id="333" r:id="rId74"/>
    <p:sldId id="332" r:id="rId75"/>
    <p:sldId id="331" r:id="rId76"/>
    <p:sldId id="330" r:id="rId77"/>
    <p:sldId id="329" r:id="rId78"/>
    <p:sldId id="347" r:id="rId79"/>
    <p:sldId id="346" r:id="rId80"/>
    <p:sldId id="345" r:id="rId81"/>
    <p:sldId id="344" r:id="rId82"/>
    <p:sldId id="343" r:id="rId83"/>
    <p:sldId id="342" r:id="rId84"/>
    <p:sldId id="341" r:id="rId85"/>
    <p:sldId id="340" r:id="rId86"/>
    <p:sldId id="339" r:id="rId87"/>
    <p:sldId id="357" r:id="rId88"/>
    <p:sldId id="356" r:id="rId89"/>
    <p:sldId id="355" r:id="rId90"/>
    <p:sldId id="354" r:id="rId91"/>
    <p:sldId id="353" r:id="rId92"/>
    <p:sldId id="352" r:id="rId93"/>
    <p:sldId id="351" r:id="rId94"/>
    <p:sldId id="350" r:id="rId95"/>
    <p:sldId id="349" r:id="rId96"/>
    <p:sldId id="348" r:id="rId97"/>
    <p:sldId id="338" r:id="rId98"/>
    <p:sldId id="328" r:id="rId99"/>
    <p:sldId id="308" r:id="rId100"/>
    <p:sldId id="358" r:id="rId101"/>
    <p:sldId id="372" r:id="rId102"/>
    <p:sldId id="371" r:id="rId103"/>
    <p:sldId id="370" r:id="rId104"/>
    <p:sldId id="369" r:id="rId105"/>
    <p:sldId id="368" r:id="rId106"/>
    <p:sldId id="367" r:id="rId107"/>
    <p:sldId id="366" r:id="rId108"/>
    <p:sldId id="365" r:id="rId109"/>
    <p:sldId id="364" r:id="rId110"/>
    <p:sldId id="363" r:id="rId111"/>
    <p:sldId id="362" r:id="rId112"/>
    <p:sldId id="361" r:id="rId113"/>
    <p:sldId id="360" r:id="rId114"/>
    <p:sldId id="377" r:id="rId115"/>
    <p:sldId id="376" r:id="rId116"/>
  </p:sldIdLst>
  <p:sldSz cx="12192000" cy="6858000"/>
  <p:notesSz cx="6858000" cy="9144000"/>
  <p:custDataLst>
    <p:tags r:id="rId1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2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ags" Target="tags/tag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362EC-A373-458F-9599-29C84572C073}" type="datetimeFigureOut">
              <a:rPr lang="en-US" smtClean="0"/>
              <a:t>10/7/2020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1D12DE-A9DA-47A6-8AA7-1101BFCB6C35}" type="slidenum">
              <a:rPr lang="en-US" smtClean="0"/>
              <a:t>‹#›</a:t>
            </a:fld>
            <a:endParaRPr lang="en-US"/>
          </a:p>
        </p:txBody>
      </p:sp>
    </p:spTree>
    <p:extLst>
      <p:ext uri="{BB962C8B-B14F-4D97-AF65-F5344CB8AC3E}">
        <p14:creationId xmlns:p14="http://schemas.microsoft.com/office/powerpoint/2010/main" val="2136883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2DEEECAA-3C84-430A-95A1-B4F460996DB5}" type="slidenum">
              <a:rPr lang="ru-RU" smtClean="0"/>
              <a:pPr/>
              <a:t>1</a:t>
            </a:fld>
            <a:endParaRPr lang="ru-RU"/>
          </a:p>
        </p:txBody>
      </p:sp>
    </p:spTree>
    <p:extLst>
      <p:ext uri="{BB962C8B-B14F-4D97-AF65-F5344CB8AC3E}">
        <p14:creationId xmlns:p14="http://schemas.microsoft.com/office/powerpoint/2010/main" val="1109129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10</a:t>
            </a:fld>
            <a:endParaRPr lang="en-US"/>
          </a:p>
        </p:txBody>
      </p:sp>
    </p:spTree>
    <p:extLst>
      <p:ext uri="{BB962C8B-B14F-4D97-AF65-F5344CB8AC3E}">
        <p14:creationId xmlns:p14="http://schemas.microsoft.com/office/powerpoint/2010/main" val="316303702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100</a:t>
            </a:fld>
            <a:endParaRPr lang="en-US"/>
          </a:p>
        </p:txBody>
      </p:sp>
    </p:spTree>
    <p:extLst>
      <p:ext uri="{BB962C8B-B14F-4D97-AF65-F5344CB8AC3E}">
        <p14:creationId xmlns:p14="http://schemas.microsoft.com/office/powerpoint/2010/main" val="359891907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101</a:t>
            </a:fld>
            <a:endParaRPr lang="en-US"/>
          </a:p>
        </p:txBody>
      </p:sp>
    </p:spTree>
    <p:extLst>
      <p:ext uri="{BB962C8B-B14F-4D97-AF65-F5344CB8AC3E}">
        <p14:creationId xmlns:p14="http://schemas.microsoft.com/office/powerpoint/2010/main" val="50699733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102</a:t>
            </a:fld>
            <a:endParaRPr lang="en-US"/>
          </a:p>
        </p:txBody>
      </p:sp>
    </p:spTree>
    <p:extLst>
      <p:ext uri="{BB962C8B-B14F-4D97-AF65-F5344CB8AC3E}">
        <p14:creationId xmlns:p14="http://schemas.microsoft.com/office/powerpoint/2010/main" val="272131618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103</a:t>
            </a:fld>
            <a:endParaRPr lang="en-US"/>
          </a:p>
        </p:txBody>
      </p:sp>
    </p:spTree>
    <p:extLst>
      <p:ext uri="{BB962C8B-B14F-4D97-AF65-F5344CB8AC3E}">
        <p14:creationId xmlns:p14="http://schemas.microsoft.com/office/powerpoint/2010/main" val="30050730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104</a:t>
            </a:fld>
            <a:endParaRPr lang="en-US"/>
          </a:p>
        </p:txBody>
      </p:sp>
    </p:spTree>
    <p:extLst>
      <p:ext uri="{BB962C8B-B14F-4D97-AF65-F5344CB8AC3E}">
        <p14:creationId xmlns:p14="http://schemas.microsoft.com/office/powerpoint/2010/main" val="118631866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105</a:t>
            </a:fld>
            <a:endParaRPr lang="en-US"/>
          </a:p>
        </p:txBody>
      </p:sp>
    </p:spTree>
    <p:extLst>
      <p:ext uri="{BB962C8B-B14F-4D97-AF65-F5344CB8AC3E}">
        <p14:creationId xmlns:p14="http://schemas.microsoft.com/office/powerpoint/2010/main" val="382714221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106</a:t>
            </a:fld>
            <a:endParaRPr lang="en-US"/>
          </a:p>
        </p:txBody>
      </p:sp>
    </p:spTree>
    <p:extLst>
      <p:ext uri="{BB962C8B-B14F-4D97-AF65-F5344CB8AC3E}">
        <p14:creationId xmlns:p14="http://schemas.microsoft.com/office/powerpoint/2010/main" val="14975897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107</a:t>
            </a:fld>
            <a:endParaRPr lang="en-US"/>
          </a:p>
        </p:txBody>
      </p:sp>
    </p:spTree>
    <p:extLst>
      <p:ext uri="{BB962C8B-B14F-4D97-AF65-F5344CB8AC3E}">
        <p14:creationId xmlns:p14="http://schemas.microsoft.com/office/powerpoint/2010/main" val="227776890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108</a:t>
            </a:fld>
            <a:endParaRPr lang="en-US"/>
          </a:p>
        </p:txBody>
      </p:sp>
    </p:spTree>
    <p:extLst>
      <p:ext uri="{BB962C8B-B14F-4D97-AF65-F5344CB8AC3E}">
        <p14:creationId xmlns:p14="http://schemas.microsoft.com/office/powerpoint/2010/main" val="216552365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109</a:t>
            </a:fld>
            <a:endParaRPr lang="en-US"/>
          </a:p>
        </p:txBody>
      </p:sp>
    </p:spTree>
    <p:extLst>
      <p:ext uri="{BB962C8B-B14F-4D97-AF65-F5344CB8AC3E}">
        <p14:creationId xmlns:p14="http://schemas.microsoft.com/office/powerpoint/2010/main" val="3202511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11</a:t>
            </a:fld>
            <a:endParaRPr lang="en-US"/>
          </a:p>
        </p:txBody>
      </p:sp>
    </p:spTree>
    <p:extLst>
      <p:ext uri="{BB962C8B-B14F-4D97-AF65-F5344CB8AC3E}">
        <p14:creationId xmlns:p14="http://schemas.microsoft.com/office/powerpoint/2010/main" val="312804130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110</a:t>
            </a:fld>
            <a:endParaRPr lang="en-US"/>
          </a:p>
        </p:txBody>
      </p:sp>
    </p:spTree>
    <p:extLst>
      <p:ext uri="{BB962C8B-B14F-4D97-AF65-F5344CB8AC3E}">
        <p14:creationId xmlns:p14="http://schemas.microsoft.com/office/powerpoint/2010/main" val="408583359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111</a:t>
            </a:fld>
            <a:endParaRPr lang="en-US"/>
          </a:p>
        </p:txBody>
      </p:sp>
    </p:spTree>
    <p:extLst>
      <p:ext uri="{BB962C8B-B14F-4D97-AF65-F5344CB8AC3E}">
        <p14:creationId xmlns:p14="http://schemas.microsoft.com/office/powerpoint/2010/main" val="149935113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112</a:t>
            </a:fld>
            <a:endParaRPr lang="en-US"/>
          </a:p>
        </p:txBody>
      </p:sp>
    </p:spTree>
    <p:extLst>
      <p:ext uri="{BB962C8B-B14F-4D97-AF65-F5344CB8AC3E}">
        <p14:creationId xmlns:p14="http://schemas.microsoft.com/office/powerpoint/2010/main" val="285652043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113</a:t>
            </a:fld>
            <a:endParaRPr lang="en-US"/>
          </a:p>
        </p:txBody>
      </p:sp>
    </p:spTree>
    <p:extLst>
      <p:ext uri="{BB962C8B-B14F-4D97-AF65-F5344CB8AC3E}">
        <p14:creationId xmlns:p14="http://schemas.microsoft.com/office/powerpoint/2010/main" val="326291908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114</a:t>
            </a:fld>
            <a:endParaRPr lang="en-US"/>
          </a:p>
        </p:txBody>
      </p:sp>
    </p:spTree>
    <p:extLst>
      <p:ext uri="{BB962C8B-B14F-4D97-AF65-F5344CB8AC3E}">
        <p14:creationId xmlns:p14="http://schemas.microsoft.com/office/powerpoint/2010/main" val="46034968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115</a:t>
            </a:fld>
            <a:endParaRPr lang="en-US"/>
          </a:p>
        </p:txBody>
      </p:sp>
    </p:spTree>
    <p:extLst>
      <p:ext uri="{BB962C8B-B14F-4D97-AF65-F5344CB8AC3E}">
        <p14:creationId xmlns:p14="http://schemas.microsoft.com/office/powerpoint/2010/main" val="1269284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12</a:t>
            </a:fld>
            <a:endParaRPr lang="en-US"/>
          </a:p>
        </p:txBody>
      </p:sp>
    </p:spTree>
    <p:extLst>
      <p:ext uri="{BB962C8B-B14F-4D97-AF65-F5344CB8AC3E}">
        <p14:creationId xmlns:p14="http://schemas.microsoft.com/office/powerpoint/2010/main" val="3332227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13</a:t>
            </a:fld>
            <a:endParaRPr lang="en-US"/>
          </a:p>
        </p:txBody>
      </p:sp>
    </p:spTree>
    <p:extLst>
      <p:ext uri="{BB962C8B-B14F-4D97-AF65-F5344CB8AC3E}">
        <p14:creationId xmlns:p14="http://schemas.microsoft.com/office/powerpoint/2010/main" val="1558869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14</a:t>
            </a:fld>
            <a:endParaRPr lang="en-US"/>
          </a:p>
        </p:txBody>
      </p:sp>
    </p:spTree>
    <p:extLst>
      <p:ext uri="{BB962C8B-B14F-4D97-AF65-F5344CB8AC3E}">
        <p14:creationId xmlns:p14="http://schemas.microsoft.com/office/powerpoint/2010/main" val="2505154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15</a:t>
            </a:fld>
            <a:endParaRPr lang="en-US"/>
          </a:p>
        </p:txBody>
      </p:sp>
    </p:spTree>
    <p:extLst>
      <p:ext uri="{BB962C8B-B14F-4D97-AF65-F5344CB8AC3E}">
        <p14:creationId xmlns:p14="http://schemas.microsoft.com/office/powerpoint/2010/main" val="1790851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16</a:t>
            </a:fld>
            <a:endParaRPr lang="en-US"/>
          </a:p>
        </p:txBody>
      </p:sp>
    </p:spTree>
    <p:extLst>
      <p:ext uri="{BB962C8B-B14F-4D97-AF65-F5344CB8AC3E}">
        <p14:creationId xmlns:p14="http://schemas.microsoft.com/office/powerpoint/2010/main" val="981151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17</a:t>
            </a:fld>
            <a:endParaRPr lang="en-US"/>
          </a:p>
        </p:txBody>
      </p:sp>
    </p:spTree>
    <p:extLst>
      <p:ext uri="{BB962C8B-B14F-4D97-AF65-F5344CB8AC3E}">
        <p14:creationId xmlns:p14="http://schemas.microsoft.com/office/powerpoint/2010/main" val="4157099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18</a:t>
            </a:fld>
            <a:endParaRPr lang="en-US"/>
          </a:p>
        </p:txBody>
      </p:sp>
    </p:spTree>
    <p:extLst>
      <p:ext uri="{BB962C8B-B14F-4D97-AF65-F5344CB8AC3E}">
        <p14:creationId xmlns:p14="http://schemas.microsoft.com/office/powerpoint/2010/main" val="1974575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19</a:t>
            </a:fld>
            <a:endParaRPr lang="en-US"/>
          </a:p>
        </p:txBody>
      </p:sp>
    </p:spTree>
    <p:extLst>
      <p:ext uri="{BB962C8B-B14F-4D97-AF65-F5344CB8AC3E}">
        <p14:creationId xmlns:p14="http://schemas.microsoft.com/office/powerpoint/2010/main" val="554337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DEEECAA-3C84-430A-95A1-B4F460996DB5}" type="slidenum">
              <a:rPr lang="ru-RU" smtClean="0"/>
              <a:pPr/>
              <a:t>2</a:t>
            </a:fld>
            <a:endParaRPr lang="ru-RU"/>
          </a:p>
        </p:txBody>
      </p:sp>
    </p:spTree>
    <p:extLst>
      <p:ext uri="{BB962C8B-B14F-4D97-AF65-F5344CB8AC3E}">
        <p14:creationId xmlns:p14="http://schemas.microsoft.com/office/powerpoint/2010/main" val="2953426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20</a:t>
            </a:fld>
            <a:endParaRPr lang="en-US"/>
          </a:p>
        </p:txBody>
      </p:sp>
    </p:spTree>
    <p:extLst>
      <p:ext uri="{BB962C8B-B14F-4D97-AF65-F5344CB8AC3E}">
        <p14:creationId xmlns:p14="http://schemas.microsoft.com/office/powerpoint/2010/main" val="453542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21</a:t>
            </a:fld>
            <a:endParaRPr lang="en-US"/>
          </a:p>
        </p:txBody>
      </p:sp>
    </p:spTree>
    <p:extLst>
      <p:ext uri="{BB962C8B-B14F-4D97-AF65-F5344CB8AC3E}">
        <p14:creationId xmlns:p14="http://schemas.microsoft.com/office/powerpoint/2010/main" val="1424298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22</a:t>
            </a:fld>
            <a:endParaRPr lang="en-US"/>
          </a:p>
        </p:txBody>
      </p:sp>
    </p:spTree>
    <p:extLst>
      <p:ext uri="{BB962C8B-B14F-4D97-AF65-F5344CB8AC3E}">
        <p14:creationId xmlns:p14="http://schemas.microsoft.com/office/powerpoint/2010/main" val="1686171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23</a:t>
            </a:fld>
            <a:endParaRPr lang="en-US"/>
          </a:p>
        </p:txBody>
      </p:sp>
    </p:spTree>
    <p:extLst>
      <p:ext uri="{BB962C8B-B14F-4D97-AF65-F5344CB8AC3E}">
        <p14:creationId xmlns:p14="http://schemas.microsoft.com/office/powerpoint/2010/main" val="3490215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24</a:t>
            </a:fld>
            <a:endParaRPr lang="en-US"/>
          </a:p>
        </p:txBody>
      </p:sp>
    </p:spTree>
    <p:extLst>
      <p:ext uri="{BB962C8B-B14F-4D97-AF65-F5344CB8AC3E}">
        <p14:creationId xmlns:p14="http://schemas.microsoft.com/office/powerpoint/2010/main" val="2514829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25</a:t>
            </a:fld>
            <a:endParaRPr lang="en-US"/>
          </a:p>
        </p:txBody>
      </p:sp>
    </p:spTree>
    <p:extLst>
      <p:ext uri="{BB962C8B-B14F-4D97-AF65-F5344CB8AC3E}">
        <p14:creationId xmlns:p14="http://schemas.microsoft.com/office/powerpoint/2010/main" val="2047200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26</a:t>
            </a:fld>
            <a:endParaRPr lang="en-US"/>
          </a:p>
        </p:txBody>
      </p:sp>
    </p:spTree>
    <p:extLst>
      <p:ext uri="{BB962C8B-B14F-4D97-AF65-F5344CB8AC3E}">
        <p14:creationId xmlns:p14="http://schemas.microsoft.com/office/powerpoint/2010/main" val="854350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27</a:t>
            </a:fld>
            <a:endParaRPr lang="en-US"/>
          </a:p>
        </p:txBody>
      </p:sp>
    </p:spTree>
    <p:extLst>
      <p:ext uri="{BB962C8B-B14F-4D97-AF65-F5344CB8AC3E}">
        <p14:creationId xmlns:p14="http://schemas.microsoft.com/office/powerpoint/2010/main" val="2190042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28</a:t>
            </a:fld>
            <a:endParaRPr lang="en-US"/>
          </a:p>
        </p:txBody>
      </p:sp>
    </p:spTree>
    <p:extLst>
      <p:ext uri="{BB962C8B-B14F-4D97-AF65-F5344CB8AC3E}">
        <p14:creationId xmlns:p14="http://schemas.microsoft.com/office/powerpoint/2010/main" val="1569332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29</a:t>
            </a:fld>
            <a:endParaRPr lang="en-US"/>
          </a:p>
        </p:txBody>
      </p:sp>
    </p:spTree>
    <p:extLst>
      <p:ext uri="{BB962C8B-B14F-4D97-AF65-F5344CB8AC3E}">
        <p14:creationId xmlns:p14="http://schemas.microsoft.com/office/powerpoint/2010/main" val="1762751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3</a:t>
            </a:fld>
            <a:endParaRPr lang="en-US"/>
          </a:p>
        </p:txBody>
      </p:sp>
    </p:spTree>
    <p:extLst>
      <p:ext uri="{BB962C8B-B14F-4D97-AF65-F5344CB8AC3E}">
        <p14:creationId xmlns:p14="http://schemas.microsoft.com/office/powerpoint/2010/main" val="3182253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30</a:t>
            </a:fld>
            <a:endParaRPr lang="en-US"/>
          </a:p>
        </p:txBody>
      </p:sp>
    </p:spTree>
    <p:extLst>
      <p:ext uri="{BB962C8B-B14F-4D97-AF65-F5344CB8AC3E}">
        <p14:creationId xmlns:p14="http://schemas.microsoft.com/office/powerpoint/2010/main" val="4294670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31</a:t>
            </a:fld>
            <a:endParaRPr lang="en-US"/>
          </a:p>
        </p:txBody>
      </p:sp>
    </p:spTree>
    <p:extLst>
      <p:ext uri="{BB962C8B-B14F-4D97-AF65-F5344CB8AC3E}">
        <p14:creationId xmlns:p14="http://schemas.microsoft.com/office/powerpoint/2010/main" val="3165290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32</a:t>
            </a:fld>
            <a:endParaRPr lang="en-US"/>
          </a:p>
        </p:txBody>
      </p:sp>
    </p:spTree>
    <p:extLst>
      <p:ext uri="{BB962C8B-B14F-4D97-AF65-F5344CB8AC3E}">
        <p14:creationId xmlns:p14="http://schemas.microsoft.com/office/powerpoint/2010/main" val="189716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33</a:t>
            </a:fld>
            <a:endParaRPr lang="en-US"/>
          </a:p>
        </p:txBody>
      </p:sp>
    </p:spTree>
    <p:extLst>
      <p:ext uri="{BB962C8B-B14F-4D97-AF65-F5344CB8AC3E}">
        <p14:creationId xmlns:p14="http://schemas.microsoft.com/office/powerpoint/2010/main" val="1643039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34</a:t>
            </a:fld>
            <a:endParaRPr lang="en-US"/>
          </a:p>
        </p:txBody>
      </p:sp>
    </p:spTree>
    <p:extLst>
      <p:ext uri="{BB962C8B-B14F-4D97-AF65-F5344CB8AC3E}">
        <p14:creationId xmlns:p14="http://schemas.microsoft.com/office/powerpoint/2010/main" val="20455313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35</a:t>
            </a:fld>
            <a:endParaRPr lang="en-US"/>
          </a:p>
        </p:txBody>
      </p:sp>
    </p:spTree>
    <p:extLst>
      <p:ext uri="{BB962C8B-B14F-4D97-AF65-F5344CB8AC3E}">
        <p14:creationId xmlns:p14="http://schemas.microsoft.com/office/powerpoint/2010/main" val="19490470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36</a:t>
            </a:fld>
            <a:endParaRPr lang="en-US"/>
          </a:p>
        </p:txBody>
      </p:sp>
    </p:spTree>
    <p:extLst>
      <p:ext uri="{BB962C8B-B14F-4D97-AF65-F5344CB8AC3E}">
        <p14:creationId xmlns:p14="http://schemas.microsoft.com/office/powerpoint/2010/main" val="12910352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37</a:t>
            </a:fld>
            <a:endParaRPr lang="en-US"/>
          </a:p>
        </p:txBody>
      </p:sp>
    </p:spTree>
    <p:extLst>
      <p:ext uri="{BB962C8B-B14F-4D97-AF65-F5344CB8AC3E}">
        <p14:creationId xmlns:p14="http://schemas.microsoft.com/office/powerpoint/2010/main" val="36924064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38</a:t>
            </a:fld>
            <a:endParaRPr lang="en-US"/>
          </a:p>
        </p:txBody>
      </p:sp>
    </p:spTree>
    <p:extLst>
      <p:ext uri="{BB962C8B-B14F-4D97-AF65-F5344CB8AC3E}">
        <p14:creationId xmlns:p14="http://schemas.microsoft.com/office/powerpoint/2010/main" val="38729434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39</a:t>
            </a:fld>
            <a:endParaRPr lang="en-US"/>
          </a:p>
        </p:txBody>
      </p:sp>
    </p:spTree>
    <p:extLst>
      <p:ext uri="{BB962C8B-B14F-4D97-AF65-F5344CB8AC3E}">
        <p14:creationId xmlns:p14="http://schemas.microsoft.com/office/powerpoint/2010/main" val="286894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4</a:t>
            </a:fld>
            <a:endParaRPr lang="en-US"/>
          </a:p>
        </p:txBody>
      </p:sp>
    </p:spTree>
    <p:extLst>
      <p:ext uri="{BB962C8B-B14F-4D97-AF65-F5344CB8AC3E}">
        <p14:creationId xmlns:p14="http://schemas.microsoft.com/office/powerpoint/2010/main" val="8953770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40</a:t>
            </a:fld>
            <a:endParaRPr lang="en-US"/>
          </a:p>
        </p:txBody>
      </p:sp>
    </p:spTree>
    <p:extLst>
      <p:ext uri="{BB962C8B-B14F-4D97-AF65-F5344CB8AC3E}">
        <p14:creationId xmlns:p14="http://schemas.microsoft.com/office/powerpoint/2010/main" val="32176642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41</a:t>
            </a:fld>
            <a:endParaRPr lang="en-US"/>
          </a:p>
        </p:txBody>
      </p:sp>
    </p:spTree>
    <p:extLst>
      <p:ext uri="{BB962C8B-B14F-4D97-AF65-F5344CB8AC3E}">
        <p14:creationId xmlns:p14="http://schemas.microsoft.com/office/powerpoint/2010/main" val="3705511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42</a:t>
            </a:fld>
            <a:endParaRPr lang="en-US"/>
          </a:p>
        </p:txBody>
      </p:sp>
    </p:spTree>
    <p:extLst>
      <p:ext uri="{BB962C8B-B14F-4D97-AF65-F5344CB8AC3E}">
        <p14:creationId xmlns:p14="http://schemas.microsoft.com/office/powerpoint/2010/main" val="29665239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43</a:t>
            </a:fld>
            <a:endParaRPr lang="en-US"/>
          </a:p>
        </p:txBody>
      </p:sp>
    </p:spTree>
    <p:extLst>
      <p:ext uri="{BB962C8B-B14F-4D97-AF65-F5344CB8AC3E}">
        <p14:creationId xmlns:p14="http://schemas.microsoft.com/office/powerpoint/2010/main" val="7153499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44</a:t>
            </a:fld>
            <a:endParaRPr lang="en-US"/>
          </a:p>
        </p:txBody>
      </p:sp>
    </p:spTree>
    <p:extLst>
      <p:ext uri="{BB962C8B-B14F-4D97-AF65-F5344CB8AC3E}">
        <p14:creationId xmlns:p14="http://schemas.microsoft.com/office/powerpoint/2010/main" val="34473165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45</a:t>
            </a:fld>
            <a:endParaRPr lang="en-US"/>
          </a:p>
        </p:txBody>
      </p:sp>
    </p:spTree>
    <p:extLst>
      <p:ext uri="{BB962C8B-B14F-4D97-AF65-F5344CB8AC3E}">
        <p14:creationId xmlns:p14="http://schemas.microsoft.com/office/powerpoint/2010/main" val="35471807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46</a:t>
            </a:fld>
            <a:endParaRPr lang="en-US"/>
          </a:p>
        </p:txBody>
      </p:sp>
    </p:spTree>
    <p:extLst>
      <p:ext uri="{BB962C8B-B14F-4D97-AF65-F5344CB8AC3E}">
        <p14:creationId xmlns:p14="http://schemas.microsoft.com/office/powerpoint/2010/main" val="6199905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47</a:t>
            </a:fld>
            <a:endParaRPr lang="en-US"/>
          </a:p>
        </p:txBody>
      </p:sp>
    </p:spTree>
    <p:extLst>
      <p:ext uri="{BB962C8B-B14F-4D97-AF65-F5344CB8AC3E}">
        <p14:creationId xmlns:p14="http://schemas.microsoft.com/office/powerpoint/2010/main" val="38858439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48</a:t>
            </a:fld>
            <a:endParaRPr lang="en-US"/>
          </a:p>
        </p:txBody>
      </p:sp>
    </p:spTree>
    <p:extLst>
      <p:ext uri="{BB962C8B-B14F-4D97-AF65-F5344CB8AC3E}">
        <p14:creationId xmlns:p14="http://schemas.microsoft.com/office/powerpoint/2010/main" val="27787997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49</a:t>
            </a:fld>
            <a:endParaRPr lang="en-US"/>
          </a:p>
        </p:txBody>
      </p:sp>
    </p:spTree>
    <p:extLst>
      <p:ext uri="{BB962C8B-B14F-4D97-AF65-F5344CB8AC3E}">
        <p14:creationId xmlns:p14="http://schemas.microsoft.com/office/powerpoint/2010/main" val="2360491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5</a:t>
            </a:fld>
            <a:endParaRPr lang="en-US"/>
          </a:p>
        </p:txBody>
      </p:sp>
    </p:spTree>
    <p:extLst>
      <p:ext uri="{BB962C8B-B14F-4D97-AF65-F5344CB8AC3E}">
        <p14:creationId xmlns:p14="http://schemas.microsoft.com/office/powerpoint/2010/main" val="1297372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50</a:t>
            </a:fld>
            <a:endParaRPr lang="en-US"/>
          </a:p>
        </p:txBody>
      </p:sp>
    </p:spTree>
    <p:extLst>
      <p:ext uri="{BB962C8B-B14F-4D97-AF65-F5344CB8AC3E}">
        <p14:creationId xmlns:p14="http://schemas.microsoft.com/office/powerpoint/2010/main" val="35487408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51</a:t>
            </a:fld>
            <a:endParaRPr lang="en-US"/>
          </a:p>
        </p:txBody>
      </p:sp>
    </p:spTree>
    <p:extLst>
      <p:ext uri="{BB962C8B-B14F-4D97-AF65-F5344CB8AC3E}">
        <p14:creationId xmlns:p14="http://schemas.microsoft.com/office/powerpoint/2010/main" val="16813050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52</a:t>
            </a:fld>
            <a:endParaRPr lang="en-US"/>
          </a:p>
        </p:txBody>
      </p:sp>
    </p:spTree>
    <p:extLst>
      <p:ext uri="{BB962C8B-B14F-4D97-AF65-F5344CB8AC3E}">
        <p14:creationId xmlns:p14="http://schemas.microsoft.com/office/powerpoint/2010/main" val="5981973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53</a:t>
            </a:fld>
            <a:endParaRPr lang="en-US"/>
          </a:p>
        </p:txBody>
      </p:sp>
    </p:spTree>
    <p:extLst>
      <p:ext uri="{BB962C8B-B14F-4D97-AF65-F5344CB8AC3E}">
        <p14:creationId xmlns:p14="http://schemas.microsoft.com/office/powerpoint/2010/main" val="20154861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54</a:t>
            </a:fld>
            <a:endParaRPr lang="en-US"/>
          </a:p>
        </p:txBody>
      </p:sp>
    </p:spTree>
    <p:extLst>
      <p:ext uri="{BB962C8B-B14F-4D97-AF65-F5344CB8AC3E}">
        <p14:creationId xmlns:p14="http://schemas.microsoft.com/office/powerpoint/2010/main" val="26442827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55</a:t>
            </a:fld>
            <a:endParaRPr lang="en-US"/>
          </a:p>
        </p:txBody>
      </p:sp>
    </p:spTree>
    <p:extLst>
      <p:ext uri="{BB962C8B-B14F-4D97-AF65-F5344CB8AC3E}">
        <p14:creationId xmlns:p14="http://schemas.microsoft.com/office/powerpoint/2010/main" val="17304215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56</a:t>
            </a:fld>
            <a:endParaRPr lang="en-US"/>
          </a:p>
        </p:txBody>
      </p:sp>
    </p:spTree>
    <p:extLst>
      <p:ext uri="{BB962C8B-B14F-4D97-AF65-F5344CB8AC3E}">
        <p14:creationId xmlns:p14="http://schemas.microsoft.com/office/powerpoint/2010/main" val="26712537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57</a:t>
            </a:fld>
            <a:endParaRPr lang="en-US"/>
          </a:p>
        </p:txBody>
      </p:sp>
    </p:spTree>
    <p:extLst>
      <p:ext uri="{BB962C8B-B14F-4D97-AF65-F5344CB8AC3E}">
        <p14:creationId xmlns:p14="http://schemas.microsoft.com/office/powerpoint/2010/main" val="35538104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58</a:t>
            </a:fld>
            <a:endParaRPr lang="en-US"/>
          </a:p>
        </p:txBody>
      </p:sp>
    </p:spTree>
    <p:extLst>
      <p:ext uri="{BB962C8B-B14F-4D97-AF65-F5344CB8AC3E}">
        <p14:creationId xmlns:p14="http://schemas.microsoft.com/office/powerpoint/2010/main" val="1871692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59</a:t>
            </a:fld>
            <a:endParaRPr lang="en-US"/>
          </a:p>
        </p:txBody>
      </p:sp>
    </p:spTree>
    <p:extLst>
      <p:ext uri="{BB962C8B-B14F-4D97-AF65-F5344CB8AC3E}">
        <p14:creationId xmlns:p14="http://schemas.microsoft.com/office/powerpoint/2010/main" val="381404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6</a:t>
            </a:fld>
            <a:endParaRPr lang="en-US"/>
          </a:p>
        </p:txBody>
      </p:sp>
    </p:spTree>
    <p:extLst>
      <p:ext uri="{BB962C8B-B14F-4D97-AF65-F5344CB8AC3E}">
        <p14:creationId xmlns:p14="http://schemas.microsoft.com/office/powerpoint/2010/main" val="26072541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60</a:t>
            </a:fld>
            <a:endParaRPr lang="en-US"/>
          </a:p>
        </p:txBody>
      </p:sp>
    </p:spTree>
    <p:extLst>
      <p:ext uri="{BB962C8B-B14F-4D97-AF65-F5344CB8AC3E}">
        <p14:creationId xmlns:p14="http://schemas.microsoft.com/office/powerpoint/2010/main" val="19560859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61</a:t>
            </a:fld>
            <a:endParaRPr lang="en-US"/>
          </a:p>
        </p:txBody>
      </p:sp>
    </p:spTree>
    <p:extLst>
      <p:ext uri="{BB962C8B-B14F-4D97-AF65-F5344CB8AC3E}">
        <p14:creationId xmlns:p14="http://schemas.microsoft.com/office/powerpoint/2010/main" val="14432167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62</a:t>
            </a:fld>
            <a:endParaRPr lang="en-US"/>
          </a:p>
        </p:txBody>
      </p:sp>
    </p:spTree>
    <p:extLst>
      <p:ext uri="{BB962C8B-B14F-4D97-AF65-F5344CB8AC3E}">
        <p14:creationId xmlns:p14="http://schemas.microsoft.com/office/powerpoint/2010/main" val="26376182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63</a:t>
            </a:fld>
            <a:endParaRPr lang="en-US"/>
          </a:p>
        </p:txBody>
      </p:sp>
    </p:spTree>
    <p:extLst>
      <p:ext uri="{BB962C8B-B14F-4D97-AF65-F5344CB8AC3E}">
        <p14:creationId xmlns:p14="http://schemas.microsoft.com/office/powerpoint/2010/main" val="20800724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64</a:t>
            </a:fld>
            <a:endParaRPr lang="en-US"/>
          </a:p>
        </p:txBody>
      </p:sp>
    </p:spTree>
    <p:extLst>
      <p:ext uri="{BB962C8B-B14F-4D97-AF65-F5344CB8AC3E}">
        <p14:creationId xmlns:p14="http://schemas.microsoft.com/office/powerpoint/2010/main" val="35992448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65</a:t>
            </a:fld>
            <a:endParaRPr lang="en-US"/>
          </a:p>
        </p:txBody>
      </p:sp>
    </p:spTree>
    <p:extLst>
      <p:ext uri="{BB962C8B-B14F-4D97-AF65-F5344CB8AC3E}">
        <p14:creationId xmlns:p14="http://schemas.microsoft.com/office/powerpoint/2010/main" val="18489569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66</a:t>
            </a:fld>
            <a:endParaRPr lang="en-US"/>
          </a:p>
        </p:txBody>
      </p:sp>
    </p:spTree>
    <p:extLst>
      <p:ext uri="{BB962C8B-B14F-4D97-AF65-F5344CB8AC3E}">
        <p14:creationId xmlns:p14="http://schemas.microsoft.com/office/powerpoint/2010/main" val="5442862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67</a:t>
            </a:fld>
            <a:endParaRPr lang="en-US"/>
          </a:p>
        </p:txBody>
      </p:sp>
    </p:spTree>
    <p:extLst>
      <p:ext uri="{BB962C8B-B14F-4D97-AF65-F5344CB8AC3E}">
        <p14:creationId xmlns:p14="http://schemas.microsoft.com/office/powerpoint/2010/main" val="18444494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68</a:t>
            </a:fld>
            <a:endParaRPr lang="en-US"/>
          </a:p>
        </p:txBody>
      </p:sp>
    </p:spTree>
    <p:extLst>
      <p:ext uri="{BB962C8B-B14F-4D97-AF65-F5344CB8AC3E}">
        <p14:creationId xmlns:p14="http://schemas.microsoft.com/office/powerpoint/2010/main" val="10447980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69</a:t>
            </a:fld>
            <a:endParaRPr lang="en-US"/>
          </a:p>
        </p:txBody>
      </p:sp>
    </p:spTree>
    <p:extLst>
      <p:ext uri="{BB962C8B-B14F-4D97-AF65-F5344CB8AC3E}">
        <p14:creationId xmlns:p14="http://schemas.microsoft.com/office/powerpoint/2010/main" val="1293777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7</a:t>
            </a:fld>
            <a:endParaRPr lang="en-US"/>
          </a:p>
        </p:txBody>
      </p:sp>
    </p:spTree>
    <p:extLst>
      <p:ext uri="{BB962C8B-B14F-4D97-AF65-F5344CB8AC3E}">
        <p14:creationId xmlns:p14="http://schemas.microsoft.com/office/powerpoint/2010/main" val="13572189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70</a:t>
            </a:fld>
            <a:endParaRPr lang="en-US"/>
          </a:p>
        </p:txBody>
      </p:sp>
    </p:spTree>
    <p:extLst>
      <p:ext uri="{BB962C8B-B14F-4D97-AF65-F5344CB8AC3E}">
        <p14:creationId xmlns:p14="http://schemas.microsoft.com/office/powerpoint/2010/main" val="33614990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71</a:t>
            </a:fld>
            <a:endParaRPr lang="en-US"/>
          </a:p>
        </p:txBody>
      </p:sp>
    </p:spTree>
    <p:extLst>
      <p:ext uri="{BB962C8B-B14F-4D97-AF65-F5344CB8AC3E}">
        <p14:creationId xmlns:p14="http://schemas.microsoft.com/office/powerpoint/2010/main" val="20520074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72</a:t>
            </a:fld>
            <a:endParaRPr lang="en-US"/>
          </a:p>
        </p:txBody>
      </p:sp>
    </p:spTree>
    <p:extLst>
      <p:ext uri="{BB962C8B-B14F-4D97-AF65-F5344CB8AC3E}">
        <p14:creationId xmlns:p14="http://schemas.microsoft.com/office/powerpoint/2010/main" val="213199525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73</a:t>
            </a:fld>
            <a:endParaRPr lang="en-US"/>
          </a:p>
        </p:txBody>
      </p:sp>
    </p:spTree>
    <p:extLst>
      <p:ext uri="{BB962C8B-B14F-4D97-AF65-F5344CB8AC3E}">
        <p14:creationId xmlns:p14="http://schemas.microsoft.com/office/powerpoint/2010/main" val="25903274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74</a:t>
            </a:fld>
            <a:endParaRPr lang="en-US"/>
          </a:p>
        </p:txBody>
      </p:sp>
    </p:spTree>
    <p:extLst>
      <p:ext uri="{BB962C8B-B14F-4D97-AF65-F5344CB8AC3E}">
        <p14:creationId xmlns:p14="http://schemas.microsoft.com/office/powerpoint/2010/main" val="37845651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75</a:t>
            </a:fld>
            <a:endParaRPr lang="en-US"/>
          </a:p>
        </p:txBody>
      </p:sp>
    </p:spTree>
    <p:extLst>
      <p:ext uri="{BB962C8B-B14F-4D97-AF65-F5344CB8AC3E}">
        <p14:creationId xmlns:p14="http://schemas.microsoft.com/office/powerpoint/2010/main" val="44032213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76</a:t>
            </a:fld>
            <a:endParaRPr lang="en-US"/>
          </a:p>
        </p:txBody>
      </p:sp>
    </p:spTree>
    <p:extLst>
      <p:ext uri="{BB962C8B-B14F-4D97-AF65-F5344CB8AC3E}">
        <p14:creationId xmlns:p14="http://schemas.microsoft.com/office/powerpoint/2010/main" val="33491881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77</a:t>
            </a:fld>
            <a:endParaRPr lang="en-US"/>
          </a:p>
        </p:txBody>
      </p:sp>
    </p:spTree>
    <p:extLst>
      <p:ext uri="{BB962C8B-B14F-4D97-AF65-F5344CB8AC3E}">
        <p14:creationId xmlns:p14="http://schemas.microsoft.com/office/powerpoint/2010/main" val="33006854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78</a:t>
            </a:fld>
            <a:endParaRPr lang="en-US"/>
          </a:p>
        </p:txBody>
      </p:sp>
    </p:spTree>
    <p:extLst>
      <p:ext uri="{BB962C8B-B14F-4D97-AF65-F5344CB8AC3E}">
        <p14:creationId xmlns:p14="http://schemas.microsoft.com/office/powerpoint/2010/main" val="13460468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79</a:t>
            </a:fld>
            <a:endParaRPr lang="en-US"/>
          </a:p>
        </p:txBody>
      </p:sp>
    </p:spTree>
    <p:extLst>
      <p:ext uri="{BB962C8B-B14F-4D97-AF65-F5344CB8AC3E}">
        <p14:creationId xmlns:p14="http://schemas.microsoft.com/office/powerpoint/2010/main" val="3376314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8</a:t>
            </a:fld>
            <a:endParaRPr lang="en-US"/>
          </a:p>
        </p:txBody>
      </p:sp>
    </p:spTree>
    <p:extLst>
      <p:ext uri="{BB962C8B-B14F-4D97-AF65-F5344CB8AC3E}">
        <p14:creationId xmlns:p14="http://schemas.microsoft.com/office/powerpoint/2010/main" val="171715595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80</a:t>
            </a:fld>
            <a:endParaRPr lang="en-US"/>
          </a:p>
        </p:txBody>
      </p:sp>
    </p:spTree>
    <p:extLst>
      <p:ext uri="{BB962C8B-B14F-4D97-AF65-F5344CB8AC3E}">
        <p14:creationId xmlns:p14="http://schemas.microsoft.com/office/powerpoint/2010/main" val="379511653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81</a:t>
            </a:fld>
            <a:endParaRPr lang="en-US"/>
          </a:p>
        </p:txBody>
      </p:sp>
    </p:spTree>
    <p:extLst>
      <p:ext uri="{BB962C8B-B14F-4D97-AF65-F5344CB8AC3E}">
        <p14:creationId xmlns:p14="http://schemas.microsoft.com/office/powerpoint/2010/main" val="161487648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82</a:t>
            </a:fld>
            <a:endParaRPr lang="en-US"/>
          </a:p>
        </p:txBody>
      </p:sp>
    </p:spTree>
    <p:extLst>
      <p:ext uri="{BB962C8B-B14F-4D97-AF65-F5344CB8AC3E}">
        <p14:creationId xmlns:p14="http://schemas.microsoft.com/office/powerpoint/2010/main" val="22646885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83</a:t>
            </a:fld>
            <a:endParaRPr lang="en-US"/>
          </a:p>
        </p:txBody>
      </p:sp>
    </p:spTree>
    <p:extLst>
      <p:ext uri="{BB962C8B-B14F-4D97-AF65-F5344CB8AC3E}">
        <p14:creationId xmlns:p14="http://schemas.microsoft.com/office/powerpoint/2010/main" val="279492257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84</a:t>
            </a:fld>
            <a:endParaRPr lang="en-US"/>
          </a:p>
        </p:txBody>
      </p:sp>
    </p:spTree>
    <p:extLst>
      <p:ext uri="{BB962C8B-B14F-4D97-AF65-F5344CB8AC3E}">
        <p14:creationId xmlns:p14="http://schemas.microsoft.com/office/powerpoint/2010/main" val="122423337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85</a:t>
            </a:fld>
            <a:endParaRPr lang="en-US"/>
          </a:p>
        </p:txBody>
      </p:sp>
    </p:spTree>
    <p:extLst>
      <p:ext uri="{BB962C8B-B14F-4D97-AF65-F5344CB8AC3E}">
        <p14:creationId xmlns:p14="http://schemas.microsoft.com/office/powerpoint/2010/main" val="374786161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86</a:t>
            </a:fld>
            <a:endParaRPr lang="en-US"/>
          </a:p>
        </p:txBody>
      </p:sp>
    </p:spTree>
    <p:extLst>
      <p:ext uri="{BB962C8B-B14F-4D97-AF65-F5344CB8AC3E}">
        <p14:creationId xmlns:p14="http://schemas.microsoft.com/office/powerpoint/2010/main" val="63944748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87</a:t>
            </a:fld>
            <a:endParaRPr lang="en-US"/>
          </a:p>
        </p:txBody>
      </p:sp>
    </p:spTree>
    <p:extLst>
      <p:ext uri="{BB962C8B-B14F-4D97-AF65-F5344CB8AC3E}">
        <p14:creationId xmlns:p14="http://schemas.microsoft.com/office/powerpoint/2010/main" val="43781022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88</a:t>
            </a:fld>
            <a:endParaRPr lang="en-US"/>
          </a:p>
        </p:txBody>
      </p:sp>
    </p:spTree>
    <p:extLst>
      <p:ext uri="{BB962C8B-B14F-4D97-AF65-F5344CB8AC3E}">
        <p14:creationId xmlns:p14="http://schemas.microsoft.com/office/powerpoint/2010/main" val="402366181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89</a:t>
            </a:fld>
            <a:endParaRPr lang="en-US"/>
          </a:p>
        </p:txBody>
      </p:sp>
    </p:spTree>
    <p:extLst>
      <p:ext uri="{BB962C8B-B14F-4D97-AF65-F5344CB8AC3E}">
        <p14:creationId xmlns:p14="http://schemas.microsoft.com/office/powerpoint/2010/main" val="2563892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9</a:t>
            </a:fld>
            <a:endParaRPr lang="en-US"/>
          </a:p>
        </p:txBody>
      </p:sp>
    </p:spTree>
    <p:extLst>
      <p:ext uri="{BB962C8B-B14F-4D97-AF65-F5344CB8AC3E}">
        <p14:creationId xmlns:p14="http://schemas.microsoft.com/office/powerpoint/2010/main" val="242173810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90</a:t>
            </a:fld>
            <a:endParaRPr lang="en-US"/>
          </a:p>
        </p:txBody>
      </p:sp>
    </p:spTree>
    <p:extLst>
      <p:ext uri="{BB962C8B-B14F-4D97-AF65-F5344CB8AC3E}">
        <p14:creationId xmlns:p14="http://schemas.microsoft.com/office/powerpoint/2010/main" val="167212921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91</a:t>
            </a:fld>
            <a:endParaRPr lang="en-US"/>
          </a:p>
        </p:txBody>
      </p:sp>
    </p:spTree>
    <p:extLst>
      <p:ext uri="{BB962C8B-B14F-4D97-AF65-F5344CB8AC3E}">
        <p14:creationId xmlns:p14="http://schemas.microsoft.com/office/powerpoint/2010/main" val="253133825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92</a:t>
            </a:fld>
            <a:endParaRPr lang="en-US"/>
          </a:p>
        </p:txBody>
      </p:sp>
    </p:spTree>
    <p:extLst>
      <p:ext uri="{BB962C8B-B14F-4D97-AF65-F5344CB8AC3E}">
        <p14:creationId xmlns:p14="http://schemas.microsoft.com/office/powerpoint/2010/main" val="20221598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93</a:t>
            </a:fld>
            <a:endParaRPr lang="en-US"/>
          </a:p>
        </p:txBody>
      </p:sp>
    </p:spTree>
    <p:extLst>
      <p:ext uri="{BB962C8B-B14F-4D97-AF65-F5344CB8AC3E}">
        <p14:creationId xmlns:p14="http://schemas.microsoft.com/office/powerpoint/2010/main" val="105753517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94</a:t>
            </a:fld>
            <a:endParaRPr lang="en-US"/>
          </a:p>
        </p:txBody>
      </p:sp>
    </p:spTree>
    <p:extLst>
      <p:ext uri="{BB962C8B-B14F-4D97-AF65-F5344CB8AC3E}">
        <p14:creationId xmlns:p14="http://schemas.microsoft.com/office/powerpoint/2010/main" val="287976621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95</a:t>
            </a:fld>
            <a:endParaRPr lang="en-US"/>
          </a:p>
        </p:txBody>
      </p:sp>
    </p:spTree>
    <p:extLst>
      <p:ext uri="{BB962C8B-B14F-4D97-AF65-F5344CB8AC3E}">
        <p14:creationId xmlns:p14="http://schemas.microsoft.com/office/powerpoint/2010/main" val="375024984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96</a:t>
            </a:fld>
            <a:endParaRPr lang="en-US"/>
          </a:p>
        </p:txBody>
      </p:sp>
    </p:spTree>
    <p:extLst>
      <p:ext uri="{BB962C8B-B14F-4D97-AF65-F5344CB8AC3E}">
        <p14:creationId xmlns:p14="http://schemas.microsoft.com/office/powerpoint/2010/main" val="135086154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97</a:t>
            </a:fld>
            <a:endParaRPr lang="en-US"/>
          </a:p>
        </p:txBody>
      </p:sp>
    </p:spTree>
    <p:extLst>
      <p:ext uri="{BB962C8B-B14F-4D97-AF65-F5344CB8AC3E}">
        <p14:creationId xmlns:p14="http://schemas.microsoft.com/office/powerpoint/2010/main" val="250212763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98</a:t>
            </a:fld>
            <a:endParaRPr lang="en-US"/>
          </a:p>
        </p:txBody>
      </p:sp>
    </p:spTree>
    <p:extLst>
      <p:ext uri="{BB962C8B-B14F-4D97-AF65-F5344CB8AC3E}">
        <p14:creationId xmlns:p14="http://schemas.microsoft.com/office/powerpoint/2010/main" val="117165956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D12DE-A9DA-47A6-8AA7-1101BFCB6C35}" type="slidenum">
              <a:rPr lang="en-US" smtClean="0"/>
              <a:t>99</a:t>
            </a:fld>
            <a:endParaRPr lang="en-US"/>
          </a:p>
        </p:txBody>
      </p:sp>
    </p:spTree>
    <p:extLst>
      <p:ext uri="{BB962C8B-B14F-4D97-AF65-F5344CB8AC3E}">
        <p14:creationId xmlns:p14="http://schemas.microsoft.com/office/powerpoint/2010/main" val="2035974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Course Title">
    <p:spTree>
      <p:nvGrpSpPr>
        <p:cNvPr id="1" name=""/>
        <p:cNvGrpSpPr/>
        <p:nvPr/>
      </p:nvGrpSpPr>
      <p:grpSpPr>
        <a:xfrm>
          <a:off x="0" y="0"/>
          <a:ext cx="0" cy="0"/>
          <a:chOff x="0" y="0"/>
          <a:chExt cx="0" cy="0"/>
        </a:xfrm>
      </p:grpSpPr>
      <p:sp>
        <p:nvSpPr>
          <p:cNvPr id="8" name="Picture 1"/>
          <p:cNvSpPr>
            <a:spLocks noGrp="1"/>
          </p:cNvSpPr>
          <p:nvPr>
            <p:ph type="pic" sz="quarter" idx="13" hasCustomPrompt="1"/>
          </p:nvPr>
        </p:nvSpPr>
        <p:spPr>
          <a:xfrm>
            <a:off x="0" y="0"/>
            <a:ext cx="12192000" cy="6858000"/>
          </a:xfrm>
        </p:spPr>
        <p:txBody>
          <a:bodyPr/>
          <a:lstStyle>
            <a:lvl1pPr marL="0" indent="0">
              <a:buNone/>
              <a:defRPr baseline="0"/>
            </a:lvl1pPr>
          </a:lstStyle>
          <a:p>
            <a:r>
              <a:rPr lang="en-US"/>
              <a:t>Click icon to add picture</a:t>
            </a:r>
            <a:endParaRPr lang="ru-RU" dirty="0"/>
          </a:p>
        </p:txBody>
      </p:sp>
      <p:sp>
        <p:nvSpPr>
          <p:cNvPr id="3" name="Subtitle 1"/>
          <p:cNvSpPr>
            <a:spLocks noGrp="1"/>
          </p:cNvSpPr>
          <p:nvPr>
            <p:ph type="subTitle" idx="1" hasCustomPrompt="1"/>
          </p:nvPr>
        </p:nvSpPr>
        <p:spPr>
          <a:xfrm>
            <a:off x="1524000" y="4105275"/>
            <a:ext cx="9144000" cy="1655762"/>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ru-RU" dirty="0"/>
          </a:p>
        </p:txBody>
      </p:sp>
      <p:sp>
        <p:nvSpPr>
          <p:cNvPr id="2" name="Title"/>
          <p:cNvSpPr>
            <a:spLocks noGrp="1"/>
          </p:cNvSpPr>
          <p:nvPr>
            <p:ph type="ctrTitle" hasCustomPrompt="1"/>
          </p:nvPr>
        </p:nvSpPr>
        <p:spPr>
          <a:xfrm>
            <a:off x="1524000" y="1420019"/>
            <a:ext cx="9144000" cy="2387600"/>
          </a:xfrm>
        </p:spPr>
        <p:txBody>
          <a:bodyPr anchor="b">
            <a:noAutofit/>
          </a:bodyPr>
          <a:lstStyle>
            <a:lvl1pPr algn="ctr">
              <a:defRPr sz="4400">
                <a:solidFill>
                  <a:schemeClr val="bg1"/>
                </a:solidFill>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03743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50/50 Picture Top">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0" y="0"/>
            <a:ext cx="12192000" cy="3420533"/>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ru-RU" dirty="0"/>
          </a:p>
        </p:txBody>
      </p:sp>
      <p:sp>
        <p:nvSpPr>
          <p:cNvPr id="5" name="Text 1"/>
          <p:cNvSpPr>
            <a:spLocks noGrp="1"/>
          </p:cNvSpPr>
          <p:nvPr>
            <p:ph type="body" sz="half" idx="2" hasCustomPrompt="1"/>
          </p:nvPr>
        </p:nvSpPr>
        <p:spPr>
          <a:xfrm>
            <a:off x="817312" y="5066115"/>
            <a:ext cx="10557375" cy="121185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endParaRPr lang="ru-RU" dirty="0"/>
          </a:p>
        </p:txBody>
      </p:sp>
      <p:sp>
        <p:nvSpPr>
          <p:cNvPr id="8" name="Title"/>
          <p:cNvSpPr>
            <a:spLocks noGrp="1"/>
          </p:cNvSpPr>
          <p:nvPr>
            <p:ph type="title" hasCustomPrompt="1"/>
          </p:nvPr>
        </p:nvSpPr>
        <p:spPr>
          <a:xfrm>
            <a:off x="817312" y="3644240"/>
            <a:ext cx="10557375" cy="724035"/>
          </a:xfrm>
        </p:spPr>
        <p:txBody>
          <a:bodyPr anchor="b">
            <a:noAutofit/>
          </a:bodyPr>
          <a:lstStyle>
            <a:lvl1pPr>
              <a:defRPr sz="28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575878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50/50 Picture Left">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1" y="0"/>
            <a:ext cx="6096001" cy="6857999"/>
          </a:xfrm>
        </p:spPr>
        <p:txBody>
          <a:bodyPr>
            <a:normAutofit/>
          </a:bodyPr>
          <a:lstStyle>
            <a:lvl1pPr marL="0" indent="0">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ru-RU" dirty="0"/>
          </a:p>
        </p:txBody>
      </p:sp>
      <p:sp>
        <p:nvSpPr>
          <p:cNvPr id="4" name="Text 1"/>
          <p:cNvSpPr>
            <a:spLocks noGrp="1"/>
          </p:cNvSpPr>
          <p:nvPr>
            <p:ph type="body" sz="half" idx="2" hasCustomPrompt="1"/>
          </p:nvPr>
        </p:nvSpPr>
        <p:spPr>
          <a:xfrm>
            <a:off x="6713394" y="1941917"/>
            <a:ext cx="4839070" cy="394279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endParaRPr lang="ru-RU" dirty="0"/>
          </a:p>
        </p:txBody>
      </p:sp>
      <p:sp>
        <p:nvSpPr>
          <p:cNvPr id="10" name="Title"/>
          <p:cNvSpPr>
            <a:spLocks noGrp="1"/>
          </p:cNvSpPr>
          <p:nvPr>
            <p:ph type="title" hasCustomPrompt="1"/>
          </p:nvPr>
        </p:nvSpPr>
        <p:spPr>
          <a:xfrm>
            <a:off x="6694960" y="120644"/>
            <a:ext cx="4857503" cy="1136791"/>
          </a:xfrm>
        </p:spPr>
        <p:txBody>
          <a:bodyPr anchor="b">
            <a:noAutofit/>
          </a:bodyPr>
          <a:lstStyle>
            <a:lvl1pPr>
              <a:defRPr sz="28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020497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40/60 Picture Right">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5630666" y="1941918"/>
            <a:ext cx="5666812" cy="4021958"/>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ru-RU" dirty="0"/>
          </a:p>
        </p:txBody>
      </p:sp>
      <p:sp>
        <p:nvSpPr>
          <p:cNvPr id="4" name="Text 1"/>
          <p:cNvSpPr>
            <a:spLocks noGrp="1"/>
          </p:cNvSpPr>
          <p:nvPr>
            <p:ph type="body" sz="half" idx="2" hasCustomPrompt="1"/>
          </p:nvPr>
        </p:nvSpPr>
        <p:spPr>
          <a:xfrm>
            <a:off x="838200" y="1941918"/>
            <a:ext cx="4191000" cy="4021958"/>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endParaRPr lang="ru-RU" dirty="0"/>
          </a:p>
        </p:txBody>
      </p:sp>
      <p:sp>
        <p:nvSpPr>
          <p:cNvPr id="8"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999589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60/40 Picture Right">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6807395" y="1941917"/>
            <a:ext cx="4546406" cy="3982340"/>
          </a:xfrm>
        </p:spPr>
        <p:txBody>
          <a:bodyPr>
            <a:normAutofit/>
          </a:bodyPr>
          <a:lstStyle>
            <a:lvl1pPr marL="0" indent="0">
              <a:buNone/>
              <a:defRPr sz="16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ru-RU" dirty="0"/>
          </a:p>
        </p:txBody>
      </p:sp>
      <p:sp>
        <p:nvSpPr>
          <p:cNvPr id="8" name="Text 1"/>
          <p:cNvSpPr>
            <a:spLocks noGrp="1"/>
          </p:cNvSpPr>
          <p:nvPr>
            <p:ph type="body" sz="half" idx="2" hasCustomPrompt="1"/>
          </p:nvPr>
        </p:nvSpPr>
        <p:spPr>
          <a:xfrm>
            <a:off x="838200" y="1941917"/>
            <a:ext cx="5444067" cy="3982339"/>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endParaRPr lang="ru-RU" dirty="0"/>
          </a:p>
        </p:txBody>
      </p:sp>
      <p:sp>
        <p:nvSpPr>
          <p:cNvPr id="9"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225095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Problem and Solution">
    <p:spTree>
      <p:nvGrpSpPr>
        <p:cNvPr id="1" name=""/>
        <p:cNvGrpSpPr/>
        <p:nvPr/>
      </p:nvGrpSpPr>
      <p:grpSpPr>
        <a:xfrm>
          <a:off x="0" y="0"/>
          <a:ext cx="0" cy="0"/>
          <a:chOff x="0" y="0"/>
          <a:chExt cx="0" cy="0"/>
        </a:xfrm>
      </p:grpSpPr>
      <p:sp>
        <p:nvSpPr>
          <p:cNvPr id="12" name="Text 1"/>
          <p:cNvSpPr>
            <a:spLocks noGrp="1"/>
          </p:cNvSpPr>
          <p:nvPr>
            <p:ph type="body" sz="half" idx="16" hasCustomPrompt="1"/>
          </p:nvPr>
        </p:nvSpPr>
        <p:spPr>
          <a:xfrm>
            <a:off x="6035465" y="5455552"/>
            <a:ext cx="4991926" cy="941258"/>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ru-RU" dirty="0"/>
          </a:p>
        </p:txBody>
      </p:sp>
      <p:sp>
        <p:nvSpPr>
          <p:cNvPr id="5" name="Text 2"/>
          <p:cNvSpPr>
            <a:spLocks noGrp="1"/>
          </p:cNvSpPr>
          <p:nvPr>
            <p:ph type="body" sz="quarter" idx="3" hasCustomPrompt="1"/>
          </p:nvPr>
        </p:nvSpPr>
        <p:spPr>
          <a:xfrm>
            <a:off x="6035465" y="4372693"/>
            <a:ext cx="4991926" cy="682191"/>
          </a:xfrm>
        </p:spPr>
        <p:txBody>
          <a:bodyPr anchor="b">
            <a:noAutofit/>
          </a:bodyPr>
          <a:lstStyle>
            <a:lvl1pPr marL="0" indent="0">
              <a:buNone/>
              <a:defRPr sz="1800" b="1">
                <a:latin typeface="+mj-lt"/>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text</a:t>
            </a:r>
            <a:endParaRPr lang="ru-RU" dirty="0"/>
          </a:p>
        </p:txBody>
      </p:sp>
      <p:sp>
        <p:nvSpPr>
          <p:cNvPr id="11" name="Picture 1"/>
          <p:cNvSpPr>
            <a:spLocks noGrp="1"/>
          </p:cNvSpPr>
          <p:nvPr>
            <p:ph type="pic" sz="quarter" idx="14" hasCustomPrompt="1"/>
          </p:nvPr>
        </p:nvSpPr>
        <p:spPr>
          <a:xfrm>
            <a:off x="6172201" y="1670445"/>
            <a:ext cx="4587659" cy="2702248"/>
          </a:xfrm>
        </p:spPr>
        <p:txBody>
          <a:bodyPr>
            <a:normAutofit/>
          </a:bodyPr>
          <a:lstStyle>
            <a:lvl1pPr marL="0" indent="0">
              <a:buNone/>
              <a:defRPr sz="1600"/>
            </a:lvl1pPr>
          </a:lstStyle>
          <a:p>
            <a:r>
              <a:rPr lang="en-US"/>
              <a:t>Click icon to add picture</a:t>
            </a:r>
            <a:endParaRPr lang="ru-RU" dirty="0"/>
          </a:p>
        </p:txBody>
      </p:sp>
      <p:sp>
        <p:nvSpPr>
          <p:cNvPr id="9" name="Text 3"/>
          <p:cNvSpPr>
            <a:spLocks noGrp="1"/>
          </p:cNvSpPr>
          <p:nvPr>
            <p:ph type="body" sz="half" idx="15" hasCustomPrompt="1"/>
          </p:nvPr>
        </p:nvSpPr>
        <p:spPr>
          <a:xfrm>
            <a:off x="703052" y="5455552"/>
            <a:ext cx="4919825" cy="941258"/>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ru-RU" dirty="0"/>
          </a:p>
        </p:txBody>
      </p:sp>
      <p:sp>
        <p:nvSpPr>
          <p:cNvPr id="3" name="Text 4"/>
          <p:cNvSpPr>
            <a:spLocks noGrp="1"/>
          </p:cNvSpPr>
          <p:nvPr>
            <p:ph type="body" idx="1" hasCustomPrompt="1"/>
          </p:nvPr>
        </p:nvSpPr>
        <p:spPr>
          <a:xfrm>
            <a:off x="703054" y="4372693"/>
            <a:ext cx="4919824" cy="682191"/>
          </a:xfrm>
        </p:spPr>
        <p:txBody>
          <a:bodyPr anchor="b">
            <a:noAutofit/>
          </a:bodyPr>
          <a:lstStyle>
            <a:lvl1pPr marL="0" indent="0">
              <a:buNone/>
              <a:defRPr sz="1800" b="1">
                <a:latin typeface="+mj-lt"/>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text</a:t>
            </a:r>
            <a:endParaRPr lang="ru-RU" dirty="0"/>
          </a:p>
        </p:txBody>
      </p:sp>
      <p:sp>
        <p:nvSpPr>
          <p:cNvPr id="10" name="Picture 2"/>
          <p:cNvSpPr>
            <a:spLocks noGrp="1"/>
          </p:cNvSpPr>
          <p:nvPr>
            <p:ph type="pic" sz="quarter" idx="13" hasCustomPrompt="1"/>
          </p:nvPr>
        </p:nvSpPr>
        <p:spPr>
          <a:xfrm>
            <a:off x="838201" y="1660597"/>
            <a:ext cx="4485363" cy="2714559"/>
          </a:xfrm>
        </p:spPr>
        <p:txBody>
          <a:bodyPr>
            <a:normAutofit/>
          </a:bodyPr>
          <a:lstStyle>
            <a:lvl1pPr marL="0" indent="0">
              <a:buNone/>
              <a:defRPr sz="1600"/>
            </a:lvl1pPr>
          </a:lstStyle>
          <a:p>
            <a:r>
              <a:rPr lang="en-US"/>
              <a:t>Click icon to add picture</a:t>
            </a:r>
            <a:endParaRPr lang="ru-RU" dirty="0"/>
          </a:p>
        </p:txBody>
      </p:sp>
      <p:sp>
        <p:nvSpPr>
          <p:cNvPr id="13"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562600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Situations">
    <p:spTree>
      <p:nvGrpSpPr>
        <p:cNvPr id="1" name=""/>
        <p:cNvGrpSpPr/>
        <p:nvPr/>
      </p:nvGrpSpPr>
      <p:grpSpPr>
        <a:xfrm>
          <a:off x="0" y="0"/>
          <a:ext cx="0" cy="0"/>
          <a:chOff x="0" y="0"/>
          <a:chExt cx="0" cy="0"/>
        </a:xfrm>
      </p:grpSpPr>
      <p:sp>
        <p:nvSpPr>
          <p:cNvPr id="22" name="Picture 1"/>
          <p:cNvSpPr>
            <a:spLocks noGrp="1"/>
          </p:cNvSpPr>
          <p:nvPr>
            <p:ph type="pic" sz="quarter" idx="16" hasCustomPrompt="1"/>
          </p:nvPr>
        </p:nvSpPr>
        <p:spPr>
          <a:xfrm>
            <a:off x="6163258" y="4168184"/>
            <a:ext cx="4528646" cy="2345175"/>
          </a:xfr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24" name="Text 1"/>
          <p:cNvSpPr>
            <a:spLocks noGrp="1"/>
          </p:cNvSpPr>
          <p:nvPr>
            <p:ph type="body" sz="quarter" idx="18" hasCustomPrompt="1"/>
          </p:nvPr>
        </p:nvSpPr>
        <p:spPr>
          <a:xfrm>
            <a:off x="6163258" y="6096439"/>
            <a:ext cx="4528646" cy="416920"/>
          </a:xfrm>
          <a:solidFill>
            <a:schemeClr val="accent1">
              <a:lumMod val="75000"/>
              <a:alpha val="89804"/>
            </a:schemeClr>
          </a:solidFill>
        </p:spPr>
        <p:txBody>
          <a:bodyPr anchor="b">
            <a:noAutofit/>
          </a:bodyPr>
          <a:lstStyle>
            <a:lvl1pPr marL="0" indent="0">
              <a:buNone/>
              <a:defRPr sz="1800" b="1">
                <a:solidFill>
                  <a:schemeClr val="bg1"/>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endParaRPr lang="ru-RU" dirty="0"/>
          </a:p>
        </p:txBody>
      </p:sp>
      <p:sp>
        <p:nvSpPr>
          <p:cNvPr id="13" name="Picture 2"/>
          <p:cNvSpPr>
            <a:spLocks noGrp="1"/>
          </p:cNvSpPr>
          <p:nvPr>
            <p:ph type="pic" sz="quarter" idx="15" hasCustomPrompt="1"/>
          </p:nvPr>
        </p:nvSpPr>
        <p:spPr>
          <a:xfrm>
            <a:off x="1244198" y="4168829"/>
            <a:ext cx="4528646" cy="2345175"/>
          </a:xfr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23" name="Text 2"/>
          <p:cNvSpPr>
            <a:spLocks noGrp="1"/>
          </p:cNvSpPr>
          <p:nvPr>
            <p:ph type="body" idx="17" hasCustomPrompt="1"/>
          </p:nvPr>
        </p:nvSpPr>
        <p:spPr>
          <a:xfrm>
            <a:off x="1244198" y="6097318"/>
            <a:ext cx="4528646" cy="416041"/>
          </a:xfrm>
          <a:solidFill>
            <a:schemeClr val="accent1">
              <a:lumMod val="75000"/>
              <a:alpha val="89804"/>
            </a:schemeClr>
          </a:solidFill>
        </p:spPr>
        <p:txBody>
          <a:bodyPr anchor="b">
            <a:noAutofit/>
          </a:bodyPr>
          <a:lstStyle>
            <a:lvl1pPr marL="0" indent="0">
              <a:buNone/>
              <a:defRPr sz="1800" b="1">
                <a:solidFill>
                  <a:schemeClr val="bg1"/>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endParaRPr lang="ru-RU" dirty="0"/>
          </a:p>
        </p:txBody>
      </p:sp>
      <p:sp>
        <p:nvSpPr>
          <p:cNvPr id="17" name="Picture 3"/>
          <p:cNvSpPr>
            <a:spLocks noGrp="1"/>
          </p:cNvSpPr>
          <p:nvPr>
            <p:ph type="pic" sz="quarter" idx="14" hasCustomPrompt="1"/>
          </p:nvPr>
        </p:nvSpPr>
        <p:spPr>
          <a:xfrm>
            <a:off x="6163258" y="1597828"/>
            <a:ext cx="4528646" cy="2345175"/>
          </a:xfr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20" name="Text 3"/>
          <p:cNvSpPr>
            <a:spLocks noGrp="1"/>
          </p:cNvSpPr>
          <p:nvPr>
            <p:ph type="body" sz="quarter" idx="3" hasCustomPrompt="1"/>
          </p:nvPr>
        </p:nvSpPr>
        <p:spPr>
          <a:xfrm>
            <a:off x="6163258" y="3526083"/>
            <a:ext cx="4528646" cy="416920"/>
          </a:xfrm>
          <a:solidFill>
            <a:schemeClr val="accent1">
              <a:lumMod val="75000"/>
              <a:alpha val="89804"/>
            </a:schemeClr>
          </a:solidFill>
        </p:spPr>
        <p:txBody>
          <a:bodyPr anchor="b">
            <a:noAutofit/>
          </a:bodyPr>
          <a:lstStyle>
            <a:lvl1pPr marL="0" indent="0">
              <a:buNone/>
              <a:defRPr sz="1800" b="1">
                <a:solidFill>
                  <a:schemeClr val="bg1"/>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endParaRPr lang="ru-RU" dirty="0"/>
          </a:p>
        </p:txBody>
      </p:sp>
      <p:sp>
        <p:nvSpPr>
          <p:cNvPr id="16" name="Picture 4"/>
          <p:cNvSpPr>
            <a:spLocks noGrp="1"/>
          </p:cNvSpPr>
          <p:nvPr>
            <p:ph type="pic" sz="quarter" idx="13" hasCustomPrompt="1"/>
          </p:nvPr>
        </p:nvSpPr>
        <p:spPr>
          <a:xfrm>
            <a:off x="1244198" y="1598473"/>
            <a:ext cx="4528646" cy="2345175"/>
          </a:xfrm>
        </p:spPr>
        <p:txBody>
          <a:bodyPr>
            <a:normAutofit/>
          </a:bodyPr>
          <a:lstStyle>
            <a:lvl1pPr marL="0" indent="0">
              <a:buNone/>
              <a:defRPr sz="1600"/>
            </a:lvl1pPr>
          </a:lstStyle>
          <a:p>
            <a:r>
              <a:rPr lang="en-US"/>
              <a:t>Click icon to add picture</a:t>
            </a:r>
            <a:endParaRPr lang="ru-RU" dirty="0"/>
          </a:p>
        </p:txBody>
      </p:sp>
      <p:sp>
        <p:nvSpPr>
          <p:cNvPr id="19" name="Text 4"/>
          <p:cNvSpPr>
            <a:spLocks noGrp="1"/>
          </p:cNvSpPr>
          <p:nvPr>
            <p:ph type="body" idx="1" hasCustomPrompt="1"/>
          </p:nvPr>
        </p:nvSpPr>
        <p:spPr>
          <a:xfrm>
            <a:off x="1244198" y="3526962"/>
            <a:ext cx="4528646" cy="416041"/>
          </a:xfrm>
          <a:solidFill>
            <a:schemeClr val="accent1">
              <a:lumMod val="75000"/>
              <a:alpha val="89804"/>
            </a:schemeClr>
          </a:solidFill>
        </p:spPr>
        <p:txBody>
          <a:bodyPr anchor="b">
            <a:noAutofit/>
          </a:bodyPr>
          <a:lstStyle>
            <a:lvl1pPr marL="0" indent="0">
              <a:buNone/>
              <a:defRPr sz="1800" b="1">
                <a:solidFill>
                  <a:schemeClr val="bg1"/>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endParaRPr lang="ru-RU" dirty="0"/>
          </a:p>
        </p:txBody>
      </p:sp>
      <p:sp>
        <p:nvSpPr>
          <p:cNvPr id="14" name="Title"/>
          <p:cNvSpPr>
            <a:spLocks noGrp="1"/>
          </p:cNvSpPr>
          <p:nvPr>
            <p:ph type="title" hasCustomPrompt="1"/>
          </p:nvPr>
        </p:nvSpPr>
        <p:spPr>
          <a:xfrm>
            <a:off x="796426" y="120644"/>
            <a:ext cx="10557375" cy="1136791"/>
          </a:xfrm>
        </p:spPr>
        <p:txBody>
          <a:bodyPr anchor="b">
            <a:norm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969532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Products - Three Columns">
    <p:spTree>
      <p:nvGrpSpPr>
        <p:cNvPr id="1" name=""/>
        <p:cNvGrpSpPr/>
        <p:nvPr/>
      </p:nvGrpSpPr>
      <p:grpSpPr>
        <a:xfrm>
          <a:off x="0" y="0"/>
          <a:ext cx="0" cy="0"/>
          <a:chOff x="0" y="0"/>
          <a:chExt cx="0" cy="0"/>
        </a:xfrm>
      </p:grpSpPr>
      <p:sp>
        <p:nvSpPr>
          <p:cNvPr id="8" name="Text 1"/>
          <p:cNvSpPr>
            <a:spLocks noGrp="1"/>
          </p:cNvSpPr>
          <p:nvPr>
            <p:ph type="body" sz="quarter" idx="18" hasCustomPrompt="1"/>
          </p:nvPr>
        </p:nvSpPr>
        <p:spPr>
          <a:xfrm>
            <a:off x="8101092" y="5453090"/>
            <a:ext cx="3431265" cy="958936"/>
          </a:xfrm>
        </p:spPr>
        <p:txBody>
          <a:bodyPr>
            <a:noAutofit/>
          </a:bodyPr>
          <a:lstStyle>
            <a:lvl1pPr marL="0" indent="0" algn="l">
              <a:buNone/>
              <a:defRPr sz="1600">
                <a:solidFill>
                  <a:schemeClr val="tx1">
                    <a:lumMod val="65000"/>
                    <a:lumOff val="35000"/>
                  </a:schemeClr>
                </a:solidFill>
              </a:defRPr>
            </a:lvl1pPr>
            <a:lvl2pPr marL="342900" indent="0" algn="l">
              <a:buNone/>
              <a:defRPr sz="1200"/>
            </a:lvl2pPr>
            <a:lvl3pPr marL="685800" indent="0" algn="l">
              <a:buNone/>
              <a:defRPr sz="1200"/>
            </a:lvl3pPr>
            <a:lvl4pPr marL="1028700" indent="0" algn="l">
              <a:buNone/>
              <a:defRPr sz="1200"/>
            </a:lvl4pPr>
            <a:lvl5pPr marL="1371600" indent="0" algn="l">
              <a:buNone/>
              <a:defRPr sz="1200"/>
            </a:lvl5pPr>
          </a:lstStyle>
          <a:p>
            <a:pPr lvl="0"/>
            <a:r>
              <a:rPr lang="en-US"/>
              <a:t>Click to add text</a:t>
            </a:r>
            <a:endParaRPr lang="ru-RU" dirty="0"/>
          </a:p>
        </p:txBody>
      </p:sp>
      <p:sp>
        <p:nvSpPr>
          <p:cNvPr id="16" name="Text 2"/>
          <p:cNvSpPr>
            <a:spLocks noGrp="1"/>
          </p:cNvSpPr>
          <p:nvPr>
            <p:ph type="body" idx="21" hasCustomPrompt="1"/>
          </p:nvPr>
        </p:nvSpPr>
        <p:spPr>
          <a:xfrm>
            <a:off x="8091867" y="5087629"/>
            <a:ext cx="3440491"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text</a:t>
            </a:r>
            <a:endParaRPr lang="ru-RU" dirty="0"/>
          </a:p>
        </p:txBody>
      </p:sp>
      <p:sp>
        <p:nvSpPr>
          <p:cNvPr id="12" name="Picture 1"/>
          <p:cNvSpPr>
            <a:spLocks noGrp="1"/>
          </p:cNvSpPr>
          <p:nvPr>
            <p:ph type="pic" sz="quarter" idx="12" hasCustomPrompt="1"/>
          </p:nvPr>
        </p:nvSpPr>
        <p:spPr>
          <a:xfrm>
            <a:off x="8189841" y="2728081"/>
            <a:ext cx="3165548" cy="2148125"/>
          </a:xfr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solidFill>
                  <a:schemeClr val="tx1">
                    <a:lumMod val="75000"/>
                    <a:lumOff val="25000"/>
                  </a:schemeClr>
                </a:solidFill>
              </a:defRPr>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7" name="Text 3"/>
          <p:cNvSpPr>
            <a:spLocks noGrp="1"/>
          </p:cNvSpPr>
          <p:nvPr>
            <p:ph type="body" sz="quarter" idx="17" hasCustomPrompt="1"/>
          </p:nvPr>
        </p:nvSpPr>
        <p:spPr>
          <a:xfrm>
            <a:off x="4457111" y="5453091"/>
            <a:ext cx="3385930" cy="958935"/>
          </a:xfrm>
        </p:spPr>
        <p:txBody>
          <a:bodyPr>
            <a:noAutofit/>
          </a:bodyPr>
          <a:lstStyle>
            <a:lvl1pPr marL="0" indent="0" algn="l">
              <a:buNone/>
              <a:defRPr sz="1600">
                <a:solidFill>
                  <a:schemeClr val="tx1">
                    <a:lumMod val="65000"/>
                    <a:lumOff val="35000"/>
                  </a:schemeClr>
                </a:solidFill>
              </a:defRPr>
            </a:lvl1pPr>
            <a:lvl2pPr marL="342900" indent="0" algn="l">
              <a:buNone/>
              <a:defRPr sz="1200"/>
            </a:lvl2pPr>
            <a:lvl3pPr marL="685800" indent="0" algn="l">
              <a:buNone/>
              <a:defRPr sz="1200"/>
            </a:lvl3pPr>
            <a:lvl4pPr marL="1028700" indent="0" algn="l">
              <a:buNone/>
              <a:defRPr sz="1200"/>
            </a:lvl4pPr>
            <a:lvl5pPr marL="1371600" indent="0" algn="l">
              <a:buNone/>
              <a:defRPr sz="1200"/>
            </a:lvl5pPr>
          </a:lstStyle>
          <a:p>
            <a:pPr lvl="0"/>
            <a:r>
              <a:rPr lang="en-US"/>
              <a:t>Click to add text</a:t>
            </a:r>
            <a:endParaRPr lang="ru-RU" dirty="0"/>
          </a:p>
        </p:txBody>
      </p:sp>
      <p:sp>
        <p:nvSpPr>
          <p:cNvPr id="15" name="Text 4"/>
          <p:cNvSpPr>
            <a:spLocks noGrp="1"/>
          </p:cNvSpPr>
          <p:nvPr>
            <p:ph type="body" idx="20" hasCustomPrompt="1"/>
          </p:nvPr>
        </p:nvSpPr>
        <p:spPr>
          <a:xfrm>
            <a:off x="4451428" y="5087629"/>
            <a:ext cx="3382387"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text</a:t>
            </a:r>
            <a:endParaRPr lang="ru-RU" dirty="0"/>
          </a:p>
        </p:txBody>
      </p:sp>
      <p:sp>
        <p:nvSpPr>
          <p:cNvPr id="11" name="Picture 2"/>
          <p:cNvSpPr>
            <a:spLocks noGrp="1"/>
          </p:cNvSpPr>
          <p:nvPr>
            <p:ph type="pic" sz="quarter" idx="11" hasCustomPrompt="1"/>
          </p:nvPr>
        </p:nvSpPr>
        <p:spPr>
          <a:xfrm>
            <a:off x="4545859" y="2728081"/>
            <a:ext cx="3165548" cy="2148125"/>
          </a:xfr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6" name="Text 5"/>
          <p:cNvSpPr>
            <a:spLocks noGrp="1"/>
          </p:cNvSpPr>
          <p:nvPr>
            <p:ph type="body" sz="quarter" idx="16" hasCustomPrompt="1"/>
          </p:nvPr>
        </p:nvSpPr>
        <p:spPr>
          <a:xfrm>
            <a:off x="738274" y="5453090"/>
            <a:ext cx="3369702" cy="958936"/>
          </a:xfrm>
        </p:spPr>
        <p:txBody>
          <a:bodyPr wrap="square">
            <a:noAutofit/>
          </a:bodyPr>
          <a:lstStyle>
            <a:lvl1pPr marL="0" indent="0" algn="l">
              <a:buNone/>
              <a:defRPr sz="1600">
                <a:solidFill>
                  <a:schemeClr val="tx1">
                    <a:lumMod val="65000"/>
                    <a:lumOff val="35000"/>
                  </a:schemeClr>
                </a:solidFill>
                <a:latin typeface="+mn-lt"/>
              </a:defRPr>
            </a:lvl1pPr>
            <a:lvl2pPr marL="342900" indent="0" algn="l">
              <a:buNone/>
              <a:defRPr sz="1200"/>
            </a:lvl2pPr>
            <a:lvl3pPr marL="685800" indent="0" algn="l">
              <a:buNone/>
              <a:defRPr sz="1200"/>
            </a:lvl3pPr>
            <a:lvl4pPr marL="1028700" indent="0" algn="l">
              <a:buNone/>
              <a:defRPr sz="1200"/>
            </a:lvl4pPr>
            <a:lvl5pPr marL="1371600" indent="0" algn="l">
              <a:buNone/>
              <a:defRPr sz="1200"/>
            </a:lvl5pPr>
          </a:lstStyle>
          <a:p>
            <a:pPr lvl="0"/>
            <a:r>
              <a:rPr lang="en-US"/>
              <a:t>Click to add text</a:t>
            </a:r>
            <a:endParaRPr lang="ru-RU" dirty="0"/>
          </a:p>
        </p:txBody>
      </p:sp>
      <p:sp>
        <p:nvSpPr>
          <p:cNvPr id="14" name="Text 6"/>
          <p:cNvSpPr>
            <a:spLocks noGrp="1"/>
          </p:cNvSpPr>
          <p:nvPr>
            <p:ph type="body" idx="1" hasCustomPrompt="1"/>
          </p:nvPr>
        </p:nvSpPr>
        <p:spPr>
          <a:xfrm>
            <a:off x="741816" y="5087629"/>
            <a:ext cx="3366160"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text</a:t>
            </a:r>
            <a:endParaRPr lang="ru-RU" dirty="0"/>
          </a:p>
        </p:txBody>
      </p:sp>
      <p:sp>
        <p:nvSpPr>
          <p:cNvPr id="3" name="Picture 3"/>
          <p:cNvSpPr>
            <a:spLocks noGrp="1"/>
          </p:cNvSpPr>
          <p:nvPr>
            <p:ph type="pic" sz="quarter" idx="10" hasCustomPrompt="1"/>
          </p:nvPr>
        </p:nvSpPr>
        <p:spPr>
          <a:xfrm>
            <a:off x="839790" y="2728079"/>
            <a:ext cx="3165548" cy="2148125"/>
          </a:xfrm>
        </p:spPr>
        <p:txBody>
          <a:bodyPr>
            <a:normAutofit/>
          </a:bodyPr>
          <a:lstStyle>
            <a:lvl1pPr marL="0" indent="0">
              <a:buNone/>
              <a:defRPr sz="1600"/>
            </a:lvl1pPr>
          </a:lstStyle>
          <a:p>
            <a:r>
              <a:rPr lang="en-US"/>
              <a:t>Click icon to add picture</a:t>
            </a:r>
            <a:endParaRPr lang="ru-RU" dirty="0"/>
          </a:p>
        </p:txBody>
      </p:sp>
      <p:sp>
        <p:nvSpPr>
          <p:cNvPr id="4" name="Text 7"/>
          <p:cNvSpPr>
            <a:spLocks noGrp="1"/>
          </p:cNvSpPr>
          <p:nvPr>
            <p:ph type="body" sz="quarter" idx="23" hasCustomPrompt="1"/>
          </p:nvPr>
        </p:nvSpPr>
        <p:spPr>
          <a:xfrm>
            <a:off x="798846" y="1845930"/>
            <a:ext cx="10556875"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ru-RU" dirty="0"/>
          </a:p>
        </p:txBody>
      </p:sp>
      <p:sp>
        <p:nvSpPr>
          <p:cNvPr id="19"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25361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Products - Tiles">
    <p:spTree>
      <p:nvGrpSpPr>
        <p:cNvPr id="1" name=""/>
        <p:cNvGrpSpPr/>
        <p:nvPr/>
      </p:nvGrpSpPr>
      <p:grpSpPr>
        <a:xfrm>
          <a:off x="0" y="0"/>
          <a:ext cx="0" cy="0"/>
          <a:chOff x="0" y="0"/>
          <a:chExt cx="0" cy="0"/>
        </a:xfrm>
      </p:grpSpPr>
      <p:sp>
        <p:nvSpPr>
          <p:cNvPr id="24" name="Text 1"/>
          <p:cNvSpPr>
            <a:spLocks noGrp="1"/>
          </p:cNvSpPr>
          <p:nvPr>
            <p:ph type="body" sz="quarter" idx="19" hasCustomPrompt="1"/>
          </p:nvPr>
        </p:nvSpPr>
        <p:spPr>
          <a:xfrm>
            <a:off x="8691592" y="4929711"/>
            <a:ext cx="2690419" cy="1334907"/>
          </a:xfrm>
        </p:spPr>
        <p:txBody>
          <a:bodyPr>
            <a:noAutofit/>
          </a:bodyPr>
          <a:lstStyle>
            <a:lvl1pPr marL="0" indent="0" algn="l">
              <a:buNone/>
              <a:defRPr sz="16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15" name="Text 2"/>
          <p:cNvSpPr>
            <a:spLocks noGrp="1"/>
          </p:cNvSpPr>
          <p:nvPr>
            <p:ph type="body" sz="quarter" idx="23" hasCustomPrompt="1"/>
          </p:nvPr>
        </p:nvSpPr>
        <p:spPr>
          <a:xfrm>
            <a:off x="8691592" y="4126486"/>
            <a:ext cx="2690419"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ru-RU" dirty="0"/>
          </a:p>
        </p:txBody>
      </p:sp>
      <p:sp>
        <p:nvSpPr>
          <p:cNvPr id="19" name="Picture 1"/>
          <p:cNvSpPr>
            <a:spLocks noGrp="1"/>
          </p:cNvSpPr>
          <p:nvPr>
            <p:ph type="pic" sz="quarter" idx="15" hasCustomPrompt="1"/>
          </p:nvPr>
        </p:nvSpPr>
        <p:spPr>
          <a:xfrm>
            <a:off x="6420685" y="4242543"/>
            <a:ext cx="2094837" cy="1937798"/>
          </a:xfrm>
          <a:prstGeom prst="rect">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5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22" name="Text 3"/>
          <p:cNvSpPr>
            <a:spLocks noGrp="1"/>
          </p:cNvSpPr>
          <p:nvPr>
            <p:ph type="body" sz="quarter" idx="17" hasCustomPrompt="1"/>
          </p:nvPr>
        </p:nvSpPr>
        <p:spPr>
          <a:xfrm>
            <a:off x="3260318" y="4929710"/>
            <a:ext cx="2705980" cy="1334906"/>
          </a:xfrm>
        </p:spPr>
        <p:txBody>
          <a:bodyPr>
            <a:noAutofit/>
          </a:bodyPr>
          <a:lstStyle>
            <a:lvl1pPr marL="0" indent="0" algn="l">
              <a:buNone/>
              <a:defRPr sz="16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14" name="Text 4"/>
          <p:cNvSpPr>
            <a:spLocks noGrp="1"/>
          </p:cNvSpPr>
          <p:nvPr>
            <p:ph type="body" sz="quarter" idx="22" hasCustomPrompt="1"/>
          </p:nvPr>
        </p:nvSpPr>
        <p:spPr>
          <a:xfrm>
            <a:off x="3259667" y="4159250"/>
            <a:ext cx="2707677"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ru-RU" dirty="0"/>
          </a:p>
        </p:txBody>
      </p:sp>
      <p:sp>
        <p:nvSpPr>
          <p:cNvPr id="17" name="Picture 2"/>
          <p:cNvSpPr>
            <a:spLocks noGrp="1"/>
          </p:cNvSpPr>
          <p:nvPr>
            <p:ph type="pic" sz="quarter" idx="11" hasCustomPrompt="1"/>
          </p:nvPr>
        </p:nvSpPr>
        <p:spPr>
          <a:xfrm>
            <a:off x="989409" y="4242543"/>
            <a:ext cx="2094837" cy="1937798"/>
          </a:xfrm>
          <a:prstGeom prst="rect">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5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23" name="Text 5"/>
          <p:cNvSpPr>
            <a:spLocks noGrp="1"/>
          </p:cNvSpPr>
          <p:nvPr>
            <p:ph type="body" sz="quarter" idx="18" hasCustomPrompt="1"/>
          </p:nvPr>
        </p:nvSpPr>
        <p:spPr>
          <a:xfrm>
            <a:off x="8691592" y="2494622"/>
            <a:ext cx="2690419" cy="1285246"/>
          </a:xfrm>
        </p:spPr>
        <p:txBody>
          <a:bodyPr>
            <a:noAutofit/>
          </a:bodyPr>
          <a:lstStyle>
            <a:lvl1pPr marL="0" indent="0" algn="l">
              <a:buNone/>
              <a:defRPr sz="16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13" name="Text 6"/>
          <p:cNvSpPr>
            <a:spLocks noGrp="1"/>
          </p:cNvSpPr>
          <p:nvPr>
            <p:ph type="body" sz="quarter" idx="21" hasCustomPrompt="1"/>
          </p:nvPr>
        </p:nvSpPr>
        <p:spPr>
          <a:xfrm>
            <a:off x="8691592" y="1704706"/>
            <a:ext cx="2690419"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ru-RU" dirty="0"/>
          </a:p>
        </p:txBody>
      </p:sp>
      <p:sp>
        <p:nvSpPr>
          <p:cNvPr id="18" name="Picture 3"/>
          <p:cNvSpPr>
            <a:spLocks noGrp="1"/>
          </p:cNvSpPr>
          <p:nvPr>
            <p:ph type="pic" sz="quarter" idx="12" hasCustomPrompt="1"/>
          </p:nvPr>
        </p:nvSpPr>
        <p:spPr>
          <a:xfrm>
            <a:off x="6420687" y="1854404"/>
            <a:ext cx="2094837" cy="1897613"/>
          </a:xfrm>
          <a:prstGeom prst="rect">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5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21" name="Text 7"/>
          <p:cNvSpPr>
            <a:spLocks noGrp="1"/>
          </p:cNvSpPr>
          <p:nvPr>
            <p:ph type="body" sz="quarter" idx="16" hasCustomPrompt="1"/>
          </p:nvPr>
        </p:nvSpPr>
        <p:spPr>
          <a:xfrm>
            <a:off x="3260318" y="2494623"/>
            <a:ext cx="2705980" cy="1285244"/>
          </a:xfrm>
        </p:spPr>
        <p:txBody>
          <a:bodyPr>
            <a:noAutofit/>
          </a:bodyPr>
          <a:lstStyle>
            <a:lvl1pPr marL="0" indent="0" algn="l">
              <a:buNone/>
              <a:defRPr sz="16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3" name="Text 8"/>
          <p:cNvSpPr>
            <a:spLocks noGrp="1"/>
          </p:cNvSpPr>
          <p:nvPr>
            <p:ph type="body" sz="quarter" idx="20" hasCustomPrompt="1"/>
          </p:nvPr>
        </p:nvSpPr>
        <p:spPr>
          <a:xfrm>
            <a:off x="3259667" y="1727742"/>
            <a:ext cx="2707677"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ru-RU" dirty="0"/>
          </a:p>
        </p:txBody>
      </p:sp>
      <p:sp>
        <p:nvSpPr>
          <p:cNvPr id="16" name="Picture 4"/>
          <p:cNvSpPr>
            <a:spLocks noGrp="1"/>
          </p:cNvSpPr>
          <p:nvPr>
            <p:ph type="pic" sz="quarter" idx="10" hasCustomPrompt="1"/>
          </p:nvPr>
        </p:nvSpPr>
        <p:spPr>
          <a:xfrm>
            <a:off x="989411" y="1854403"/>
            <a:ext cx="2094837" cy="1897613"/>
          </a:xfrm>
          <a:prstGeom prst="rect">
            <a:avLst/>
          </a:prstGeom>
        </p:spPr>
        <p:txBody>
          <a:bodyPr>
            <a:normAutofit/>
          </a:bodyPr>
          <a:lstStyle>
            <a:lvl1pPr marL="0" indent="0">
              <a:buNone/>
              <a:defRPr sz="1500"/>
            </a:lvl1pPr>
          </a:lstStyle>
          <a:p>
            <a:r>
              <a:rPr lang="en-US"/>
              <a:t>Click icon to add picture</a:t>
            </a:r>
            <a:endParaRPr lang="ru-RU" dirty="0"/>
          </a:p>
        </p:txBody>
      </p:sp>
      <p:sp>
        <p:nvSpPr>
          <p:cNvPr id="26" name="Title"/>
          <p:cNvSpPr>
            <a:spLocks noGrp="1"/>
          </p:cNvSpPr>
          <p:nvPr>
            <p:ph type="title" hasCustomPrompt="1"/>
          </p:nvPr>
        </p:nvSpPr>
        <p:spPr>
          <a:xfrm>
            <a:off x="796426" y="120644"/>
            <a:ext cx="10557375" cy="1136791"/>
          </a:xfrm>
        </p:spPr>
        <p:txBody>
          <a:bodyPr anchor="b">
            <a:norm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79408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Video">
    <p:spTree>
      <p:nvGrpSpPr>
        <p:cNvPr id="1" name=""/>
        <p:cNvGrpSpPr/>
        <p:nvPr/>
      </p:nvGrpSpPr>
      <p:grpSpPr>
        <a:xfrm>
          <a:off x="0" y="0"/>
          <a:ext cx="0" cy="0"/>
          <a:chOff x="0" y="0"/>
          <a:chExt cx="0" cy="0"/>
        </a:xfrm>
      </p:grpSpPr>
      <p:sp>
        <p:nvSpPr>
          <p:cNvPr id="3" name="Video 1"/>
          <p:cNvSpPr>
            <a:spLocks noGrp="1"/>
          </p:cNvSpPr>
          <p:nvPr>
            <p:ph type="media" sz="quarter" idx="20" hasCustomPrompt="1"/>
          </p:nvPr>
        </p:nvSpPr>
        <p:spPr>
          <a:xfrm>
            <a:off x="4298006" y="2045266"/>
            <a:ext cx="7089342" cy="4066898"/>
          </a:xfrm>
        </p:spPr>
        <p:txBody>
          <a:bodyPr/>
          <a:lstStyle>
            <a:lvl1pPr>
              <a:defRPr/>
            </a:lvl1pPr>
          </a:lstStyle>
          <a:p>
            <a:r>
              <a:rPr lang="en-US"/>
              <a:t>Click icon to add video</a:t>
            </a:r>
            <a:endParaRPr lang="ru-RU" dirty="0"/>
          </a:p>
        </p:txBody>
      </p:sp>
      <p:sp>
        <p:nvSpPr>
          <p:cNvPr id="4" name="Text 1"/>
          <p:cNvSpPr>
            <a:spLocks noGrp="1"/>
          </p:cNvSpPr>
          <p:nvPr>
            <p:ph type="body" sz="quarter" idx="19" hasCustomPrompt="1"/>
          </p:nvPr>
        </p:nvSpPr>
        <p:spPr>
          <a:xfrm>
            <a:off x="832638" y="1932060"/>
            <a:ext cx="3077589" cy="3626769"/>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ru-RU" dirty="0"/>
          </a:p>
        </p:txBody>
      </p:sp>
      <p:sp>
        <p:nvSpPr>
          <p:cNvPr id="6" name="Title"/>
          <p:cNvSpPr>
            <a:spLocks noGrp="1"/>
          </p:cNvSpPr>
          <p:nvPr>
            <p:ph type="title" hasCustomPrompt="1"/>
          </p:nvPr>
        </p:nvSpPr>
        <p:spPr>
          <a:xfrm>
            <a:off x="796427" y="120646"/>
            <a:ext cx="10557375" cy="1136791"/>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775512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Major Point">
    <p:spTree>
      <p:nvGrpSpPr>
        <p:cNvPr id="1" name=""/>
        <p:cNvGrpSpPr/>
        <p:nvPr/>
      </p:nvGrpSpPr>
      <p:grpSpPr>
        <a:xfrm>
          <a:off x="0" y="0"/>
          <a:ext cx="0" cy="0"/>
          <a:chOff x="0" y="0"/>
          <a:chExt cx="0" cy="0"/>
        </a:xfrm>
      </p:grpSpPr>
      <p:sp>
        <p:nvSpPr>
          <p:cNvPr id="3" name="Picture 1"/>
          <p:cNvSpPr>
            <a:spLocks noGrp="1"/>
          </p:cNvSpPr>
          <p:nvPr>
            <p:ph type="pic" sz="quarter" idx="10" hasCustomPrompt="1"/>
          </p:nvPr>
        </p:nvSpPr>
        <p:spPr>
          <a:xfrm>
            <a:off x="0" y="0"/>
            <a:ext cx="12192000" cy="6858000"/>
          </a:xfrm>
        </p:spPr>
        <p:txBody>
          <a:bodyPr/>
          <a:lstStyle>
            <a:lvl1pPr>
              <a:defRPr/>
            </a:lvl1pPr>
          </a:lstStyle>
          <a:p>
            <a:r>
              <a:rPr lang="en-US"/>
              <a:t>Click icon to add picture</a:t>
            </a:r>
            <a:endParaRPr lang="en-US" dirty="0"/>
          </a:p>
        </p:txBody>
      </p:sp>
      <p:sp>
        <p:nvSpPr>
          <p:cNvPr id="5" name="Text 1"/>
          <p:cNvSpPr>
            <a:spLocks noGrp="1"/>
          </p:cNvSpPr>
          <p:nvPr>
            <p:ph type="body" sz="quarter" idx="11" hasCustomPrompt="1"/>
          </p:nvPr>
        </p:nvSpPr>
        <p:spPr>
          <a:xfrm>
            <a:off x="7425268" y="3624649"/>
            <a:ext cx="3323825" cy="2398646"/>
          </a:xfrm>
        </p:spPr>
        <p:txBody>
          <a:bodyPr/>
          <a:lstStyle>
            <a:lvl1pPr>
              <a:defRPr>
                <a:solidFill>
                  <a:schemeClr val="bg1"/>
                </a:solidFill>
              </a:defRPr>
            </a:lvl1pPr>
          </a:lstStyle>
          <a:p>
            <a:pPr lvl="0"/>
            <a:r>
              <a:rPr lang="en-US"/>
              <a:t>Click to add text</a:t>
            </a:r>
            <a:endParaRPr lang="ru-RU" dirty="0"/>
          </a:p>
        </p:txBody>
      </p:sp>
      <p:sp>
        <p:nvSpPr>
          <p:cNvPr id="7" name="Text 2"/>
          <p:cNvSpPr>
            <a:spLocks noGrp="1"/>
          </p:cNvSpPr>
          <p:nvPr>
            <p:ph type="body" sz="quarter" idx="20" hasCustomPrompt="1"/>
          </p:nvPr>
        </p:nvSpPr>
        <p:spPr>
          <a:xfrm>
            <a:off x="7823497" y="3065462"/>
            <a:ext cx="2925596" cy="363538"/>
          </a:xfrm>
        </p:spPr>
        <p:txBody>
          <a:bodyPr>
            <a:noAutofit/>
          </a:bodyPr>
          <a:lstStyle>
            <a:lvl1pPr algn="l">
              <a:defRPr sz="1600" b="1" baseline="0">
                <a:solidFill>
                  <a:schemeClr val="bg1"/>
                </a:solidFill>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3222071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Module Title">
    <p:spTree>
      <p:nvGrpSpPr>
        <p:cNvPr id="1" name=""/>
        <p:cNvGrpSpPr/>
        <p:nvPr/>
      </p:nvGrpSpPr>
      <p:grpSpPr>
        <a:xfrm>
          <a:off x="0" y="0"/>
          <a:ext cx="0" cy="0"/>
          <a:chOff x="0" y="0"/>
          <a:chExt cx="0" cy="0"/>
        </a:xfrm>
      </p:grpSpPr>
      <p:sp>
        <p:nvSpPr>
          <p:cNvPr id="5" name="Picture 1"/>
          <p:cNvSpPr>
            <a:spLocks noGrp="1"/>
          </p:cNvSpPr>
          <p:nvPr>
            <p:ph type="pic" sz="quarter" idx="13" hasCustomPrompt="1"/>
          </p:nvPr>
        </p:nvSpPr>
        <p:spPr>
          <a:xfrm>
            <a:off x="0" y="0"/>
            <a:ext cx="12192000" cy="6858000"/>
          </a:xfrm>
        </p:spPr>
        <p:txBody>
          <a:bodyPr/>
          <a:lstStyle>
            <a:lvl1pPr marL="0" indent="0">
              <a:buNone/>
              <a:defRPr baseline="0"/>
            </a:lvl1pPr>
          </a:lstStyle>
          <a:p>
            <a:r>
              <a:rPr lang="en-US"/>
              <a:t>Click icon to add picture</a:t>
            </a:r>
            <a:endParaRPr lang="ru-RU" dirty="0"/>
          </a:p>
        </p:txBody>
      </p:sp>
      <p:sp>
        <p:nvSpPr>
          <p:cNvPr id="13" name="Subtitle 1"/>
          <p:cNvSpPr>
            <a:spLocks noGrp="1"/>
          </p:cNvSpPr>
          <p:nvPr>
            <p:ph type="subTitle" idx="1" hasCustomPrompt="1"/>
          </p:nvPr>
        </p:nvSpPr>
        <p:spPr>
          <a:xfrm>
            <a:off x="1361831" y="4458778"/>
            <a:ext cx="6804212" cy="1655762"/>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ru-RU" dirty="0"/>
          </a:p>
        </p:txBody>
      </p:sp>
      <p:sp>
        <p:nvSpPr>
          <p:cNvPr id="12" name="Title"/>
          <p:cNvSpPr>
            <a:spLocks noGrp="1"/>
          </p:cNvSpPr>
          <p:nvPr>
            <p:ph type="ctrTitle" hasCustomPrompt="1"/>
          </p:nvPr>
        </p:nvSpPr>
        <p:spPr>
          <a:xfrm>
            <a:off x="1330218" y="2574277"/>
            <a:ext cx="9540982" cy="1374892"/>
          </a:xfrm>
        </p:spPr>
        <p:txBody>
          <a:bodyPr anchor="t">
            <a:noAutofit/>
          </a:bodyPr>
          <a:lstStyle>
            <a:lvl1pPr algn="l">
              <a:defRPr sz="4000">
                <a:solidFill>
                  <a:schemeClr val="bg1"/>
                </a:solidFill>
              </a:defRPr>
            </a:lvl1pPr>
          </a:lstStyle>
          <a:p>
            <a:r>
              <a:rPr lang="en-US"/>
              <a:t>Click to add title</a:t>
            </a:r>
            <a:endParaRPr lang="ru-RU" dirty="0"/>
          </a:p>
        </p:txBody>
      </p:sp>
      <p:sp>
        <p:nvSpPr>
          <p:cNvPr id="3" name="Text 1"/>
          <p:cNvSpPr>
            <a:spLocks noGrp="1"/>
          </p:cNvSpPr>
          <p:nvPr>
            <p:ph type="body" sz="quarter" idx="10" hasCustomPrompt="1"/>
          </p:nvPr>
        </p:nvSpPr>
        <p:spPr>
          <a:xfrm>
            <a:off x="1330324" y="1201738"/>
            <a:ext cx="4814443" cy="585787"/>
          </a:xfrm>
        </p:spPr>
        <p:txBody>
          <a:bodyPr>
            <a:noAutofit/>
          </a:bodyPr>
          <a:lstStyle>
            <a:lvl1pPr marL="0" indent="0">
              <a:buNone/>
              <a:defRPr sz="2800" b="0">
                <a:solidFill>
                  <a:schemeClr val="bg1"/>
                </a:solidFill>
                <a:latin typeface="+mn-lt"/>
                <a:cs typeface="Segoe UI Semibold" panose="020B0702040204020203" pitchFamily="34" charset="0"/>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280947083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Products - Four Columns">
    <p:spTree>
      <p:nvGrpSpPr>
        <p:cNvPr id="1" name=""/>
        <p:cNvGrpSpPr/>
        <p:nvPr/>
      </p:nvGrpSpPr>
      <p:grpSpPr>
        <a:xfrm>
          <a:off x="0" y="0"/>
          <a:ext cx="0" cy="0"/>
          <a:chOff x="0" y="0"/>
          <a:chExt cx="0" cy="0"/>
        </a:xfrm>
      </p:grpSpPr>
      <p:sp>
        <p:nvSpPr>
          <p:cNvPr id="13" name="Text 1"/>
          <p:cNvSpPr>
            <a:spLocks noGrp="1"/>
          </p:cNvSpPr>
          <p:nvPr>
            <p:ph type="body" sz="quarter" idx="19" hasCustomPrompt="1"/>
          </p:nvPr>
        </p:nvSpPr>
        <p:spPr>
          <a:xfrm>
            <a:off x="9318477" y="5352577"/>
            <a:ext cx="2094837" cy="412421"/>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14" name="Picture 1"/>
          <p:cNvSpPr>
            <a:spLocks noGrp="1"/>
          </p:cNvSpPr>
          <p:nvPr>
            <p:ph type="pic" sz="quarter" idx="15" hasCustomPrompt="1"/>
          </p:nvPr>
        </p:nvSpPr>
        <p:spPr>
          <a:xfrm>
            <a:off x="9318478" y="3092985"/>
            <a:ext cx="2094837" cy="2094837"/>
          </a:xfrm>
          <a:prstGeom prst="rect">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2" name="Text 2"/>
          <p:cNvSpPr>
            <a:spLocks noGrp="1"/>
          </p:cNvSpPr>
          <p:nvPr>
            <p:ph type="body" sz="quarter" idx="18" hasCustomPrompt="1"/>
          </p:nvPr>
        </p:nvSpPr>
        <p:spPr>
          <a:xfrm>
            <a:off x="6527060" y="5352578"/>
            <a:ext cx="2094837" cy="412421"/>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7" name="Picture 2"/>
          <p:cNvSpPr>
            <a:spLocks noGrp="1"/>
          </p:cNvSpPr>
          <p:nvPr>
            <p:ph type="pic" sz="quarter" idx="12" hasCustomPrompt="1"/>
          </p:nvPr>
        </p:nvSpPr>
        <p:spPr>
          <a:xfrm>
            <a:off x="6527061" y="3085236"/>
            <a:ext cx="2094837" cy="2094837"/>
          </a:xfrm>
          <a:prstGeom prst="rect">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1" name="Text 3"/>
          <p:cNvSpPr>
            <a:spLocks noGrp="1"/>
          </p:cNvSpPr>
          <p:nvPr>
            <p:ph type="body" sz="quarter" idx="17" hasCustomPrompt="1"/>
          </p:nvPr>
        </p:nvSpPr>
        <p:spPr>
          <a:xfrm>
            <a:off x="3735645" y="5352579"/>
            <a:ext cx="2094724" cy="412421"/>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6" name="Picture 3"/>
          <p:cNvSpPr>
            <a:spLocks noGrp="1"/>
          </p:cNvSpPr>
          <p:nvPr>
            <p:ph type="pic" sz="quarter" idx="11" hasCustomPrompt="1"/>
          </p:nvPr>
        </p:nvSpPr>
        <p:spPr>
          <a:xfrm>
            <a:off x="3735645" y="3085236"/>
            <a:ext cx="2094837" cy="2094837"/>
          </a:xfrm>
          <a:prstGeom prst="rect">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4" name="Text 4"/>
          <p:cNvSpPr>
            <a:spLocks noGrp="1"/>
          </p:cNvSpPr>
          <p:nvPr>
            <p:ph type="body" sz="quarter" idx="16" hasCustomPrompt="1"/>
          </p:nvPr>
        </p:nvSpPr>
        <p:spPr>
          <a:xfrm>
            <a:off x="944229" y="5352579"/>
            <a:ext cx="2094246" cy="412421"/>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3" name="Picture 4"/>
          <p:cNvSpPr>
            <a:spLocks noGrp="1"/>
          </p:cNvSpPr>
          <p:nvPr>
            <p:ph type="pic" sz="quarter" idx="10" hasCustomPrompt="1"/>
          </p:nvPr>
        </p:nvSpPr>
        <p:spPr>
          <a:xfrm>
            <a:off x="944229" y="3085236"/>
            <a:ext cx="2094837" cy="2094837"/>
          </a:xfrm>
          <a:prstGeom prst="rect">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5" name="Text 5"/>
          <p:cNvSpPr>
            <a:spLocks noGrp="1"/>
          </p:cNvSpPr>
          <p:nvPr>
            <p:ph type="body" sz="quarter" idx="23" hasCustomPrompt="1"/>
          </p:nvPr>
        </p:nvSpPr>
        <p:spPr>
          <a:xfrm>
            <a:off x="798846" y="1845929"/>
            <a:ext cx="10556875" cy="815383"/>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ru-RU" dirty="0"/>
          </a:p>
        </p:txBody>
      </p:sp>
      <p:sp>
        <p:nvSpPr>
          <p:cNvPr id="16"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351626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Team">
    <p:spTree>
      <p:nvGrpSpPr>
        <p:cNvPr id="1" name=""/>
        <p:cNvGrpSpPr/>
        <p:nvPr/>
      </p:nvGrpSpPr>
      <p:grpSpPr>
        <a:xfrm>
          <a:off x="0" y="0"/>
          <a:ext cx="0" cy="0"/>
          <a:chOff x="0" y="0"/>
          <a:chExt cx="0" cy="0"/>
        </a:xfrm>
      </p:grpSpPr>
      <p:sp>
        <p:nvSpPr>
          <p:cNvPr id="13" name="Text 1"/>
          <p:cNvSpPr>
            <a:spLocks noGrp="1"/>
          </p:cNvSpPr>
          <p:nvPr>
            <p:ph type="body" sz="quarter" idx="19" hasCustomPrompt="1"/>
          </p:nvPr>
        </p:nvSpPr>
        <p:spPr>
          <a:xfrm>
            <a:off x="9318477" y="5173378"/>
            <a:ext cx="2094837" cy="1077110"/>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14" name="Picture 1"/>
          <p:cNvSpPr>
            <a:spLocks noGrp="1"/>
          </p:cNvSpPr>
          <p:nvPr>
            <p:ph type="pic" sz="quarter" idx="15" hasCustomPrompt="1"/>
          </p:nvPr>
        </p:nvSpPr>
        <p:spPr>
          <a:xfrm>
            <a:off x="9318478" y="2913786"/>
            <a:ext cx="2094837" cy="2094837"/>
          </a:xfrm>
          <a:prstGeom prst="ellipse">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2" name="Text 2"/>
          <p:cNvSpPr>
            <a:spLocks noGrp="1"/>
          </p:cNvSpPr>
          <p:nvPr>
            <p:ph type="body" sz="quarter" idx="18" hasCustomPrompt="1"/>
          </p:nvPr>
        </p:nvSpPr>
        <p:spPr>
          <a:xfrm>
            <a:off x="6527060" y="5173379"/>
            <a:ext cx="2094837" cy="1077110"/>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7" name="Picture 2"/>
          <p:cNvSpPr>
            <a:spLocks noGrp="1"/>
          </p:cNvSpPr>
          <p:nvPr>
            <p:ph type="pic" sz="quarter" idx="12" hasCustomPrompt="1"/>
          </p:nvPr>
        </p:nvSpPr>
        <p:spPr>
          <a:xfrm>
            <a:off x="6527061" y="2906037"/>
            <a:ext cx="2094837" cy="2094837"/>
          </a:xfrm>
          <a:prstGeom prst="ellipse">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1" name="Text 3"/>
          <p:cNvSpPr>
            <a:spLocks noGrp="1"/>
          </p:cNvSpPr>
          <p:nvPr>
            <p:ph type="body" sz="quarter" idx="17" hasCustomPrompt="1"/>
          </p:nvPr>
        </p:nvSpPr>
        <p:spPr>
          <a:xfrm>
            <a:off x="3735645" y="5173380"/>
            <a:ext cx="2094724" cy="1077110"/>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6" name="Picture 3"/>
          <p:cNvSpPr>
            <a:spLocks noGrp="1"/>
          </p:cNvSpPr>
          <p:nvPr>
            <p:ph type="pic" sz="quarter" idx="11" hasCustomPrompt="1"/>
          </p:nvPr>
        </p:nvSpPr>
        <p:spPr>
          <a:xfrm>
            <a:off x="3735645" y="2906037"/>
            <a:ext cx="2094837" cy="2094837"/>
          </a:xfrm>
          <a:prstGeom prst="ellipse">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4" name="Text 4"/>
          <p:cNvSpPr>
            <a:spLocks noGrp="1"/>
          </p:cNvSpPr>
          <p:nvPr>
            <p:ph type="body" sz="quarter" idx="16" hasCustomPrompt="1"/>
          </p:nvPr>
        </p:nvSpPr>
        <p:spPr>
          <a:xfrm>
            <a:off x="944229" y="5173380"/>
            <a:ext cx="2094246" cy="1077110"/>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3" name="Picture 4"/>
          <p:cNvSpPr>
            <a:spLocks noGrp="1"/>
          </p:cNvSpPr>
          <p:nvPr>
            <p:ph type="pic" sz="quarter" idx="10" hasCustomPrompt="1"/>
          </p:nvPr>
        </p:nvSpPr>
        <p:spPr>
          <a:xfrm>
            <a:off x="944229" y="2906037"/>
            <a:ext cx="2094837" cy="2094837"/>
          </a:xfrm>
          <a:prstGeom prst="ellipse">
            <a:avLst/>
          </a:prstGeom>
        </p:spPr>
        <p:txBody>
          <a:bodyPr>
            <a:normAutofit/>
          </a:bodyPr>
          <a:lstStyle>
            <a:lvl1pPr marL="0" indent="0">
              <a:buNone/>
              <a:defRPr sz="1600" baseline="0"/>
            </a:lvl1pPr>
          </a:lstStyle>
          <a:p>
            <a:r>
              <a:rPr lang="en-US"/>
              <a:t>Click icon to add picture</a:t>
            </a:r>
            <a:endParaRPr lang="ru-RU" dirty="0"/>
          </a:p>
        </p:txBody>
      </p:sp>
      <p:sp>
        <p:nvSpPr>
          <p:cNvPr id="15" name="Text 5"/>
          <p:cNvSpPr>
            <a:spLocks noGrp="1"/>
          </p:cNvSpPr>
          <p:nvPr>
            <p:ph type="body" sz="quarter" idx="23" hasCustomPrompt="1"/>
          </p:nvPr>
        </p:nvSpPr>
        <p:spPr>
          <a:xfrm>
            <a:off x="798846" y="1845929"/>
            <a:ext cx="10556875" cy="887601"/>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ru-RU" dirty="0"/>
          </a:p>
        </p:txBody>
      </p:sp>
      <p:sp>
        <p:nvSpPr>
          <p:cNvPr id="16"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050653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Process">
    <p:spTree>
      <p:nvGrpSpPr>
        <p:cNvPr id="1" name=""/>
        <p:cNvGrpSpPr/>
        <p:nvPr/>
      </p:nvGrpSpPr>
      <p:grpSpPr>
        <a:xfrm>
          <a:off x="0" y="0"/>
          <a:ext cx="0" cy="0"/>
          <a:chOff x="0" y="0"/>
          <a:chExt cx="0" cy="0"/>
        </a:xfrm>
      </p:grpSpPr>
      <p:sp>
        <p:nvSpPr>
          <p:cNvPr id="16" name="Text 1"/>
          <p:cNvSpPr>
            <a:spLocks noGrp="1"/>
          </p:cNvSpPr>
          <p:nvPr>
            <p:ph type="body" sz="quarter" idx="20" hasCustomPrompt="1"/>
          </p:nvPr>
        </p:nvSpPr>
        <p:spPr>
          <a:xfrm>
            <a:off x="9557155" y="4837858"/>
            <a:ext cx="1440000" cy="1077110"/>
          </a:xfrm>
        </p:spPr>
        <p:txBody>
          <a:bodyPr>
            <a:noAutofit/>
          </a:bodyPr>
          <a:lstStyle>
            <a:lvl1pPr marL="0" indent="0" algn="l">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10" name="Picture 1"/>
          <p:cNvSpPr>
            <a:spLocks noGrp="1"/>
          </p:cNvSpPr>
          <p:nvPr>
            <p:ph type="pic" sz="quarter" idx="14" hasCustomPrompt="1"/>
          </p:nvPr>
        </p:nvSpPr>
        <p:spPr>
          <a:xfrm>
            <a:off x="9628875" y="3142238"/>
            <a:ext cx="1440000" cy="1440000"/>
          </a:xfrm>
          <a:prstGeom prst="roundRect">
            <a:avLst>
              <a:gd name="adj" fmla="val 1359"/>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5" name="Text 2"/>
          <p:cNvSpPr>
            <a:spLocks noGrp="1"/>
          </p:cNvSpPr>
          <p:nvPr>
            <p:ph type="body" sz="quarter" idx="19" hasCustomPrompt="1"/>
          </p:nvPr>
        </p:nvSpPr>
        <p:spPr>
          <a:xfrm>
            <a:off x="7387847" y="4837858"/>
            <a:ext cx="1440000" cy="1077110"/>
          </a:xfrm>
        </p:spPr>
        <p:txBody>
          <a:bodyPr>
            <a:noAutofit/>
          </a:bodyPr>
          <a:lstStyle>
            <a:lvl1pPr marL="0" indent="0" algn="l">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9" name="Picture 2"/>
          <p:cNvSpPr>
            <a:spLocks noGrp="1"/>
          </p:cNvSpPr>
          <p:nvPr>
            <p:ph type="pic" sz="quarter" idx="13" hasCustomPrompt="1"/>
          </p:nvPr>
        </p:nvSpPr>
        <p:spPr>
          <a:xfrm>
            <a:off x="7459565" y="3142238"/>
            <a:ext cx="1440000" cy="1440000"/>
          </a:xfrm>
          <a:prstGeom prst="roundRect">
            <a:avLst>
              <a:gd name="adj" fmla="val 3060"/>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4" name="Text 3"/>
          <p:cNvSpPr>
            <a:spLocks noGrp="1"/>
          </p:cNvSpPr>
          <p:nvPr>
            <p:ph type="body" sz="quarter" idx="18" hasCustomPrompt="1"/>
          </p:nvPr>
        </p:nvSpPr>
        <p:spPr>
          <a:xfrm>
            <a:off x="5218540" y="4842459"/>
            <a:ext cx="1440000" cy="1077110"/>
          </a:xfrm>
        </p:spPr>
        <p:txBody>
          <a:bodyPr>
            <a:noAutofit/>
          </a:bodyPr>
          <a:lstStyle>
            <a:lvl1pPr marL="0" indent="0" algn="l">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8" name="Picture 3"/>
          <p:cNvSpPr>
            <a:spLocks noGrp="1"/>
          </p:cNvSpPr>
          <p:nvPr>
            <p:ph type="pic" sz="quarter" idx="12" hasCustomPrompt="1"/>
          </p:nvPr>
        </p:nvSpPr>
        <p:spPr>
          <a:xfrm>
            <a:off x="5290259" y="3142238"/>
            <a:ext cx="1440000" cy="1440000"/>
          </a:xfrm>
          <a:prstGeom prst="roundRect">
            <a:avLst>
              <a:gd name="adj" fmla="val 2493"/>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3" name="Text 4"/>
          <p:cNvSpPr>
            <a:spLocks noGrp="1"/>
          </p:cNvSpPr>
          <p:nvPr>
            <p:ph type="body" sz="quarter" idx="17" hasCustomPrompt="1"/>
          </p:nvPr>
        </p:nvSpPr>
        <p:spPr>
          <a:xfrm>
            <a:off x="3049232" y="4837858"/>
            <a:ext cx="1440000" cy="1077110"/>
          </a:xfrm>
        </p:spPr>
        <p:txBody>
          <a:bodyPr>
            <a:noAutofit/>
          </a:bodyPr>
          <a:lstStyle>
            <a:lvl1pPr marL="0" indent="0" algn="l">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7" name="Picture 4"/>
          <p:cNvSpPr>
            <a:spLocks noGrp="1"/>
          </p:cNvSpPr>
          <p:nvPr>
            <p:ph type="pic" sz="quarter" idx="11" hasCustomPrompt="1"/>
          </p:nvPr>
        </p:nvSpPr>
        <p:spPr>
          <a:xfrm>
            <a:off x="3120953" y="3142238"/>
            <a:ext cx="1440000" cy="1440000"/>
          </a:xfrm>
          <a:prstGeom prst="roundRect">
            <a:avLst>
              <a:gd name="adj" fmla="val 2493"/>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2" name="Text 5"/>
          <p:cNvSpPr>
            <a:spLocks noGrp="1"/>
          </p:cNvSpPr>
          <p:nvPr>
            <p:ph type="body" sz="quarter" idx="16" hasCustomPrompt="1"/>
          </p:nvPr>
        </p:nvSpPr>
        <p:spPr>
          <a:xfrm>
            <a:off x="879926" y="4837858"/>
            <a:ext cx="1440000" cy="1077110"/>
          </a:xfrm>
        </p:spPr>
        <p:txBody>
          <a:bodyPr>
            <a:noAutofit/>
          </a:bodyPr>
          <a:lstStyle>
            <a:lvl1pPr marL="0" indent="0" algn="l">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6" name="Picture 5"/>
          <p:cNvSpPr>
            <a:spLocks noGrp="1"/>
          </p:cNvSpPr>
          <p:nvPr>
            <p:ph type="pic" sz="quarter" idx="10" hasCustomPrompt="1"/>
          </p:nvPr>
        </p:nvSpPr>
        <p:spPr>
          <a:xfrm>
            <a:off x="950964" y="3142238"/>
            <a:ext cx="1440000" cy="1440000"/>
          </a:xfrm>
          <a:prstGeom prst="roundRect">
            <a:avLst>
              <a:gd name="adj" fmla="val 1926"/>
            </a:avLst>
          </a:prstGeom>
        </p:spPr>
        <p:txBody>
          <a:bodyPr>
            <a:normAutofit/>
          </a:bodyPr>
          <a:lstStyle>
            <a:lvl1pPr marL="0" indent="0">
              <a:buNone/>
              <a:defRPr sz="1600"/>
            </a:lvl1pPr>
          </a:lstStyle>
          <a:p>
            <a:r>
              <a:rPr lang="en-US"/>
              <a:t>Click icon to add picture</a:t>
            </a:r>
            <a:endParaRPr lang="ru-RU" dirty="0"/>
          </a:p>
        </p:txBody>
      </p:sp>
      <p:sp>
        <p:nvSpPr>
          <p:cNvPr id="17" name="Text 6"/>
          <p:cNvSpPr>
            <a:spLocks noGrp="1"/>
          </p:cNvSpPr>
          <p:nvPr>
            <p:ph type="body" sz="quarter" idx="23" hasCustomPrompt="1"/>
          </p:nvPr>
        </p:nvSpPr>
        <p:spPr>
          <a:xfrm>
            <a:off x="798846" y="1845929"/>
            <a:ext cx="10556875" cy="815383"/>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ru-RU" dirty="0"/>
          </a:p>
        </p:txBody>
      </p:sp>
      <p:sp>
        <p:nvSpPr>
          <p:cNvPr id="18"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365156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Quote - Picture Top">
    <p:spTree>
      <p:nvGrpSpPr>
        <p:cNvPr id="1" name=""/>
        <p:cNvGrpSpPr/>
        <p:nvPr/>
      </p:nvGrpSpPr>
      <p:grpSpPr>
        <a:xfrm>
          <a:off x="0" y="0"/>
          <a:ext cx="0" cy="0"/>
          <a:chOff x="0" y="0"/>
          <a:chExt cx="0" cy="0"/>
        </a:xfrm>
      </p:grpSpPr>
      <p:sp>
        <p:nvSpPr>
          <p:cNvPr id="7" name="Text 1"/>
          <p:cNvSpPr>
            <a:spLocks noGrp="1"/>
          </p:cNvSpPr>
          <p:nvPr>
            <p:ph type="body" sz="quarter" idx="14" hasCustomPrompt="1"/>
          </p:nvPr>
        </p:nvSpPr>
        <p:spPr>
          <a:xfrm>
            <a:off x="6012520" y="5574918"/>
            <a:ext cx="4288169" cy="412421"/>
          </a:xfrm>
        </p:spPr>
        <p:txBody>
          <a:bodyPr>
            <a:noAutofit/>
          </a:bodyPr>
          <a:lstStyle>
            <a:lvl1pPr marL="0" indent="0" algn="r">
              <a:buNone/>
              <a:defRPr/>
            </a:lvl1pPr>
          </a:lstStyle>
          <a:p>
            <a:pPr lvl="0"/>
            <a:r>
              <a:rPr lang="en-US"/>
              <a:t>Click to add text</a:t>
            </a:r>
            <a:endParaRPr lang="ru-RU" dirty="0"/>
          </a:p>
        </p:txBody>
      </p:sp>
      <p:sp>
        <p:nvSpPr>
          <p:cNvPr id="9" name="Text 2"/>
          <p:cNvSpPr>
            <a:spLocks noGrp="1"/>
          </p:cNvSpPr>
          <p:nvPr>
            <p:ph type="body" sz="quarter" idx="16" hasCustomPrompt="1"/>
          </p:nvPr>
        </p:nvSpPr>
        <p:spPr>
          <a:xfrm>
            <a:off x="2119239" y="4343401"/>
            <a:ext cx="8181450" cy="1142066"/>
          </a:xfrm>
        </p:spPr>
        <p:txBody>
          <a:bodyPr>
            <a:noAutofit/>
          </a:bodyPr>
          <a:lstStyle>
            <a:lvl1pPr marL="0" indent="0" algn="l">
              <a:buNone/>
              <a:defRPr sz="1600">
                <a:solidFill>
                  <a:schemeClr val="tx1">
                    <a:lumMod val="65000"/>
                    <a:lumOff val="3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8" name="Picture 1"/>
          <p:cNvSpPr>
            <a:spLocks noGrp="1"/>
          </p:cNvSpPr>
          <p:nvPr>
            <p:ph type="pic" sz="quarter" idx="13" hasCustomPrompt="1"/>
          </p:nvPr>
        </p:nvSpPr>
        <p:spPr>
          <a:xfrm>
            <a:off x="5232000" y="2179816"/>
            <a:ext cx="1620000" cy="1620000"/>
          </a:xfrm>
          <a:prstGeom prst="ellipse">
            <a:avLst/>
          </a:prstGeom>
        </p:spPr>
        <p:txBody>
          <a:bodyPr/>
          <a:lstStyle>
            <a:lvl1pPr marL="0" indent="0">
              <a:buNone/>
              <a:defRPr/>
            </a:lvl1pPr>
          </a:lstStyle>
          <a:p>
            <a:r>
              <a:rPr lang="en-US"/>
              <a:t>Click icon to add picture</a:t>
            </a:r>
            <a:endParaRPr lang="ru-RU" dirty="0"/>
          </a:p>
        </p:txBody>
      </p:sp>
      <p:sp>
        <p:nvSpPr>
          <p:cNvPr id="10" name="Title"/>
          <p:cNvSpPr>
            <a:spLocks noGrp="1"/>
          </p:cNvSpPr>
          <p:nvPr>
            <p:ph type="title" hasCustomPrompt="1"/>
          </p:nvPr>
        </p:nvSpPr>
        <p:spPr>
          <a:xfrm>
            <a:off x="796426" y="120644"/>
            <a:ext cx="10557375" cy="1136791"/>
          </a:xfrm>
        </p:spPr>
        <p:txBody>
          <a:bodyPr anchor="b">
            <a:noAutofit/>
          </a:bodyPr>
          <a:lstStyle>
            <a:lvl1pPr algn="l">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915108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Quote - Picture Left">
    <p:spTree>
      <p:nvGrpSpPr>
        <p:cNvPr id="1" name=""/>
        <p:cNvGrpSpPr/>
        <p:nvPr/>
      </p:nvGrpSpPr>
      <p:grpSpPr>
        <a:xfrm>
          <a:off x="0" y="0"/>
          <a:ext cx="0" cy="0"/>
          <a:chOff x="0" y="0"/>
          <a:chExt cx="0" cy="0"/>
        </a:xfrm>
      </p:grpSpPr>
      <p:sp>
        <p:nvSpPr>
          <p:cNvPr id="7" name="Text 1"/>
          <p:cNvSpPr>
            <a:spLocks noGrp="1"/>
          </p:cNvSpPr>
          <p:nvPr>
            <p:ph type="body" sz="quarter" idx="14" hasCustomPrompt="1"/>
          </p:nvPr>
        </p:nvSpPr>
        <p:spPr>
          <a:xfrm>
            <a:off x="4704958" y="5160670"/>
            <a:ext cx="4288169" cy="412421"/>
          </a:xfrm>
        </p:spPr>
        <p:txBody>
          <a:bodyPr>
            <a:noAutofit/>
          </a:bodyPr>
          <a:lstStyle>
            <a:lvl1pPr marL="0" indent="0" algn="l">
              <a:buNone/>
              <a:defRPr/>
            </a:lvl1pPr>
          </a:lstStyle>
          <a:p>
            <a:pPr lvl="0"/>
            <a:r>
              <a:rPr lang="en-US"/>
              <a:t>Click to add text</a:t>
            </a:r>
            <a:endParaRPr lang="ru-RU" dirty="0"/>
          </a:p>
        </p:txBody>
      </p:sp>
      <p:sp>
        <p:nvSpPr>
          <p:cNvPr id="11" name="Text 2"/>
          <p:cNvSpPr>
            <a:spLocks noGrp="1"/>
          </p:cNvSpPr>
          <p:nvPr>
            <p:ph type="body" sz="quarter" idx="16" hasCustomPrompt="1"/>
          </p:nvPr>
        </p:nvSpPr>
        <p:spPr>
          <a:xfrm>
            <a:off x="4698402" y="3871684"/>
            <a:ext cx="6655399" cy="1177394"/>
          </a:xfrm>
        </p:spPr>
        <p:txBody>
          <a:bodyPr>
            <a:noAutofit/>
          </a:bodyPr>
          <a:lstStyle>
            <a:lvl1pPr marL="0" indent="0" algn="l">
              <a:buNone/>
              <a:defRPr sz="1600">
                <a:solidFill>
                  <a:schemeClr val="tx1">
                    <a:lumMod val="65000"/>
                    <a:lumOff val="3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8" name="Picture 1"/>
          <p:cNvSpPr>
            <a:spLocks noGrp="1"/>
          </p:cNvSpPr>
          <p:nvPr>
            <p:ph type="pic" sz="quarter" idx="13" hasCustomPrompt="1"/>
          </p:nvPr>
        </p:nvSpPr>
        <p:spPr>
          <a:xfrm>
            <a:off x="2236134" y="3864085"/>
            <a:ext cx="1569931" cy="1569931"/>
          </a:xfrm>
          <a:prstGeom prst="ellipse">
            <a:avLst/>
          </a:prstGeom>
        </p:spPr>
        <p:txBody>
          <a:bodyPr/>
          <a:lstStyle>
            <a:lvl1pPr marL="0" indent="0">
              <a:buNone/>
              <a:defRPr/>
            </a:lvl1pPr>
          </a:lstStyle>
          <a:p>
            <a:r>
              <a:rPr lang="en-US"/>
              <a:t>Click icon to add picture</a:t>
            </a:r>
            <a:endParaRPr lang="ru-RU" dirty="0"/>
          </a:p>
        </p:txBody>
      </p:sp>
      <p:sp>
        <p:nvSpPr>
          <p:cNvPr id="9" name="Text 3"/>
          <p:cNvSpPr>
            <a:spLocks noGrp="1"/>
          </p:cNvSpPr>
          <p:nvPr>
            <p:ph type="body" sz="quarter" idx="23" hasCustomPrompt="1"/>
          </p:nvPr>
        </p:nvSpPr>
        <p:spPr>
          <a:xfrm>
            <a:off x="798846" y="1845929"/>
            <a:ext cx="10556875" cy="815383"/>
          </a:xfrm>
        </p:spPr>
        <p:txBody>
          <a:bodyPr>
            <a:noAutofit/>
          </a:bodyPr>
          <a:lstStyle>
            <a:lvl1pPr marL="0" indent="0">
              <a:buNone/>
              <a:defRPr sz="1600">
                <a:solidFill>
                  <a:schemeClr val="tx1">
                    <a:lumMod val="65000"/>
                    <a:lumOff val="35000"/>
                  </a:schemeClr>
                </a:solidFill>
                <a:latin typeface="+mn-lt"/>
                <a:cs typeface="Segoe UI" panose="020B0502040204020203" pitchFamily="34" charset="0"/>
              </a:defRPr>
            </a:lvl1pPr>
          </a:lstStyle>
          <a:p>
            <a:pPr lvl="0"/>
            <a:r>
              <a:rPr lang="en-US"/>
              <a:t>Click to add text</a:t>
            </a:r>
            <a:endParaRPr lang="ru-RU" dirty="0"/>
          </a:p>
        </p:txBody>
      </p:sp>
      <p:sp>
        <p:nvSpPr>
          <p:cNvPr id="10" name="Title"/>
          <p:cNvSpPr>
            <a:spLocks noGrp="1"/>
          </p:cNvSpPr>
          <p:nvPr>
            <p:ph type="title" hasCustomPrompt="1"/>
          </p:nvPr>
        </p:nvSpPr>
        <p:spPr>
          <a:xfrm>
            <a:off x="796426" y="120644"/>
            <a:ext cx="10557375" cy="1136791"/>
          </a:xfrm>
        </p:spPr>
        <p:txBody>
          <a:bodyPr anchor="b">
            <a:noAutofit/>
          </a:bodyPr>
          <a:lstStyle>
            <a:lvl1pPr algn="l">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740765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Mission">
    <p:spTree>
      <p:nvGrpSpPr>
        <p:cNvPr id="1" name=""/>
        <p:cNvGrpSpPr/>
        <p:nvPr/>
      </p:nvGrpSpPr>
      <p:grpSpPr>
        <a:xfrm>
          <a:off x="0" y="0"/>
          <a:ext cx="0" cy="0"/>
          <a:chOff x="0" y="0"/>
          <a:chExt cx="0" cy="0"/>
        </a:xfrm>
      </p:grpSpPr>
      <p:sp>
        <p:nvSpPr>
          <p:cNvPr id="9" name="Picture 1"/>
          <p:cNvSpPr>
            <a:spLocks noGrp="1"/>
          </p:cNvSpPr>
          <p:nvPr>
            <p:ph type="pic" sz="quarter" idx="13" hasCustomPrompt="1"/>
          </p:nvPr>
        </p:nvSpPr>
        <p:spPr>
          <a:xfrm>
            <a:off x="0" y="0"/>
            <a:ext cx="12192000" cy="6858000"/>
          </a:xfrm>
        </p:spPr>
        <p:txBody>
          <a:bodyPr/>
          <a:lstStyle>
            <a:lvl1pPr marL="0" indent="0">
              <a:buNone/>
              <a:defRPr lang="ru-RU"/>
            </a:lvl1pPr>
          </a:lstStyle>
          <a:p>
            <a:r>
              <a:rPr lang="en-US"/>
              <a:t>Click icon to add picture</a:t>
            </a:r>
            <a:endParaRPr lang="ru-RU" dirty="0"/>
          </a:p>
        </p:txBody>
      </p:sp>
      <p:sp>
        <p:nvSpPr>
          <p:cNvPr id="5" name="Text 1"/>
          <p:cNvSpPr>
            <a:spLocks noGrp="1"/>
          </p:cNvSpPr>
          <p:nvPr>
            <p:ph type="body" sz="quarter" idx="16" hasCustomPrompt="1"/>
          </p:nvPr>
        </p:nvSpPr>
        <p:spPr>
          <a:xfrm>
            <a:off x="2176670" y="2691009"/>
            <a:ext cx="7605067" cy="2079774"/>
          </a:xfrm>
        </p:spPr>
        <p:txBody>
          <a:bodyPr>
            <a:noAutofit/>
          </a:bodyPr>
          <a:lstStyle>
            <a:lvl1pPr marL="0" indent="0" algn="l">
              <a:buNone/>
              <a:defRPr sz="1600">
                <a:solidFill>
                  <a:schemeClr val="tx1">
                    <a:lumMod val="65000"/>
                    <a:lumOff val="3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8"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965902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Timeline - Start">
    <p:spTree>
      <p:nvGrpSpPr>
        <p:cNvPr id="1" name=""/>
        <p:cNvGrpSpPr/>
        <p:nvPr/>
      </p:nvGrpSpPr>
      <p:grpSpPr>
        <a:xfrm>
          <a:off x="0" y="0"/>
          <a:ext cx="0" cy="0"/>
          <a:chOff x="0" y="0"/>
          <a:chExt cx="0" cy="0"/>
        </a:xfrm>
      </p:grpSpPr>
      <p:sp>
        <p:nvSpPr>
          <p:cNvPr id="17" name="Text 1"/>
          <p:cNvSpPr>
            <a:spLocks noGrp="1"/>
          </p:cNvSpPr>
          <p:nvPr>
            <p:ph type="body" sz="quarter" idx="19" hasCustomPrompt="1"/>
          </p:nvPr>
        </p:nvSpPr>
        <p:spPr>
          <a:xfrm>
            <a:off x="3122609" y="5311382"/>
            <a:ext cx="2989955" cy="821061"/>
          </a:xfrm>
        </p:spPr>
        <p:txBody>
          <a:bodyPr>
            <a:normAutofit/>
          </a:bodyPr>
          <a:lstStyle>
            <a:lvl1pPr algn="l">
              <a:defRPr sz="1600" b="0" baseline="0"/>
            </a:lvl1pPr>
          </a:lstStyle>
          <a:p>
            <a:pPr lvl="0"/>
            <a:r>
              <a:rPr lang="en-US"/>
              <a:t>Click to add text</a:t>
            </a:r>
            <a:endParaRPr lang="ru-RU" dirty="0"/>
          </a:p>
        </p:txBody>
      </p:sp>
      <p:sp>
        <p:nvSpPr>
          <p:cNvPr id="16" name="Text 2"/>
          <p:cNvSpPr>
            <a:spLocks noGrp="1"/>
          </p:cNvSpPr>
          <p:nvPr>
            <p:ph type="body" sz="quarter" idx="18" hasCustomPrompt="1"/>
          </p:nvPr>
        </p:nvSpPr>
        <p:spPr>
          <a:xfrm>
            <a:off x="3122610" y="4940031"/>
            <a:ext cx="2750108" cy="450567"/>
          </a:xfrm>
        </p:spPr>
        <p:txBody>
          <a:bodyPr>
            <a:normAutofit/>
          </a:bodyPr>
          <a:lstStyle>
            <a:lvl1pPr algn="l">
              <a:defRPr sz="1600" b="1" baseline="0"/>
            </a:lvl1pPr>
          </a:lstStyle>
          <a:p>
            <a:pPr lvl="0"/>
            <a:r>
              <a:rPr lang="en-US"/>
              <a:t>Click to add text</a:t>
            </a:r>
            <a:endParaRPr lang="ru-RU" dirty="0"/>
          </a:p>
        </p:txBody>
      </p:sp>
      <p:sp>
        <p:nvSpPr>
          <p:cNvPr id="19" name="Picture 1"/>
          <p:cNvSpPr>
            <a:spLocks noGrp="1"/>
          </p:cNvSpPr>
          <p:nvPr>
            <p:ph type="pic" sz="quarter" idx="13" hasCustomPrompt="1"/>
          </p:nvPr>
        </p:nvSpPr>
        <p:spPr>
          <a:xfrm>
            <a:off x="6809316" y="4186666"/>
            <a:ext cx="3960000" cy="2160000"/>
          </a:xfrm>
        </p:spPr>
        <p:txBody>
          <a:bodyPr/>
          <a:lstStyle>
            <a:lvl1pPr marL="0" indent="0">
              <a:buNone/>
              <a:defRPr/>
            </a:lvl1pPr>
          </a:lstStyle>
          <a:p>
            <a:r>
              <a:rPr lang="en-US"/>
              <a:t>Click icon to add picture</a:t>
            </a:r>
            <a:endParaRPr lang="ru-RU" dirty="0"/>
          </a:p>
        </p:txBody>
      </p:sp>
      <p:sp>
        <p:nvSpPr>
          <p:cNvPr id="21" name="Picture 2"/>
          <p:cNvSpPr>
            <a:spLocks noGrp="1"/>
          </p:cNvSpPr>
          <p:nvPr>
            <p:ph type="pic" sz="quarter" idx="14" hasCustomPrompt="1"/>
          </p:nvPr>
        </p:nvSpPr>
        <p:spPr>
          <a:xfrm>
            <a:off x="1345240" y="4726666"/>
            <a:ext cx="1620000" cy="1620000"/>
          </a:xfrm>
          <a:prstGeom prst="ellipse">
            <a:avLst/>
          </a:prstGeom>
        </p:spPr>
        <p:txBody>
          <a:bodyPr>
            <a:noAutofit/>
          </a:bodyPr>
          <a:lstStyle>
            <a:lvl1pPr marL="0" indent="0">
              <a:buNone/>
              <a:defRPr sz="1400"/>
            </a:lvl1pPr>
          </a:lstStyle>
          <a:p>
            <a:r>
              <a:rPr lang="en-US"/>
              <a:t>Click icon to add picture</a:t>
            </a:r>
            <a:endParaRPr lang="ru-RU" dirty="0"/>
          </a:p>
        </p:txBody>
      </p:sp>
      <p:sp>
        <p:nvSpPr>
          <p:cNvPr id="6"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
        <p:nvSpPr>
          <p:cNvPr id="15" name="Text 3"/>
          <p:cNvSpPr>
            <a:spLocks noGrp="1"/>
          </p:cNvSpPr>
          <p:nvPr>
            <p:ph type="body" sz="quarter" idx="17" hasCustomPrompt="1"/>
          </p:nvPr>
        </p:nvSpPr>
        <p:spPr>
          <a:xfrm>
            <a:off x="6702808" y="3117447"/>
            <a:ext cx="4650993" cy="997353"/>
          </a:xfrm>
        </p:spPr>
        <p:txBody>
          <a:bodyPr>
            <a:normAutofit/>
          </a:bodyPr>
          <a:lstStyle>
            <a:lvl1pPr algn="l">
              <a:defRPr sz="1600" b="0" baseline="0"/>
            </a:lvl1pPr>
          </a:lstStyle>
          <a:p>
            <a:pPr lvl="0"/>
            <a:r>
              <a:rPr lang="en-US"/>
              <a:t>Click to add text</a:t>
            </a:r>
            <a:endParaRPr lang="ru-RU" dirty="0"/>
          </a:p>
        </p:txBody>
      </p:sp>
      <p:sp>
        <p:nvSpPr>
          <p:cNvPr id="14" name="Text 4"/>
          <p:cNvSpPr>
            <a:spLocks noGrp="1"/>
          </p:cNvSpPr>
          <p:nvPr>
            <p:ph type="body" sz="quarter" idx="16" hasCustomPrompt="1"/>
          </p:nvPr>
        </p:nvSpPr>
        <p:spPr>
          <a:xfrm>
            <a:off x="6702809" y="2647882"/>
            <a:ext cx="4066507" cy="450567"/>
          </a:xfrm>
        </p:spPr>
        <p:txBody>
          <a:bodyPr>
            <a:normAutofit/>
          </a:bodyPr>
          <a:lstStyle>
            <a:lvl1pPr algn="l">
              <a:defRPr sz="1600" b="1" baseline="0"/>
            </a:lvl1pPr>
          </a:lstStyle>
          <a:p>
            <a:pPr lvl="0"/>
            <a:r>
              <a:rPr lang="en-US"/>
              <a:t>Click to add text</a:t>
            </a:r>
            <a:endParaRPr lang="ru-RU" dirty="0"/>
          </a:p>
        </p:txBody>
      </p:sp>
      <p:sp>
        <p:nvSpPr>
          <p:cNvPr id="3" name="Text 5"/>
          <p:cNvSpPr>
            <a:spLocks noGrp="1"/>
          </p:cNvSpPr>
          <p:nvPr>
            <p:ph type="body" sz="quarter" idx="15" hasCustomPrompt="1"/>
          </p:nvPr>
        </p:nvSpPr>
        <p:spPr>
          <a:xfrm>
            <a:off x="2354749" y="2624440"/>
            <a:ext cx="2901950" cy="450567"/>
          </a:xfrm>
        </p:spPr>
        <p:txBody>
          <a:bodyPr>
            <a:normAutofit/>
          </a:bodyPr>
          <a:lstStyle>
            <a:lvl1pPr algn="r">
              <a:defRPr sz="1800" b="1" baseline="0"/>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27758568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Timeline - Middle">
    <p:spTree>
      <p:nvGrpSpPr>
        <p:cNvPr id="1" name=""/>
        <p:cNvGrpSpPr/>
        <p:nvPr/>
      </p:nvGrpSpPr>
      <p:grpSpPr>
        <a:xfrm>
          <a:off x="0" y="0"/>
          <a:ext cx="0" cy="0"/>
          <a:chOff x="0" y="0"/>
          <a:chExt cx="0" cy="0"/>
        </a:xfrm>
      </p:grpSpPr>
      <p:sp>
        <p:nvSpPr>
          <p:cNvPr id="19" name="Picture 1"/>
          <p:cNvSpPr>
            <a:spLocks noGrp="1"/>
          </p:cNvSpPr>
          <p:nvPr>
            <p:ph type="pic" sz="quarter" idx="13" hasCustomPrompt="1"/>
          </p:nvPr>
        </p:nvSpPr>
        <p:spPr>
          <a:xfrm>
            <a:off x="1540964" y="4317198"/>
            <a:ext cx="3960000" cy="2160000"/>
          </a:xfrm>
        </p:spPr>
        <p:txBody>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8" name="Picture 2"/>
          <p:cNvSpPr>
            <a:spLocks noGrp="1"/>
          </p:cNvSpPr>
          <p:nvPr>
            <p:ph type="pic" sz="quarter" idx="14" hasCustomPrompt="1"/>
          </p:nvPr>
        </p:nvSpPr>
        <p:spPr>
          <a:xfrm>
            <a:off x="6562233" y="1134469"/>
            <a:ext cx="3960000" cy="2160000"/>
          </a:xfrm>
        </p:spPr>
        <p:txBody>
          <a:bodyPr/>
          <a:lstStyle>
            <a:lvl1pPr marL="0" indent="0">
              <a:buNone/>
              <a:defRPr/>
            </a:lvl1pPr>
          </a:lstStyle>
          <a:p>
            <a:r>
              <a:rPr lang="en-US"/>
              <a:t>Click icon to add picture</a:t>
            </a:r>
            <a:endParaRPr lang="ru-RU" dirty="0"/>
          </a:p>
        </p:txBody>
      </p:sp>
      <p:sp>
        <p:nvSpPr>
          <p:cNvPr id="14" name="Text 1"/>
          <p:cNvSpPr>
            <a:spLocks noGrp="1"/>
          </p:cNvSpPr>
          <p:nvPr>
            <p:ph type="body" sz="quarter" idx="17" hasCustomPrompt="1"/>
          </p:nvPr>
        </p:nvSpPr>
        <p:spPr>
          <a:xfrm>
            <a:off x="6466785" y="4317198"/>
            <a:ext cx="4650993" cy="1814796"/>
          </a:xfrm>
        </p:spPr>
        <p:txBody>
          <a:bodyPr>
            <a:normAutofit/>
          </a:bodyPr>
          <a:lstStyle>
            <a:lvl1pPr algn="l">
              <a:defRPr sz="1600" b="0" baseline="0"/>
            </a:lvl1pPr>
          </a:lstStyle>
          <a:p>
            <a:pPr lvl="0"/>
            <a:r>
              <a:rPr lang="en-US"/>
              <a:t>Click to add text</a:t>
            </a:r>
            <a:endParaRPr lang="ru-RU" dirty="0"/>
          </a:p>
        </p:txBody>
      </p:sp>
      <p:sp>
        <p:nvSpPr>
          <p:cNvPr id="13" name="Text 2"/>
          <p:cNvSpPr>
            <a:spLocks noGrp="1"/>
          </p:cNvSpPr>
          <p:nvPr>
            <p:ph type="body" sz="quarter" idx="16" hasCustomPrompt="1"/>
          </p:nvPr>
        </p:nvSpPr>
        <p:spPr>
          <a:xfrm>
            <a:off x="6466786" y="3847633"/>
            <a:ext cx="4066507" cy="450567"/>
          </a:xfrm>
        </p:spPr>
        <p:txBody>
          <a:bodyPr>
            <a:normAutofit/>
          </a:bodyPr>
          <a:lstStyle>
            <a:lvl1pPr algn="l">
              <a:defRPr sz="1600" b="1" baseline="0"/>
            </a:lvl1pPr>
          </a:lstStyle>
          <a:p>
            <a:pPr lvl="0"/>
            <a:r>
              <a:rPr lang="en-US"/>
              <a:t>Click to add text</a:t>
            </a:r>
            <a:endParaRPr lang="ru-RU" dirty="0"/>
          </a:p>
        </p:txBody>
      </p:sp>
      <p:sp>
        <p:nvSpPr>
          <p:cNvPr id="17" name="Text 3"/>
          <p:cNvSpPr>
            <a:spLocks noGrp="1"/>
          </p:cNvSpPr>
          <p:nvPr>
            <p:ph type="body" sz="quarter" idx="15" hasCustomPrompt="1"/>
          </p:nvPr>
        </p:nvSpPr>
        <p:spPr>
          <a:xfrm>
            <a:off x="2685643" y="3847559"/>
            <a:ext cx="2901950" cy="450567"/>
          </a:xfrm>
        </p:spPr>
        <p:txBody>
          <a:bodyPr>
            <a:normAutofit/>
          </a:bodyPr>
          <a:lstStyle>
            <a:lvl1pPr algn="r">
              <a:defRPr sz="1800" b="1" baseline="0"/>
            </a:lvl1pPr>
          </a:lstStyle>
          <a:p>
            <a:pPr lvl="0"/>
            <a:r>
              <a:rPr lang="en-US"/>
              <a:t>Click to add text</a:t>
            </a:r>
            <a:endParaRPr lang="ru-RU" dirty="0"/>
          </a:p>
        </p:txBody>
      </p:sp>
      <p:sp>
        <p:nvSpPr>
          <p:cNvPr id="16" name="Text 4"/>
          <p:cNvSpPr>
            <a:spLocks noGrp="1"/>
          </p:cNvSpPr>
          <p:nvPr>
            <p:ph type="body" sz="quarter" idx="19" hasCustomPrompt="1"/>
          </p:nvPr>
        </p:nvSpPr>
        <p:spPr>
          <a:xfrm>
            <a:off x="956478" y="1026156"/>
            <a:ext cx="4650993" cy="1905887"/>
          </a:xfrm>
        </p:spPr>
        <p:txBody>
          <a:bodyPr>
            <a:normAutofit/>
          </a:bodyPr>
          <a:lstStyle>
            <a:lvl1pPr algn="r">
              <a:defRPr sz="1600" b="0" baseline="0"/>
            </a:lvl1pPr>
          </a:lstStyle>
          <a:p>
            <a:pPr lvl="0"/>
            <a:r>
              <a:rPr lang="en-US"/>
              <a:t>Click to add text</a:t>
            </a:r>
            <a:endParaRPr lang="ru-RU" dirty="0"/>
          </a:p>
        </p:txBody>
      </p:sp>
      <p:sp>
        <p:nvSpPr>
          <p:cNvPr id="18" name="Text 5"/>
          <p:cNvSpPr>
            <a:spLocks noGrp="1"/>
          </p:cNvSpPr>
          <p:nvPr>
            <p:ph type="body" sz="quarter" idx="20" hasCustomPrompt="1"/>
          </p:nvPr>
        </p:nvSpPr>
        <p:spPr>
          <a:xfrm>
            <a:off x="6466785" y="559541"/>
            <a:ext cx="2901950" cy="450567"/>
          </a:xfrm>
        </p:spPr>
        <p:txBody>
          <a:bodyPr>
            <a:normAutofit/>
          </a:bodyPr>
          <a:lstStyle>
            <a:lvl1pPr algn="l">
              <a:defRPr sz="1800" b="1" baseline="0"/>
            </a:lvl1pPr>
          </a:lstStyle>
          <a:p>
            <a:pPr lvl="0"/>
            <a:r>
              <a:rPr lang="en-US"/>
              <a:t>Click to add text</a:t>
            </a:r>
            <a:endParaRPr lang="ru-RU" dirty="0"/>
          </a:p>
        </p:txBody>
      </p:sp>
      <p:sp>
        <p:nvSpPr>
          <p:cNvPr id="15" name="Text 6"/>
          <p:cNvSpPr>
            <a:spLocks noGrp="1"/>
          </p:cNvSpPr>
          <p:nvPr>
            <p:ph type="body" sz="quarter" idx="18" hasCustomPrompt="1"/>
          </p:nvPr>
        </p:nvSpPr>
        <p:spPr>
          <a:xfrm>
            <a:off x="1540964" y="559541"/>
            <a:ext cx="4066507" cy="450567"/>
          </a:xfrm>
        </p:spPr>
        <p:txBody>
          <a:bodyPr>
            <a:normAutofit/>
          </a:bodyPr>
          <a:lstStyle>
            <a:lvl1pPr algn="r">
              <a:defRPr sz="1600" b="1" baseline="0"/>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35624661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Timeline - Now">
    <p:spTree>
      <p:nvGrpSpPr>
        <p:cNvPr id="1" name=""/>
        <p:cNvGrpSpPr/>
        <p:nvPr/>
      </p:nvGrpSpPr>
      <p:grpSpPr>
        <a:xfrm>
          <a:off x="0" y="0"/>
          <a:ext cx="0" cy="0"/>
          <a:chOff x="0" y="0"/>
          <a:chExt cx="0" cy="0"/>
        </a:xfrm>
      </p:grpSpPr>
      <p:sp>
        <p:nvSpPr>
          <p:cNvPr id="5" name="Text 1"/>
          <p:cNvSpPr>
            <a:spLocks noGrp="1"/>
          </p:cNvSpPr>
          <p:nvPr>
            <p:ph type="body" sz="quarter" idx="17" hasCustomPrompt="1"/>
          </p:nvPr>
        </p:nvSpPr>
        <p:spPr>
          <a:xfrm>
            <a:off x="8284520" y="4445825"/>
            <a:ext cx="3224994" cy="1577288"/>
          </a:xfrm>
        </p:spPr>
        <p:txBody>
          <a:bodyPr>
            <a:normAutofit/>
          </a:bodyPr>
          <a:lstStyle>
            <a:lvl1pPr algn="l">
              <a:defRPr sz="1600" b="0" baseline="0"/>
            </a:lvl1pPr>
          </a:lstStyle>
          <a:p>
            <a:pPr lvl="0"/>
            <a:r>
              <a:rPr lang="en-US"/>
              <a:t>Click to add text</a:t>
            </a:r>
            <a:endParaRPr lang="ru-RU" dirty="0"/>
          </a:p>
        </p:txBody>
      </p:sp>
      <p:sp>
        <p:nvSpPr>
          <p:cNvPr id="4" name="Text 2"/>
          <p:cNvSpPr>
            <a:spLocks noGrp="1"/>
          </p:cNvSpPr>
          <p:nvPr>
            <p:ph type="body" sz="quarter" idx="16" hasCustomPrompt="1"/>
          </p:nvPr>
        </p:nvSpPr>
        <p:spPr>
          <a:xfrm>
            <a:off x="8284521" y="3986199"/>
            <a:ext cx="2777732" cy="450567"/>
          </a:xfrm>
        </p:spPr>
        <p:txBody>
          <a:bodyPr>
            <a:normAutofit/>
          </a:bodyPr>
          <a:lstStyle>
            <a:lvl1pPr algn="l">
              <a:defRPr sz="1600" b="1" baseline="0"/>
            </a:lvl1pPr>
          </a:lstStyle>
          <a:p>
            <a:pPr lvl="0"/>
            <a:r>
              <a:rPr lang="en-US"/>
              <a:t>Click to add text</a:t>
            </a:r>
            <a:endParaRPr lang="ru-RU" dirty="0"/>
          </a:p>
        </p:txBody>
      </p:sp>
      <p:sp>
        <p:nvSpPr>
          <p:cNvPr id="9" name="Picture 1"/>
          <p:cNvSpPr>
            <a:spLocks noGrp="1"/>
          </p:cNvSpPr>
          <p:nvPr>
            <p:ph type="pic" sz="quarter" idx="15" hasCustomPrompt="1"/>
          </p:nvPr>
        </p:nvSpPr>
        <p:spPr>
          <a:xfrm>
            <a:off x="6570286" y="3906688"/>
            <a:ext cx="1440000" cy="1440000"/>
          </a:xfrm>
          <a:prstGeom prst="ellipse">
            <a:avLst/>
          </a:prstGeom>
        </p:spPr>
        <p:txBody>
          <a:bodyPr>
            <a:noAutofit/>
          </a:bodyPr>
          <a:lstStyle>
            <a:lvl1pPr marL="0" indent="0">
              <a:buNone/>
              <a:defRPr sz="1200"/>
            </a:lvl1pPr>
          </a:lstStyle>
          <a:p>
            <a:r>
              <a:rPr lang="en-US"/>
              <a:t>Click icon to add picture</a:t>
            </a:r>
            <a:endParaRPr lang="ru-RU" dirty="0"/>
          </a:p>
        </p:txBody>
      </p:sp>
      <p:sp>
        <p:nvSpPr>
          <p:cNvPr id="10" name="Text 3"/>
          <p:cNvSpPr>
            <a:spLocks noGrp="1"/>
          </p:cNvSpPr>
          <p:nvPr>
            <p:ph type="body" sz="quarter" idx="20" hasCustomPrompt="1"/>
          </p:nvPr>
        </p:nvSpPr>
        <p:spPr>
          <a:xfrm>
            <a:off x="2824791" y="3986199"/>
            <a:ext cx="2901950" cy="450567"/>
          </a:xfrm>
        </p:spPr>
        <p:txBody>
          <a:bodyPr>
            <a:normAutofit/>
          </a:bodyPr>
          <a:lstStyle>
            <a:lvl1pPr algn="r">
              <a:defRPr sz="1800" b="1" baseline="0"/>
            </a:lvl1pPr>
          </a:lstStyle>
          <a:p>
            <a:pPr lvl="0"/>
            <a:r>
              <a:rPr lang="en-US"/>
              <a:t>Click to add text</a:t>
            </a:r>
            <a:endParaRPr lang="ru-RU" dirty="0"/>
          </a:p>
        </p:txBody>
      </p:sp>
      <p:sp>
        <p:nvSpPr>
          <p:cNvPr id="7" name="Text 4"/>
          <p:cNvSpPr>
            <a:spLocks noGrp="1"/>
          </p:cNvSpPr>
          <p:nvPr>
            <p:ph type="body" sz="quarter" idx="19" hasCustomPrompt="1"/>
          </p:nvPr>
        </p:nvSpPr>
        <p:spPr>
          <a:xfrm>
            <a:off x="6490773" y="1037218"/>
            <a:ext cx="4650993" cy="2024034"/>
          </a:xfrm>
        </p:spPr>
        <p:txBody>
          <a:bodyPr>
            <a:normAutofit/>
          </a:bodyPr>
          <a:lstStyle>
            <a:lvl1pPr algn="l">
              <a:defRPr sz="1600" b="0" baseline="0"/>
            </a:lvl1pPr>
          </a:lstStyle>
          <a:p>
            <a:pPr lvl="0"/>
            <a:r>
              <a:rPr lang="en-US"/>
              <a:t>Click to add text</a:t>
            </a:r>
            <a:endParaRPr lang="ru-RU" dirty="0"/>
          </a:p>
        </p:txBody>
      </p:sp>
      <p:sp>
        <p:nvSpPr>
          <p:cNvPr id="8" name="Picture 2"/>
          <p:cNvSpPr>
            <a:spLocks noGrp="1"/>
          </p:cNvSpPr>
          <p:nvPr>
            <p:ph type="pic" sz="quarter" idx="14" hasCustomPrompt="1"/>
          </p:nvPr>
        </p:nvSpPr>
        <p:spPr>
          <a:xfrm>
            <a:off x="1682814" y="1421596"/>
            <a:ext cx="3960000" cy="2160000"/>
          </a:xfrm>
        </p:spPr>
        <p:txBody>
          <a:bodyPr/>
          <a:lstStyle>
            <a:lvl1pPr marL="0" indent="0">
              <a:buNone/>
              <a:defRPr baseline="0"/>
            </a:lvl1pPr>
          </a:lstStyle>
          <a:p>
            <a:r>
              <a:rPr lang="en-US"/>
              <a:t>Click icon to add picture</a:t>
            </a:r>
            <a:endParaRPr lang="ru-RU" dirty="0"/>
          </a:p>
        </p:txBody>
      </p:sp>
      <p:sp>
        <p:nvSpPr>
          <p:cNvPr id="6" name="Text 5"/>
          <p:cNvSpPr>
            <a:spLocks noGrp="1"/>
          </p:cNvSpPr>
          <p:nvPr>
            <p:ph type="body" sz="quarter" idx="18" hasCustomPrompt="1"/>
          </p:nvPr>
        </p:nvSpPr>
        <p:spPr>
          <a:xfrm>
            <a:off x="6490774" y="567653"/>
            <a:ext cx="4066507" cy="450567"/>
          </a:xfrm>
        </p:spPr>
        <p:txBody>
          <a:bodyPr>
            <a:normAutofit/>
          </a:bodyPr>
          <a:lstStyle>
            <a:lvl1pPr algn="l">
              <a:defRPr sz="1600" b="1" baseline="0"/>
            </a:lvl1pPr>
          </a:lstStyle>
          <a:p>
            <a:pPr lvl="0"/>
            <a:r>
              <a:rPr lang="en-US"/>
              <a:t>Click to add text</a:t>
            </a:r>
            <a:endParaRPr lang="ru-RU" dirty="0"/>
          </a:p>
        </p:txBody>
      </p:sp>
      <p:sp>
        <p:nvSpPr>
          <p:cNvPr id="11" name="Text 6"/>
          <p:cNvSpPr>
            <a:spLocks noGrp="1"/>
          </p:cNvSpPr>
          <p:nvPr>
            <p:ph type="body" sz="quarter" idx="21" hasCustomPrompt="1"/>
          </p:nvPr>
        </p:nvSpPr>
        <p:spPr>
          <a:xfrm>
            <a:off x="2824791" y="566426"/>
            <a:ext cx="2901950" cy="450567"/>
          </a:xfrm>
        </p:spPr>
        <p:txBody>
          <a:bodyPr>
            <a:normAutofit/>
          </a:bodyPr>
          <a:lstStyle>
            <a:lvl1pPr algn="r">
              <a:defRPr sz="1800" b="1" baseline="0"/>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979176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Summary">
    <p:spTree>
      <p:nvGrpSpPr>
        <p:cNvPr id="1" name=""/>
        <p:cNvGrpSpPr/>
        <p:nvPr/>
      </p:nvGrpSpPr>
      <p:grpSpPr>
        <a:xfrm>
          <a:off x="0" y="0"/>
          <a:ext cx="0" cy="0"/>
          <a:chOff x="0" y="0"/>
          <a:chExt cx="0" cy="0"/>
        </a:xfrm>
      </p:grpSpPr>
      <p:sp>
        <p:nvSpPr>
          <p:cNvPr id="12" name="Text 1"/>
          <p:cNvSpPr>
            <a:spLocks noGrp="1"/>
          </p:cNvSpPr>
          <p:nvPr>
            <p:ph type="body" sz="quarter" idx="17" hasCustomPrompt="1"/>
          </p:nvPr>
        </p:nvSpPr>
        <p:spPr>
          <a:xfrm>
            <a:off x="1417738" y="5045618"/>
            <a:ext cx="5798607" cy="793119"/>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10" name="Text 2"/>
          <p:cNvSpPr>
            <a:spLocks noGrp="1"/>
          </p:cNvSpPr>
          <p:nvPr>
            <p:ph type="body" sz="quarter" idx="15" hasCustomPrompt="1"/>
          </p:nvPr>
        </p:nvSpPr>
        <p:spPr>
          <a:xfrm>
            <a:off x="1417738" y="3971449"/>
            <a:ext cx="5798607" cy="793119"/>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29" name="Text 3"/>
          <p:cNvSpPr>
            <a:spLocks noGrp="1"/>
          </p:cNvSpPr>
          <p:nvPr>
            <p:ph type="body" sz="quarter" idx="11" hasCustomPrompt="1"/>
          </p:nvPr>
        </p:nvSpPr>
        <p:spPr>
          <a:xfrm>
            <a:off x="1417738" y="2897280"/>
            <a:ext cx="5798607" cy="793119"/>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3" name="Text 4"/>
          <p:cNvSpPr>
            <a:spLocks noGrp="1"/>
          </p:cNvSpPr>
          <p:nvPr>
            <p:ph type="body" sz="quarter" idx="19" hasCustomPrompt="1"/>
          </p:nvPr>
        </p:nvSpPr>
        <p:spPr>
          <a:xfrm>
            <a:off x="795868" y="1787900"/>
            <a:ext cx="6420477"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ru-RU" dirty="0"/>
          </a:p>
        </p:txBody>
      </p:sp>
      <p:sp>
        <p:nvSpPr>
          <p:cNvPr id="7" name="Title"/>
          <p:cNvSpPr>
            <a:spLocks noGrp="1"/>
          </p:cNvSpPr>
          <p:nvPr>
            <p:ph type="title" hasCustomPrompt="1"/>
          </p:nvPr>
        </p:nvSpPr>
        <p:spPr>
          <a:xfrm>
            <a:off x="796427" y="120646"/>
            <a:ext cx="6419919" cy="1136791"/>
          </a:xfrm>
        </p:spPr>
        <p:txBody>
          <a:bodyPr anchor="b">
            <a:normAutofit/>
          </a:bodyPr>
          <a:lstStyle>
            <a:lvl1pPr>
              <a:defRPr sz="3200">
                <a:latin typeface="+mj-lt"/>
              </a:defRPr>
            </a:lvl1pPr>
          </a:lstStyle>
          <a:p>
            <a:r>
              <a:rPr lang="en-US"/>
              <a:t>Click to add title</a:t>
            </a:r>
            <a:endParaRPr lang="ru-RU" dirty="0"/>
          </a:p>
        </p:txBody>
      </p:sp>
      <p:sp>
        <p:nvSpPr>
          <p:cNvPr id="14" name="Picture 1"/>
          <p:cNvSpPr>
            <a:spLocks noGrp="1"/>
          </p:cNvSpPr>
          <p:nvPr>
            <p:ph type="pic" idx="1" hasCustomPrompt="1"/>
          </p:nvPr>
        </p:nvSpPr>
        <p:spPr>
          <a:xfrm>
            <a:off x="8182919" y="-8467"/>
            <a:ext cx="4010373"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ru-RU" dirty="0"/>
          </a:p>
        </p:txBody>
      </p:sp>
    </p:spTree>
    <p:custDataLst>
      <p:tags r:id="rId1"/>
    </p:custDataLst>
    <p:extLst>
      <p:ext uri="{BB962C8B-B14F-4D97-AF65-F5344CB8AC3E}">
        <p14:creationId xmlns:p14="http://schemas.microsoft.com/office/powerpoint/2010/main" val="821596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Main Menu">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8416802" y="-2792"/>
            <a:ext cx="3775198" cy="6860792"/>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ru-RU" dirty="0"/>
          </a:p>
        </p:txBody>
      </p:sp>
      <p:sp>
        <p:nvSpPr>
          <p:cNvPr id="35" name="Text 1"/>
          <p:cNvSpPr>
            <a:spLocks noGrp="1"/>
          </p:cNvSpPr>
          <p:nvPr>
            <p:ph type="body" sz="quarter" idx="35" hasCustomPrompt="1"/>
          </p:nvPr>
        </p:nvSpPr>
        <p:spPr>
          <a:xfrm>
            <a:off x="926281" y="5565802"/>
            <a:ext cx="6136653" cy="554707"/>
          </a:xfrm>
          <a:prstGeom prst="roundRect">
            <a:avLst>
              <a:gd name="adj" fmla="val 4771"/>
            </a:avLst>
          </a:prstGeom>
          <a:noFill/>
        </p:spPr>
        <p:txBody>
          <a:bodyPr lIns="216000" anchor="ctr" anchorCtr="0">
            <a:noAutofit/>
          </a:bodyPr>
          <a:lstStyle>
            <a:lvl1pPr marL="0" indent="0">
              <a:buNone/>
              <a:defRPr>
                <a:solidFill>
                  <a:schemeClr val="tx1">
                    <a:lumMod val="85000"/>
                    <a:lumOff val="15000"/>
                  </a:schemeClr>
                </a:solidFill>
              </a:defRPr>
            </a:lvl1pPr>
            <a:lvl5pPr marL="1828800" indent="0">
              <a:buNone/>
              <a:defRPr/>
            </a:lvl5pPr>
          </a:lstStyle>
          <a:p>
            <a:pPr lvl="0"/>
            <a:r>
              <a:rPr lang="en-US"/>
              <a:t>Click to add text</a:t>
            </a:r>
            <a:endParaRPr lang="ru-RU" dirty="0"/>
          </a:p>
        </p:txBody>
      </p:sp>
      <p:sp>
        <p:nvSpPr>
          <p:cNvPr id="34" name="Text 2"/>
          <p:cNvSpPr>
            <a:spLocks noGrp="1"/>
          </p:cNvSpPr>
          <p:nvPr>
            <p:ph type="body" sz="quarter" idx="34" hasCustomPrompt="1"/>
          </p:nvPr>
        </p:nvSpPr>
        <p:spPr>
          <a:xfrm>
            <a:off x="926281" y="4713901"/>
            <a:ext cx="6136653" cy="554707"/>
          </a:xfrm>
          <a:prstGeom prst="roundRect">
            <a:avLst>
              <a:gd name="adj" fmla="val 4771"/>
            </a:avLst>
          </a:prstGeom>
          <a:noFill/>
        </p:spPr>
        <p:txBody>
          <a:bodyPr lIns="216000" anchor="ctr" anchorCtr="0">
            <a:noAutofit/>
          </a:bodyPr>
          <a:lstStyle>
            <a:lvl1pPr marL="0" indent="0">
              <a:buNone/>
              <a:defRPr>
                <a:solidFill>
                  <a:schemeClr val="tx1">
                    <a:lumMod val="85000"/>
                    <a:lumOff val="15000"/>
                  </a:schemeClr>
                </a:solidFill>
              </a:defRPr>
            </a:lvl1pPr>
            <a:lvl5pPr marL="1828800" indent="0">
              <a:buNone/>
              <a:defRPr/>
            </a:lvl5pPr>
          </a:lstStyle>
          <a:p>
            <a:pPr lvl="0"/>
            <a:r>
              <a:rPr lang="en-US"/>
              <a:t>Click to add text</a:t>
            </a:r>
            <a:endParaRPr lang="ru-RU" dirty="0"/>
          </a:p>
        </p:txBody>
      </p:sp>
      <p:sp>
        <p:nvSpPr>
          <p:cNvPr id="29" name="Text 3"/>
          <p:cNvSpPr>
            <a:spLocks noGrp="1"/>
          </p:cNvSpPr>
          <p:nvPr>
            <p:ph type="body" sz="quarter" idx="33" hasCustomPrompt="1"/>
          </p:nvPr>
        </p:nvSpPr>
        <p:spPr>
          <a:xfrm>
            <a:off x="926281" y="3862000"/>
            <a:ext cx="6136653" cy="554707"/>
          </a:xfrm>
          <a:prstGeom prst="roundRect">
            <a:avLst>
              <a:gd name="adj" fmla="val 4771"/>
            </a:avLst>
          </a:prstGeom>
          <a:noFill/>
        </p:spPr>
        <p:txBody>
          <a:bodyPr lIns="216000" anchor="ctr" anchorCtr="0">
            <a:noAutofit/>
          </a:bodyPr>
          <a:lstStyle>
            <a:lvl1pPr marL="0" indent="0">
              <a:buNone/>
              <a:defRPr>
                <a:solidFill>
                  <a:schemeClr val="tx1">
                    <a:lumMod val="85000"/>
                    <a:lumOff val="15000"/>
                  </a:schemeClr>
                </a:solidFill>
              </a:defRPr>
            </a:lvl1pPr>
            <a:lvl5pPr marL="1828800" indent="0">
              <a:buNone/>
              <a:defRPr/>
            </a:lvl5pPr>
          </a:lstStyle>
          <a:p>
            <a:pPr lvl="0"/>
            <a:r>
              <a:rPr lang="en-US"/>
              <a:t>Click to add text</a:t>
            </a:r>
            <a:endParaRPr lang="ru-RU" dirty="0"/>
          </a:p>
        </p:txBody>
      </p:sp>
      <p:sp>
        <p:nvSpPr>
          <p:cNvPr id="28" name="Text 4"/>
          <p:cNvSpPr>
            <a:spLocks noGrp="1"/>
          </p:cNvSpPr>
          <p:nvPr>
            <p:ph type="body" sz="quarter" idx="32" hasCustomPrompt="1"/>
          </p:nvPr>
        </p:nvSpPr>
        <p:spPr>
          <a:xfrm>
            <a:off x="926281" y="3010099"/>
            <a:ext cx="6136653" cy="554707"/>
          </a:xfrm>
          <a:prstGeom prst="roundRect">
            <a:avLst>
              <a:gd name="adj" fmla="val 4771"/>
            </a:avLst>
          </a:prstGeom>
          <a:noFill/>
        </p:spPr>
        <p:txBody>
          <a:bodyPr lIns="216000" anchor="ctr" anchorCtr="0">
            <a:noAutofit/>
          </a:bodyPr>
          <a:lstStyle>
            <a:lvl1pPr marL="0" indent="0">
              <a:buNone/>
              <a:defRPr>
                <a:solidFill>
                  <a:schemeClr val="tx1">
                    <a:lumMod val="85000"/>
                    <a:lumOff val="15000"/>
                  </a:schemeClr>
                </a:solidFill>
              </a:defRPr>
            </a:lvl1pPr>
            <a:lvl5pPr marL="1828800" indent="0">
              <a:buNone/>
              <a:defRPr/>
            </a:lvl5pPr>
          </a:lstStyle>
          <a:p>
            <a:pPr lvl="0"/>
            <a:r>
              <a:rPr lang="en-US"/>
              <a:t>Click to add text</a:t>
            </a:r>
            <a:endParaRPr lang="ru-RU" dirty="0"/>
          </a:p>
        </p:txBody>
      </p:sp>
      <p:sp>
        <p:nvSpPr>
          <p:cNvPr id="10" name="Text 5"/>
          <p:cNvSpPr>
            <a:spLocks noGrp="1"/>
          </p:cNvSpPr>
          <p:nvPr>
            <p:ph type="body" sz="quarter" idx="31" hasCustomPrompt="1"/>
          </p:nvPr>
        </p:nvSpPr>
        <p:spPr>
          <a:xfrm>
            <a:off x="909439" y="2158198"/>
            <a:ext cx="6136653" cy="554707"/>
          </a:xfrm>
          <a:prstGeom prst="roundRect">
            <a:avLst>
              <a:gd name="adj" fmla="val 4771"/>
            </a:avLst>
          </a:prstGeom>
          <a:noFill/>
        </p:spPr>
        <p:txBody>
          <a:bodyPr lIns="216000" anchor="ctr" anchorCtr="0">
            <a:noAutofit/>
          </a:bodyPr>
          <a:lstStyle>
            <a:lvl1pPr marL="0" indent="0">
              <a:buNone/>
              <a:defRPr>
                <a:solidFill>
                  <a:schemeClr val="tx1">
                    <a:lumMod val="85000"/>
                    <a:lumOff val="15000"/>
                  </a:schemeClr>
                </a:solidFill>
              </a:defRPr>
            </a:lvl1pPr>
            <a:lvl5pPr marL="1828800" indent="0">
              <a:buNone/>
              <a:defRPr/>
            </a:lvl5pPr>
          </a:lstStyle>
          <a:p>
            <a:pPr lvl="0"/>
            <a:r>
              <a:rPr lang="en-US"/>
              <a:t>Click to add text</a:t>
            </a:r>
            <a:endParaRPr lang="ru-RU" dirty="0"/>
          </a:p>
        </p:txBody>
      </p:sp>
      <p:sp>
        <p:nvSpPr>
          <p:cNvPr id="8" name="Title"/>
          <p:cNvSpPr>
            <a:spLocks noGrp="1"/>
          </p:cNvSpPr>
          <p:nvPr>
            <p:ph type="title" hasCustomPrompt="1"/>
          </p:nvPr>
        </p:nvSpPr>
        <p:spPr>
          <a:xfrm>
            <a:off x="796427" y="120644"/>
            <a:ext cx="6750786" cy="1113796"/>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1757449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Congratulations">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6829778" y="2"/>
            <a:ext cx="5362223" cy="6857999"/>
          </a:xfrm>
        </p:spPr>
        <p:txBody>
          <a:bodyPr>
            <a:normAutofit/>
          </a:bodyPr>
          <a:lstStyle>
            <a:lvl1pPr marL="0" indent="0">
              <a:buNone/>
              <a:defRPr sz="16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ru-RU" dirty="0"/>
          </a:p>
        </p:txBody>
      </p:sp>
      <p:sp>
        <p:nvSpPr>
          <p:cNvPr id="4" name="Text 1"/>
          <p:cNvSpPr>
            <a:spLocks noGrp="1"/>
          </p:cNvSpPr>
          <p:nvPr>
            <p:ph type="body" sz="half" idx="2" hasCustomPrompt="1"/>
          </p:nvPr>
        </p:nvSpPr>
        <p:spPr>
          <a:xfrm>
            <a:off x="1115438" y="3330911"/>
            <a:ext cx="5136205" cy="3079324"/>
          </a:xfrm>
        </p:spPr>
        <p:txBody>
          <a:bodyPr>
            <a:noAutofit/>
          </a:bodyPr>
          <a:lstStyle>
            <a:lvl1pPr marL="0" indent="0" algn="l">
              <a:buNone/>
              <a:defRPr sz="1600">
                <a:solidFill>
                  <a:schemeClr val="tx1">
                    <a:lumMod val="65000"/>
                    <a:lumOff val="3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ru-RU" dirty="0"/>
          </a:p>
        </p:txBody>
      </p:sp>
      <p:sp>
        <p:nvSpPr>
          <p:cNvPr id="5" name="Title"/>
          <p:cNvSpPr>
            <a:spLocks noGrp="1"/>
          </p:cNvSpPr>
          <p:nvPr>
            <p:ph type="title" hasCustomPrompt="1"/>
          </p:nvPr>
        </p:nvSpPr>
        <p:spPr>
          <a:xfrm>
            <a:off x="1115439" y="1171068"/>
            <a:ext cx="5136204" cy="1475360"/>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669642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Course Objectives">
    <p:spTree>
      <p:nvGrpSpPr>
        <p:cNvPr id="1" name=""/>
        <p:cNvGrpSpPr/>
        <p:nvPr/>
      </p:nvGrpSpPr>
      <p:grpSpPr>
        <a:xfrm>
          <a:off x="0" y="0"/>
          <a:ext cx="0" cy="0"/>
          <a:chOff x="0" y="0"/>
          <a:chExt cx="0" cy="0"/>
        </a:xfrm>
      </p:grpSpPr>
      <p:sp>
        <p:nvSpPr>
          <p:cNvPr id="15" name="Text 1"/>
          <p:cNvSpPr>
            <a:spLocks noGrp="1"/>
          </p:cNvSpPr>
          <p:nvPr>
            <p:ph type="body" sz="quarter" idx="24" hasCustomPrompt="1"/>
          </p:nvPr>
        </p:nvSpPr>
        <p:spPr>
          <a:xfrm>
            <a:off x="7294814" y="5105663"/>
            <a:ext cx="4320000" cy="648000"/>
          </a:xfrm>
        </p:spPr>
        <p:txBody>
          <a:bodyPr wrap="square">
            <a:noAutofit/>
          </a:bodyPr>
          <a:lstStyle>
            <a:lvl1pPr marL="0" indent="0">
              <a:lnSpc>
                <a:spcPct val="100000"/>
              </a:lnSpc>
              <a:spcBef>
                <a:spcPts val="600"/>
              </a:spcBef>
              <a:spcAft>
                <a:spcPts val="60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14" name="Text 2"/>
          <p:cNvSpPr>
            <a:spLocks noGrp="1"/>
          </p:cNvSpPr>
          <p:nvPr>
            <p:ph type="body" sz="quarter" idx="23" hasCustomPrompt="1"/>
          </p:nvPr>
        </p:nvSpPr>
        <p:spPr>
          <a:xfrm>
            <a:off x="7294814" y="3983085"/>
            <a:ext cx="4320000" cy="648000"/>
          </a:xfrm>
        </p:spPr>
        <p:txBody>
          <a:bodyPr wrap="square">
            <a:noAutofit/>
          </a:bodyPr>
          <a:lstStyle>
            <a:lvl1pPr marL="0" indent="0">
              <a:lnSpc>
                <a:spcPct val="100000"/>
              </a:lnSpc>
              <a:spcBef>
                <a:spcPts val="600"/>
              </a:spcBef>
              <a:spcAft>
                <a:spcPts val="60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13" name="Text 3"/>
          <p:cNvSpPr>
            <a:spLocks noGrp="1"/>
          </p:cNvSpPr>
          <p:nvPr>
            <p:ph type="body" sz="quarter" idx="22" hasCustomPrompt="1"/>
          </p:nvPr>
        </p:nvSpPr>
        <p:spPr>
          <a:xfrm>
            <a:off x="7294814" y="2924377"/>
            <a:ext cx="4320000" cy="648000"/>
          </a:xfrm>
        </p:spPr>
        <p:txBody>
          <a:bodyPr wrap="square">
            <a:noAutofit/>
          </a:bodyPr>
          <a:lstStyle>
            <a:lvl1pPr marL="0" indent="0">
              <a:lnSpc>
                <a:spcPct val="100000"/>
              </a:lnSpc>
              <a:spcBef>
                <a:spcPts val="600"/>
              </a:spcBef>
              <a:spcAft>
                <a:spcPts val="60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12" name="Text 4"/>
          <p:cNvSpPr>
            <a:spLocks noGrp="1"/>
          </p:cNvSpPr>
          <p:nvPr>
            <p:ph type="body" sz="quarter" idx="21" hasCustomPrompt="1"/>
          </p:nvPr>
        </p:nvSpPr>
        <p:spPr>
          <a:xfrm>
            <a:off x="1642676" y="5105663"/>
            <a:ext cx="4320000" cy="648000"/>
          </a:xfrm>
        </p:spPr>
        <p:txBody>
          <a:bodyPr wrap="square">
            <a:noAutofit/>
          </a:bodyPr>
          <a:lstStyle>
            <a:lvl1pPr marL="0" indent="0">
              <a:lnSpc>
                <a:spcPct val="100000"/>
              </a:lnSpc>
              <a:spcBef>
                <a:spcPts val="600"/>
              </a:spcBef>
              <a:spcAft>
                <a:spcPts val="60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11" name="Text 5"/>
          <p:cNvSpPr>
            <a:spLocks noGrp="1"/>
          </p:cNvSpPr>
          <p:nvPr>
            <p:ph type="body" sz="quarter" idx="20" hasCustomPrompt="1"/>
          </p:nvPr>
        </p:nvSpPr>
        <p:spPr>
          <a:xfrm>
            <a:off x="1642676" y="4021973"/>
            <a:ext cx="4320000" cy="648000"/>
          </a:xfrm>
        </p:spPr>
        <p:txBody>
          <a:bodyPr wrap="square">
            <a:noAutofit/>
          </a:bodyPr>
          <a:lstStyle>
            <a:lvl1pPr marL="0" indent="0">
              <a:lnSpc>
                <a:spcPct val="100000"/>
              </a:lnSpc>
              <a:spcBef>
                <a:spcPts val="600"/>
              </a:spcBef>
              <a:spcAft>
                <a:spcPts val="60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29" name="Text 6"/>
          <p:cNvSpPr>
            <a:spLocks noGrp="1"/>
          </p:cNvSpPr>
          <p:nvPr>
            <p:ph type="body" sz="quarter" idx="11" hasCustomPrompt="1"/>
          </p:nvPr>
        </p:nvSpPr>
        <p:spPr>
          <a:xfrm>
            <a:off x="1643542" y="2934894"/>
            <a:ext cx="4320000" cy="648000"/>
          </a:xfrm>
        </p:spPr>
        <p:txBody>
          <a:bodyPr wrap="square">
            <a:noAutofit/>
          </a:bodyPr>
          <a:lstStyle>
            <a:lvl1pPr marL="0" indent="0">
              <a:lnSpc>
                <a:spcPct val="100000"/>
              </a:lnSpc>
              <a:spcBef>
                <a:spcPts val="600"/>
              </a:spcBef>
              <a:spcAft>
                <a:spcPts val="60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10" name="Text 7"/>
          <p:cNvSpPr>
            <a:spLocks noGrp="1"/>
          </p:cNvSpPr>
          <p:nvPr>
            <p:ph type="body" sz="quarter" idx="19" hasCustomPrompt="1"/>
          </p:nvPr>
        </p:nvSpPr>
        <p:spPr>
          <a:xfrm>
            <a:off x="796426" y="2017527"/>
            <a:ext cx="10530388"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ru-RU" dirty="0"/>
          </a:p>
        </p:txBody>
      </p:sp>
      <p:sp>
        <p:nvSpPr>
          <p:cNvPr id="7"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550343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Definitions">
    <p:spTree>
      <p:nvGrpSpPr>
        <p:cNvPr id="1" name=""/>
        <p:cNvGrpSpPr/>
        <p:nvPr/>
      </p:nvGrpSpPr>
      <p:grpSpPr>
        <a:xfrm>
          <a:off x="0" y="0"/>
          <a:ext cx="0" cy="0"/>
          <a:chOff x="0" y="0"/>
          <a:chExt cx="0" cy="0"/>
        </a:xfrm>
      </p:grpSpPr>
      <p:sp>
        <p:nvSpPr>
          <p:cNvPr id="5" name="Text 1"/>
          <p:cNvSpPr>
            <a:spLocks noGrp="1"/>
          </p:cNvSpPr>
          <p:nvPr>
            <p:ph type="body" sz="quarter" idx="19" hasCustomPrompt="1"/>
          </p:nvPr>
        </p:nvSpPr>
        <p:spPr>
          <a:xfrm>
            <a:off x="796426" y="1903600"/>
            <a:ext cx="10557374"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ru-RU" dirty="0"/>
          </a:p>
        </p:txBody>
      </p:sp>
      <p:sp>
        <p:nvSpPr>
          <p:cNvPr id="11"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383829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862443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Title Only">
    <p:spTree>
      <p:nvGrpSpPr>
        <p:cNvPr id="1" name=""/>
        <p:cNvGrpSpPr/>
        <p:nvPr/>
      </p:nvGrpSpPr>
      <p:grpSpPr>
        <a:xfrm>
          <a:off x="0" y="0"/>
          <a:ext cx="0" cy="0"/>
          <a:chOff x="0" y="0"/>
          <a:chExt cx="0" cy="0"/>
        </a:xfrm>
      </p:grpSpPr>
      <p:sp>
        <p:nvSpPr>
          <p:cNvPr id="11"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48276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30/70 Picture Right">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4851400" y="0"/>
            <a:ext cx="7341891" cy="6857999"/>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ru-RU" dirty="0"/>
          </a:p>
        </p:txBody>
      </p:sp>
      <p:sp>
        <p:nvSpPr>
          <p:cNvPr id="5" name="Text 1"/>
          <p:cNvSpPr>
            <a:spLocks noGrp="1"/>
          </p:cNvSpPr>
          <p:nvPr>
            <p:ph type="body" sz="half" idx="2" hasCustomPrompt="1"/>
          </p:nvPr>
        </p:nvSpPr>
        <p:spPr>
          <a:xfrm>
            <a:off x="707574" y="2536941"/>
            <a:ext cx="3678161" cy="3897682"/>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endParaRPr lang="ru-RU" dirty="0"/>
          </a:p>
        </p:txBody>
      </p:sp>
      <p:sp>
        <p:nvSpPr>
          <p:cNvPr id="10" name="Title"/>
          <p:cNvSpPr>
            <a:spLocks noGrp="1"/>
          </p:cNvSpPr>
          <p:nvPr>
            <p:ph type="title" hasCustomPrompt="1"/>
          </p:nvPr>
        </p:nvSpPr>
        <p:spPr>
          <a:xfrm>
            <a:off x="707574" y="546652"/>
            <a:ext cx="3678160" cy="1273681"/>
          </a:xfrm>
        </p:spPr>
        <p:txBody>
          <a:bodyPr anchor="b">
            <a:noAutofit/>
          </a:bodyPr>
          <a:lstStyle>
            <a:lvl1pPr>
              <a:defRPr sz="28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0407421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70/30 Picture Left">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0" y="0"/>
            <a:ext cx="4852663" cy="6857999"/>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ru-RU" dirty="0"/>
          </a:p>
        </p:txBody>
      </p:sp>
      <p:sp>
        <p:nvSpPr>
          <p:cNvPr id="5" name="Text 1"/>
          <p:cNvSpPr>
            <a:spLocks noGrp="1"/>
          </p:cNvSpPr>
          <p:nvPr>
            <p:ph type="body" sz="half" idx="2" hasCustomPrompt="1"/>
          </p:nvPr>
        </p:nvSpPr>
        <p:spPr>
          <a:xfrm>
            <a:off x="5550522" y="1941916"/>
            <a:ext cx="5803277" cy="4226871"/>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endParaRPr lang="ru-RU" dirty="0"/>
          </a:p>
        </p:txBody>
      </p:sp>
      <p:sp>
        <p:nvSpPr>
          <p:cNvPr id="10" name="Title"/>
          <p:cNvSpPr>
            <a:spLocks noGrp="1"/>
          </p:cNvSpPr>
          <p:nvPr>
            <p:ph type="title" hasCustomPrompt="1"/>
          </p:nvPr>
        </p:nvSpPr>
        <p:spPr>
          <a:xfrm>
            <a:off x="5550522" y="120644"/>
            <a:ext cx="5803277" cy="1136791"/>
          </a:xfrm>
        </p:spPr>
        <p:txBody>
          <a:bodyPr anchor="b">
            <a:noAutofit/>
          </a:bodyPr>
          <a:lstStyle>
            <a:lvl1pPr>
              <a:defRPr sz="28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4025135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429"/>
            <a:ext cx="12192000" cy="6857141"/>
          </a:xfrm>
          <a:prstGeom prst="rect">
            <a:avLst/>
          </a:prstGeom>
        </p:spPr>
      </p:pic>
      <p:sp>
        <p:nvSpPr>
          <p:cNvPr id="3" name="Text 1"/>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add text</a:t>
            </a:r>
            <a:endParaRPr lang="ru-RU" dirty="0"/>
          </a:p>
        </p:txBody>
      </p:sp>
      <p:sp>
        <p:nvSpPr>
          <p:cNvPr id="2" name="Title"/>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add title</a:t>
            </a:r>
            <a:endParaRPr lang="ru-RU" dirty="0"/>
          </a:p>
        </p:txBody>
      </p:sp>
    </p:spTree>
    <p:custDataLst>
      <p:tags r:id="rId32"/>
    </p:custDataLst>
    <p:extLst>
      <p:ext uri="{BB962C8B-B14F-4D97-AF65-F5344CB8AC3E}">
        <p14:creationId xmlns:p14="http://schemas.microsoft.com/office/powerpoint/2010/main" val="1895056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13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3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3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3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3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8.xml"/><Relationship Id="rId1" Type="http://schemas.openxmlformats.org/officeDocument/2006/relationships/tags" Target="../tags/tag43.xml"/><Relationship Id="rId5" Type="http://schemas.openxmlformats.org/officeDocument/2006/relationships/image" Target="../media/image4.png"/><Relationship Id="rId4" Type="http://schemas.openxmlformats.org/officeDocument/2006/relationships/image" Target="../media/image37.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8.xml"/><Relationship Id="rId1" Type="http://schemas.openxmlformats.org/officeDocument/2006/relationships/tags" Target="../tags/tag44.xml"/><Relationship Id="rId5" Type="http://schemas.openxmlformats.org/officeDocument/2006/relationships/image" Target="../media/image4.png"/><Relationship Id="rId4" Type="http://schemas.openxmlformats.org/officeDocument/2006/relationships/image" Target="../media/image38.pn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35.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36.xml"/><Relationship Id="rId5" Type="http://schemas.openxmlformats.org/officeDocument/2006/relationships/image" Target="../media/image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3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3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8.xml"/><Relationship Id="rId1" Type="http://schemas.openxmlformats.org/officeDocument/2006/relationships/tags" Target="../tags/tag38.xml"/><Relationship Id="rId5" Type="http://schemas.openxmlformats.org/officeDocument/2006/relationships/image" Target="../media/image4.png"/><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8.xml"/><Relationship Id="rId1" Type="http://schemas.openxmlformats.org/officeDocument/2006/relationships/tags" Target="../tags/tag39.xml"/><Relationship Id="rId5" Type="http://schemas.openxmlformats.org/officeDocument/2006/relationships/image" Target="../media/image4.png"/><Relationship Id="rId4" Type="http://schemas.openxmlformats.org/officeDocument/2006/relationships/image" Target="../media/image27.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8.xml"/><Relationship Id="rId1" Type="http://schemas.openxmlformats.org/officeDocument/2006/relationships/tags" Target="../tags/tag40.xml"/><Relationship Id="rId5" Type="http://schemas.openxmlformats.org/officeDocument/2006/relationships/image" Target="../media/image4.png"/><Relationship Id="rId4" Type="http://schemas.openxmlformats.org/officeDocument/2006/relationships/image" Target="../media/image28.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8.xml"/><Relationship Id="rId1" Type="http://schemas.openxmlformats.org/officeDocument/2006/relationships/tags" Target="../tags/tag41.xml"/><Relationship Id="rId5" Type="http://schemas.openxmlformats.org/officeDocument/2006/relationships/image" Target="../media/image4.png"/><Relationship Id="rId4" Type="http://schemas.openxmlformats.org/officeDocument/2006/relationships/image" Target="../media/image29.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8.xml"/><Relationship Id="rId1" Type="http://schemas.openxmlformats.org/officeDocument/2006/relationships/tags" Target="../tags/tag42.xml"/><Relationship Id="rId5" Type="http://schemas.openxmlformats.org/officeDocument/2006/relationships/image" Target="../media/image32.png"/><Relationship Id="rId4" Type="http://schemas.openxmlformats.org/officeDocument/2006/relationships/image" Target="../media/image31.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2.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3.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4.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5.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1"/>
          <p:cNvSpPr/>
          <p:nvPr/>
        </p:nvSpPr>
        <p:spPr>
          <a:xfrm>
            <a:off x="0" y="0"/>
            <a:ext cx="12192000" cy="6858000"/>
          </a:xfrm>
          <a:prstGeom prst="rect">
            <a:avLst/>
          </a:prstGeom>
          <a:solidFill>
            <a:srgbClr val="0F161D">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itle"/>
          <p:cNvSpPr>
            <a:spLocks noGrp="1"/>
          </p:cNvSpPr>
          <p:nvPr>
            <p:ph type="ctrTitle"/>
          </p:nvPr>
        </p:nvSpPr>
        <p:spPr/>
        <p:txBody>
          <a:bodyPr anchor="t">
            <a:noAutofit/>
          </a:bodyPr>
          <a:lstStyle/>
          <a:p>
            <a:pPr algn="ctr"/>
            <a:r>
              <a:rPr lang="en-US" sz="3200" b="1" dirty="0" smtClean="0"/>
              <a:t>Learner guide</a:t>
            </a:r>
            <a:br>
              <a:rPr lang="en-US" sz="3200" b="1" dirty="0" smtClean="0"/>
            </a:br>
            <a:r>
              <a:rPr lang="en-US" sz="3200" b="1" dirty="0" smtClean="0"/>
              <a:t>BUSINESS SKILLS</a:t>
            </a:r>
            <a:br>
              <a:rPr lang="en-US" sz="3200" b="1" dirty="0" smtClean="0"/>
            </a:br>
            <a:r>
              <a:rPr lang="en-US" sz="3200" b="1" dirty="0" smtClean="0"/>
              <a:t>Identify potential hazards in </a:t>
            </a:r>
            <a:r>
              <a:rPr lang="en-US" sz="3200" b="1" smtClean="0"/>
              <a:t>the workplace</a:t>
            </a:r>
            <a:r>
              <a:rPr lang="en-US" sz="3200" dirty="0" smtClean="0"/>
              <a:t/>
            </a:r>
            <a:br>
              <a:rPr lang="en-US" sz="3200" dirty="0" smtClean="0"/>
            </a:br>
            <a:endParaRPr lang="ru-RU" sz="3200" dirty="0">
              <a:solidFill>
                <a:prstClr val="white"/>
              </a:solidFill>
            </a:endParaRPr>
          </a:p>
        </p:txBody>
      </p:sp>
      <p:sp>
        <p:nvSpPr>
          <p:cNvPr id="7" name="Rectangle 2"/>
          <p:cNvSpPr/>
          <p:nvPr/>
        </p:nvSpPr>
        <p:spPr>
          <a:xfrm>
            <a:off x="1401613" y="2081111"/>
            <a:ext cx="491584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lumMod val="60000"/>
                  <a:lumOff val="40000"/>
                </a:schemeClr>
              </a:solidFill>
            </a:endParaRPr>
          </a:p>
        </p:txBody>
      </p:sp>
      <p:sp>
        <p:nvSpPr>
          <p:cNvPr id="8" name="Subtitle 1"/>
          <p:cNvSpPr>
            <a:spLocks noGrp="1"/>
          </p:cNvSpPr>
          <p:nvPr>
            <p:ph type="subTitle" idx="1"/>
          </p:nvPr>
        </p:nvSpPr>
        <p:spPr/>
        <p:txBody>
          <a:bodyPr>
            <a:normAutofit/>
          </a:bodyPr>
          <a:lstStyle/>
          <a:p>
            <a:r>
              <a:rPr lang="en-US" b="1" dirty="0"/>
              <a:t>UNIT STANDARD NUMBER	: </a:t>
            </a:r>
            <a:r>
              <a:rPr lang="en-US" dirty="0" smtClean="0"/>
              <a:t>110064</a:t>
            </a:r>
          </a:p>
          <a:p>
            <a:r>
              <a:rPr lang="en-US" b="1" dirty="0"/>
              <a:t>LEVEL ON THE NQF		: </a:t>
            </a:r>
            <a:r>
              <a:rPr lang="en-US" dirty="0" smtClean="0"/>
              <a:t>2</a:t>
            </a:r>
            <a:endParaRPr lang="en-US" dirty="0"/>
          </a:p>
          <a:p>
            <a:r>
              <a:rPr lang="en-US" b="1" dirty="0"/>
              <a:t>CREDITS			: </a:t>
            </a:r>
            <a:r>
              <a:rPr lang="en-US" dirty="0" smtClean="0"/>
              <a:t>2</a:t>
            </a:r>
            <a:endParaRPr lang="en-US" dirty="0"/>
          </a:p>
          <a:p>
            <a:endParaRPr lang="en-US" dirty="0"/>
          </a:p>
          <a:p>
            <a:endParaRPr lang="ru-RU" sz="2000" dirty="0">
              <a:solidFill>
                <a:schemeClr val="bg1"/>
              </a:solidFill>
              <a:latin typeface="+mj-lt"/>
            </a:endParaRPr>
          </a:p>
        </p:txBody>
      </p:sp>
    </p:spTree>
    <p:custDataLst>
      <p:tags r:id="rId1"/>
    </p:custDataLst>
    <p:extLst>
      <p:ext uri="{BB962C8B-B14F-4D97-AF65-F5344CB8AC3E}">
        <p14:creationId xmlns:p14="http://schemas.microsoft.com/office/powerpoint/2010/main" val="2368526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76946" y="496388"/>
            <a:ext cx="10648403" cy="5650852"/>
          </a:xfrm>
        </p:spPr>
        <p:txBody>
          <a:bodyPr/>
          <a:lstStyle/>
          <a:p>
            <a:r>
              <a:rPr lang="en-US" sz="1400" b="1" dirty="0">
                <a:solidFill>
                  <a:schemeClr val="tx1"/>
                </a:solidFill>
              </a:rPr>
              <a:t>Safe patterns of </a:t>
            </a:r>
            <a:r>
              <a:rPr lang="en-US" sz="1400" b="1" dirty="0" err="1">
                <a:solidFill>
                  <a:schemeClr val="tx1"/>
                </a:solidFill>
              </a:rPr>
              <a:t>behaviour</a:t>
            </a:r>
            <a:r>
              <a:rPr lang="en-US" sz="1400" dirty="0">
                <a:solidFill>
                  <a:schemeClr val="tx1"/>
                </a:solidFill>
              </a:rPr>
              <a:t> must become second nature to employees, so there should be a culture of continual learning in the </a:t>
            </a:r>
            <a:r>
              <a:rPr lang="en-US" sz="1400" dirty="0" err="1">
                <a:solidFill>
                  <a:schemeClr val="tx1"/>
                </a:solidFill>
              </a:rPr>
              <a:t>organisation</a:t>
            </a:r>
            <a:r>
              <a:rPr lang="en-US" sz="1400" dirty="0">
                <a:solidFill>
                  <a:schemeClr val="tx1"/>
                </a:solidFill>
              </a:rPr>
              <a:t>. This will eventually make safe acts automatic. </a:t>
            </a:r>
          </a:p>
          <a:p>
            <a:r>
              <a:rPr lang="en-US" sz="1400" dirty="0">
                <a:solidFill>
                  <a:schemeClr val="tx1"/>
                </a:solidFill>
              </a:rPr>
              <a:t>Some employees commit unsafe acts to </a:t>
            </a:r>
            <a:r>
              <a:rPr lang="en-US" sz="1400" b="1" dirty="0">
                <a:solidFill>
                  <a:schemeClr val="tx1"/>
                </a:solidFill>
              </a:rPr>
              <a:t>satisfy certain needs</a:t>
            </a:r>
            <a:r>
              <a:rPr lang="en-US" sz="1400" dirty="0">
                <a:solidFill>
                  <a:schemeClr val="tx1"/>
                </a:solidFill>
              </a:rPr>
              <a:t>, and therefore an employee will try to get away with an unsafe act by using one of his own tricks of the trade. In this case the employee is trying to satisfy an emotional or psychological need.  To correct this </a:t>
            </a:r>
            <a:r>
              <a:rPr lang="en-US" sz="1400" dirty="0" err="1">
                <a:solidFill>
                  <a:schemeClr val="tx1"/>
                </a:solidFill>
              </a:rPr>
              <a:t>behaviour</a:t>
            </a:r>
            <a:r>
              <a:rPr lang="en-US" sz="1400" dirty="0">
                <a:solidFill>
                  <a:schemeClr val="tx1"/>
                </a:solidFill>
              </a:rPr>
              <a:t> will take more than retraining the employee.</a:t>
            </a:r>
          </a:p>
          <a:p>
            <a:r>
              <a:rPr lang="en-US" sz="1400" dirty="0">
                <a:solidFill>
                  <a:schemeClr val="tx1"/>
                </a:solidFill>
              </a:rPr>
              <a:t>When an employee becomes frustrated in the workplace this could result in </a:t>
            </a:r>
            <a:r>
              <a:rPr lang="en-US" sz="1400" b="1" dirty="0">
                <a:solidFill>
                  <a:schemeClr val="tx1"/>
                </a:solidFill>
              </a:rPr>
              <a:t>irrational acts</a:t>
            </a:r>
            <a:r>
              <a:rPr lang="en-US" sz="1400" dirty="0">
                <a:solidFill>
                  <a:schemeClr val="tx1"/>
                </a:solidFill>
              </a:rPr>
              <a:t>, often of an aggressive nature, which expose other employees to possible injury.  Some frustration may also arise from off-the-job conditions, such as domestic circumstances. These frustrations are beyond the supervisor's control, although they too can lead to unsafe acts.</a:t>
            </a:r>
          </a:p>
          <a:p>
            <a:r>
              <a:rPr lang="en-US" sz="1400" dirty="0">
                <a:solidFill>
                  <a:schemeClr val="tx1"/>
                </a:solidFill>
              </a:rPr>
              <a:t>Another cause of unsafe acts is the employee's preoccupation with matters that have nothing to do with his work, for example financial worries can cause undue stress. </a:t>
            </a:r>
          </a:p>
          <a:p>
            <a:r>
              <a:rPr lang="en-US" sz="1400" dirty="0">
                <a:solidFill>
                  <a:schemeClr val="tx1"/>
                </a:solidFill>
              </a:rPr>
              <a:t>To </a:t>
            </a:r>
            <a:r>
              <a:rPr lang="en-US" sz="1400" dirty="0" err="1">
                <a:solidFill>
                  <a:schemeClr val="tx1"/>
                </a:solidFill>
              </a:rPr>
              <a:t>summarise</a:t>
            </a:r>
            <a:r>
              <a:rPr lang="en-US" sz="1400" dirty="0">
                <a:solidFill>
                  <a:schemeClr val="tx1"/>
                </a:solidFill>
              </a:rPr>
              <a:t>, the causes of unsafe acts could be: </a:t>
            </a:r>
          </a:p>
          <a:p>
            <a:r>
              <a:rPr lang="en-ZA" sz="1400" dirty="0">
                <a:solidFill>
                  <a:schemeClr val="tx1"/>
                </a:solidFill>
              </a:rPr>
              <a:t>Lack of knowledge and inadequate skills as discussed above </a:t>
            </a:r>
            <a:endParaRPr lang="en-US" sz="1400" dirty="0">
              <a:solidFill>
                <a:schemeClr val="tx1"/>
              </a:solidFill>
            </a:endParaRPr>
          </a:p>
          <a:p>
            <a:pPr marL="342900" indent="-342900">
              <a:buFont typeface="+mj-lt"/>
              <a:buAutoNum type="arabicPeriod"/>
            </a:pPr>
            <a:r>
              <a:rPr lang="en-ZA" sz="1400" dirty="0">
                <a:solidFill>
                  <a:schemeClr val="tx1"/>
                </a:solidFill>
              </a:rPr>
              <a:t>Motivational factors</a:t>
            </a:r>
            <a:endParaRPr lang="en-US" sz="1400" dirty="0">
              <a:solidFill>
                <a:schemeClr val="tx1"/>
              </a:solidFill>
            </a:endParaRPr>
          </a:p>
          <a:p>
            <a:pPr marL="342900" indent="-342900">
              <a:buFont typeface="+mj-lt"/>
              <a:buAutoNum type="arabicPeriod"/>
            </a:pPr>
            <a:r>
              <a:rPr lang="en-ZA" sz="1400" dirty="0">
                <a:solidFill>
                  <a:schemeClr val="tx1"/>
                </a:solidFill>
              </a:rPr>
              <a:t>Difficulties of inattention</a:t>
            </a:r>
            <a:endParaRPr lang="en-US" sz="1400" dirty="0">
              <a:solidFill>
                <a:schemeClr val="tx1"/>
              </a:solidFill>
            </a:endParaRPr>
          </a:p>
          <a:p>
            <a:pPr marL="342900" indent="-342900">
              <a:buFont typeface="+mj-lt"/>
              <a:buAutoNum type="arabicPeriod"/>
            </a:pPr>
            <a:r>
              <a:rPr lang="en-ZA" sz="1400" dirty="0">
                <a:solidFill>
                  <a:schemeClr val="tx1"/>
                </a:solidFill>
              </a:rPr>
              <a:t>Perceptual difficulties</a:t>
            </a:r>
            <a:endParaRPr lang="en-US" sz="1400" dirty="0">
              <a:solidFill>
                <a:schemeClr val="tx1"/>
              </a:solidFill>
            </a:endParaRPr>
          </a:p>
          <a:p>
            <a:endParaRPr lang="en-US" dirty="0"/>
          </a:p>
        </p:txBody>
      </p:sp>
    </p:spTree>
    <p:extLst>
      <p:ext uri="{BB962C8B-B14F-4D97-AF65-F5344CB8AC3E}">
        <p14:creationId xmlns:p14="http://schemas.microsoft.com/office/powerpoint/2010/main" val="234125192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539931"/>
            <a:ext cx="10709363" cy="5894692"/>
          </a:xfrm>
        </p:spPr>
        <p:txBody>
          <a:bodyPr/>
          <a:lstStyle/>
          <a:p>
            <a:r>
              <a:rPr lang="en-US" dirty="0">
                <a:solidFill>
                  <a:schemeClr val="tx1"/>
                </a:solidFill>
              </a:rPr>
              <a:t>The management of safety </a:t>
            </a:r>
            <a:r>
              <a:rPr lang="en-US" dirty="0" err="1">
                <a:solidFill>
                  <a:schemeClr val="tx1"/>
                </a:solidFill>
              </a:rPr>
              <a:t>programmes</a:t>
            </a:r>
            <a:r>
              <a:rPr lang="en-US" dirty="0">
                <a:solidFill>
                  <a:schemeClr val="tx1"/>
                </a:solidFill>
              </a:rPr>
              <a:t> is an essential element of any management loss control function. If there is a lack of management control, there could be numerous losses and downgrading incidents, and various other related difficulties. Managers and supervisors have an essential proactive role in loss control, rather than an after-the-loss role, i.e., they have a preventive role. It is necessary for the individual supervisor, in conjunction with the sanction of top management, to </a:t>
            </a:r>
            <a:r>
              <a:rPr lang="en-US" dirty="0" err="1">
                <a:solidFill>
                  <a:schemeClr val="tx1"/>
                </a:solidFill>
              </a:rPr>
              <a:t>practise</a:t>
            </a:r>
            <a:r>
              <a:rPr lang="en-US" dirty="0">
                <a:solidFill>
                  <a:schemeClr val="tx1"/>
                </a:solidFill>
              </a:rPr>
              <a:t> professional managerial techniques to ensure the optimum control of accidents.</a:t>
            </a:r>
          </a:p>
          <a:p>
            <a:r>
              <a:rPr lang="en-US" b="1" dirty="0">
                <a:solidFill>
                  <a:schemeClr val="tx1"/>
                </a:solidFill>
              </a:rPr>
              <a:t>Loss Control </a:t>
            </a:r>
            <a:r>
              <a:rPr lang="en-US" b="1" dirty="0" err="1">
                <a:solidFill>
                  <a:schemeClr val="tx1"/>
                </a:solidFill>
              </a:rPr>
              <a:t>Programme</a:t>
            </a:r>
            <a:endParaRPr lang="en-US" b="1" dirty="0">
              <a:solidFill>
                <a:schemeClr val="tx1"/>
              </a:solidFill>
            </a:endParaRPr>
          </a:p>
          <a:p>
            <a:r>
              <a:rPr lang="en-US" dirty="0">
                <a:solidFill>
                  <a:schemeClr val="tx1"/>
                </a:solidFill>
              </a:rPr>
              <a:t>Protection of employees against hardship caused by illnesses and injuries incurred on duty is usually provided for in legislation, e.g. the WORKMEN'S COMPENSATION ACT, 1941 (Act 30 of 1941).</a:t>
            </a:r>
          </a:p>
          <a:p>
            <a:r>
              <a:rPr lang="en-US" dirty="0">
                <a:solidFill>
                  <a:schemeClr val="tx1"/>
                </a:solidFill>
              </a:rPr>
              <a:t>Illnesses and injuries cause interruption/disruption of services and work, and should be prevented wherever and whenever possible, so health risks and safety risks should be eliminated as far as possible. This </a:t>
            </a:r>
            <a:r>
              <a:rPr lang="en-US" dirty="0" err="1">
                <a:solidFill>
                  <a:schemeClr val="tx1"/>
                </a:solidFill>
              </a:rPr>
              <a:t>programme</a:t>
            </a:r>
            <a:r>
              <a:rPr lang="en-US" dirty="0">
                <a:solidFill>
                  <a:schemeClr val="tx1"/>
                </a:solidFill>
              </a:rPr>
              <a:t> of accident prevention also forms part of loss control as discussed in a previous section.</a:t>
            </a:r>
          </a:p>
          <a:p>
            <a:endParaRPr lang="en-US" dirty="0">
              <a:solidFill>
                <a:schemeClr val="tx1"/>
              </a:solidFill>
            </a:endParaRPr>
          </a:p>
        </p:txBody>
      </p:sp>
    </p:spTree>
    <p:extLst>
      <p:ext uri="{BB962C8B-B14F-4D97-AF65-F5344CB8AC3E}">
        <p14:creationId xmlns:p14="http://schemas.microsoft.com/office/powerpoint/2010/main" val="407698182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452846"/>
            <a:ext cx="10491649" cy="5981777"/>
          </a:xfrm>
        </p:spPr>
        <p:txBody>
          <a:bodyPr/>
          <a:lstStyle/>
          <a:p>
            <a:r>
              <a:rPr lang="en-US" b="1" dirty="0" err="1">
                <a:solidFill>
                  <a:schemeClr val="tx1"/>
                </a:solidFill>
              </a:rPr>
              <a:t>Programme</a:t>
            </a:r>
            <a:r>
              <a:rPr lang="en-US" b="1" dirty="0">
                <a:solidFill>
                  <a:schemeClr val="tx1"/>
                </a:solidFill>
              </a:rPr>
              <a:t> for injury prevention</a:t>
            </a:r>
          </a:p>
          <a:p>
            <a:r>
              <a:rPr lang="en-US" dirty="0">
                <a:solidFill>
                  <a:schemeClr val="tx1"/>
                </a:solidFill>
              </a:rPr>
              <a:t>Preventing injuries on duty is a function of every employer. Injuries on duty cause losses to an </a:t>
            </a:r>
            <a:r>
              <a:rPr lang="en-US" dirty="0" err="1">
                <a:solidFill>
                  <a:schemeClr val="tx1"/>
                </a:solidFill>
              </a:rPr>
              <a:t>organisation</a:t>
            </a:r>
            <a:r>
              <a:rPr lang="en-US" dirty="0">
                <a:solidFill>
                  <a:schemeClr val="tx1"/>
                </a:solidFill>
              </a:rPr>
              <a:t>.  There should always be a specific </a:t>
            </a:r>
            <a:r>
              <a:rPr lang="en-US" dirty="0" err="1">
                <a:solidFill>
                  <a:schemeClr val="tx1"/>
                </a:solidFill>
              </a:rPr>
              <a:t>programme</a:t>
            </a:r>
            <a:r>
              <a:rPr lang="en-US" dirty="0">
                <a:solidFill>
                  <a:schemeClr val="tx1"/>
                </a:solidFill>
              </a:rPr>
              <a:t> for the prevention of injuries on duty. </a:t>
            </a:r>
          </a:p>
          <a:p>
            <a:r>
              <a:rPr lang="en-US" dirty="0">
                <a:solidFill>
                  <a:schemeClr val="tx1"/>
                </a:solidFill>
              </a:rPr>
              <a:t>The goals of the </a:t>
            </a:r>
            <a:r>
              <a:rPr lang="en-US" dirty="0" err="1">
                <a:solidFill>
                  <a:schemeClr val="tx1"/>
                </a:solidFill>
              </a:rPr>
              <a:t>programme</a:t>
            </a:r>
            <a:r>
              <a:rPr lang="en-US" dirty="0">
                <a:solidFill>
                  <a:schemeClr val="tx1"/>
                </a:solidFill>
              </a:rPr>
              <a:t> should be stated clearly; the top executives should identify with the </a:t>
            </a:r>
            <a:r>
              <a:rPr lang="en-US" dirty="0" err="1">
                <a:solidFill>
                  <a:schemeClr val="tx1"/>
                </a:solidFill>
              </a:rPr>
              <a:t>programme</a:t>
            </a:r>
            <a:r>
              <a:rPr lang="en-US" dirty="0">
                <a:solidFill>
                  <a:schemeClr val="tx1"/>
                </a:solidFill>
              </a:rPr>
              <a:t> and also support it; </a:t>
            </a:r>
            <a:r>
              <a:rPr lang="en-US" dirty="0" err="1">
                <a:solidFill>
                  <a:schemeClr val="tx1"/>
                </a:solidFill>
              </a:rPr>
              <a:t>organisational</a:t>
            </a:r>
            <a:r>
              <a:rPr lang="en-US" dirty="0">
                <a:solidFill>
                  <a:schemeClr val="tx1"/>
                </a:solidFill>
              </a:rPr>
              <a:t> arrangements should be made for the implementation of the </a:t>
            </a:r>
            <a:r>
              <a:rPr lang="en-US" dirty="0" err="1">
                <a:solidFill>
                  <a:schemeClr val="tx1"/>
                </a:solidFill>
              </a:rPr>
              <a:t>programme</a:t>
            </a:r>
            <a:r>
              <a:rPr lang="en-US" dirty="0">
                <a:solidFill>
                  <a:schemeClr val="tx1"/>
                </a:solidFill>
              </a:rPr>
              <a:t>; and all employees of all ranks should be trained to prevent injuries. </a:t>
            </a:r>
          </a:p>
          <a:p>
            <a:r>
              <a:rPr lang="en-US" dirty="0">
                <a:solidFill>
                  <a:schemeClr val="tx1"/>
                </a:solidFill>
              </a:rPr>
              <a:t>If top executives are ignorant about measures to prevent injuries on duty, the </a:t>
            </a:r>
            <a:r>
              <a:rPr lang="en-US" dirty="0" err="1">
                <a:solidFill>
                  <a:schemeClr val="tx1"/>
                </a:solidFill>
              </a:rPr>
              <a:t>programmes</a:t>
            </a:r>
            <a:r>
              <a:rPr lang="en-US" dirty="0">
                <a:solidFill>
                  <a:schemeClr val="tx1"/>
                </a:solidFill>
              </a:rPr>
              <a:t> will fail and no money will be provided for the implementation of the </a:t>
            </a:r>
            <a:r>
              <a:rPr lang="en-US" dirty="0" err="1">
                <a:solidFill>
                  <a:schemeClr val="tx1"/>
                </a:solidFill>
              </a:rPr>
              <a:t>programmes</a:t>
            </a:r>
            <a:r>
              <a:rPr lang="en-US" dirty="0">
                <a:solidFill>
                  <a:schemeClr val="tx1"/>
                </a:solidFill>
              </a:rPr>
              <a:t>.</a:t>
            </a:r>
          </a:p>
          <a:p>
            <a:r>
              <a:rPr lang="en-US" dirty="0">
                <a:solidFill>
                  <a:schemeClr val="tx1"/>
                </a:solidFill>
              </a:rPr>
              <a:t>All subordinates should be trained on how to handle injuries on duty. They must also be alert and be on their guard against injuries. Workplaces should be so designed that they will prevent or minimize accidents.</a:t>
            </a:r>
          </a:p>
          <a:p>
            <a:r>
              <a:rPr lang="en-US" dirty="0">
                <a:solidFill>
                  <a:schemeClr val="tx1"/>
                </a:solidFill>
              </a:rPr>
              <a:t>Measures to prevent injuries must be enforced and those who deviate from the prescribed procedures must be punished, e.g., the omission to wear protective clothing. Safe working environments must be created, and unsafe machinery should be eliminated or guarded wherever possible. For further details, see a previous lesson on the guarding of machinery.</a:t>
            </a:r>
          </a:p>
          <a:p>
            <a:endParaRPr lang="en-US" dirty="0"/>
          </a:p>
        </p:txBody>
      </p:sp>
    </p:spTree>
    <p:extLst>
      <p:ext uri="{BB962C8B-B14F-4D97-AF65-F5344CB8AC3E}">
        <p14:creationId xmlns:p14="http://schemas.microsoft.com/office/powerpoint/2010/main" val="4298522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SPRING_INTERACTION_SHAPE0"/>
          <p:cNvSpPr/>
          <p:nvPr/>
        </p:nvSpPr>
        <p:spPr>
          <a:xfrm>
            <a:off x="0" y="0"/>
            <a:ext cx="12192000" cy="6858000"/>
          </a:xfrm>
          <a:prstGeom prst="rect">
            <a:avLst/>
          </a:prstGeom>
          <a:solidFill>
            <a:srgbClr val="FFFFFF"/>
          </a:solidFill>
          <a:ln w="12700" cap="flat" cmpd="sng" algn="ctr">
            <a:noFill/>
            <a:prstDash val="solid"/>
            <a:miter lim="800000"/>
          </a:ln>
          <a:effectLst>
            <a:innerShdw>
              <a:scrgbClr r="0" g="0" b="0">
                <a:alpha val="0"/>
              </a:scrgbClr>
            </a:inn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SPRING_INTERACTION_SHAPE1"/>
          <p:cNvPicPr>
            <a:picLocks/>
          </p:cNvPicPr>
          <p:nvPr/>
        </p:nvPicPr>
        <p:blipFill>
          <a:blip r:embed="rId4">
            <a:extLst>
              <a:ext uri="{28A0092B-C50C-407E-A947-70E740481C1C}">
                <a14:useLocalDpi xmlns:a14="http://schemas.microsoft.com/office/drawing/2010/main" val="0"/>
              </a:ext>
            </a:extLst>
          </a:blip>
          <a:srcRect/>
          <a:stretch>
            <a:fillRect/>
          </a:stretch>
        </p:blipFill>
        <p:spPr>
          <a:xfrm>
            <a:off x="2147570" y="1851660"/>
            <a:ext cx="7899400" cy="4445000"/>
          </a:xfrm>
          <a:prstGeom prst="rect">
            <a:avLst/>
          </a:prstGeom>
          <a:effectLst>
            <a:outerShdw blurRad="114300" dist="38100" dir="5400000" rotWithShape="0">
              <a:scrgbClr r="0" g="0" b="0">
                <a:alpha val="20000"/>
              </a:scrgbClr>
            </a:outerShdw>
          </a:effectLst>
        </p:spPr>
      </p:pic>
      <p:sp>
        <p:nvSpPr>
          <p:cNvPr id="4" name="ISPRING_INTERACTION_SHAPE2"/>
          <p:cNvSpPr txBox="1"/>
          <p:nvPr/>
        </p:nvSpPr>
        <p:spPr>
          <a:xfrm>
            <a:off x="731520" y="411480"/>
            <a:ext cx="10728960" cy="553998"/>
          </a:xfrm>
          <a:prstGeom prst="rect">
            <a:avLst/>
          </a:prstGeom>
          <a:noFill/>
          <a:effectLst>
            <a:innerShdw>
              <a:scrgbClr r="0" g="0" b="0">
                <a:alpha val="0"/>
              </a:scrgbClr>
            </a:innerShdw>
          </a:effectLst>
        </p:spPr>
        <p:txBody>
          <a:bodyPr vert="horz" rtlCol="0">
            <a:spAutoFit/>
          </a:bodyPr>
          <a:lstStyle/>
          <a:p>
            <a:pPr algn="ctr"/>
            <a:r>
              <a:rPr lang="en-US" sz="3000" smtClean="0">
                <a:solidFill>
                  <a:srgbClr val="343944"/>
                </a:solidFill>
                <a:effectLst/>
                <a:latin typeface="Segoe UI" panose="020B0502040204020203" pitchFamily="34" charset="0"/>
              </a:rPr>
              <a:t>   Interaction</a:t>
            </a:r>
            <a:endParaRPr lang="en-US" sz="3000">
              <a:solidFill>
                <a:srgbClr val="343944"/>
              </a:solidFill>
              <a:effectLst/>
              <a:latin typeface="Segoe UI" panose="020B0502040204020203" pitchFamily="34" charset="0"/>
            </a:endParaRPr>
          </a:p>
        </p:txBody>
      </p:sp>
      <p:pic>
        <p:nvPicPr>
          <p:cNvPr id="11" name="ISPRING_INTERACTION_SHAPE3"/>
          <p:cNvPicPr>
            <a:picLocks/>
          </p:cNvPicPr>
          <p:nvPr/>
        </p:nvPicPr>
        <p:blipFill>
          <a:blip r:embed="rId5">
            <a:extLst>
              <a:ext uri="{28A0092B-C50C-407E-A947-70E740481C1C}">
                <a14:useLocalDpi xmlns:a14="http://schemas.microsoft.com/office/drawing/2010/main" val="0"/>
              </a:ext>
            </a:extLst>
          </a:blip>
          <a:srcRect/>
          <a:stretch>
            <a:fillRect/>
          </a:stretch>
        </p:blipFill>
        <p:spPr>
          <a:xfrm>
            <a:off x="4839441" y="482600"/>
            <a:ext cx="406400" cy="406400"/>
          </a:xfrm>
          <a:prstGeom prst="rect">
            <a:avLst/>
          </a:prstGeom>
          <a:effectLst>
            <a:innerShdw>
              <a:scrgbClr r="0" g="0" b="0">
                <a:alpha val="0"/>
              </a:scrgbClr>
            </a:innerShdw>
          </a:effectLst>
        </p:spPr>
      </p:pic>
      <p:sp>
        <p:nvSpPr>
          <p:cNvPr id="12" name="ISPRING_INTERACTION_SHAPE4"/>
          <p:cNvSpPr txBox="1"/>
          <p:nvPr/>
        </p:nvSpPr>
        <p:spPr>
          <a:xfrm>
            <a:off x="731520" y="1097280"/>
            <a:ext cx="10728960" cy="430887"/>
          </a:xfrm>
          <a:prstGeom prst="rect">
            <a:avLst/>
          </a:prstGeom>
          <a:noFill/>
          <a:effectLst>
            <a:innerShdw>
              <a:scrgbClr r="0" g="0" b="0">
                <a:alpha val="0"/>
              </a:scrgbClr>
            </a:innerShdw>
          </a:effectLst>
        </p:spPr>
        <p:txBody>
          <a:bodyPr vert="horz" rtlCol="0">
            <a:spAutoFit/>
          </a:bodyPr>
          <a:lstStyle/>
          <a:p>
            <a:pPr algn="ctr"/>
            <a:r>
              <a:rPr lang="en-US" sz="2200" smtClean="0">
                <a:solidFill>
                  <a:srgbClr val="343944"/>
                </a:solidFill>
                <a:effectLst/>
                <a:latin typeface="Segoe UI" panose="020B0502040204020203" pitchFamily="34" charset="0"/>
              </a:rPr>
              <a:t>Click the </a:t>
            </a:r>
            <a:r>
              <a:rPr lang="en-US" sz="2200" b="1" smtClean="0">
                <a:solidFill>
                  <a:srgbClr val="343944"/>
                </a:solidFill>
                <a:effectLst/>
                <a:latin typeface="Segoe UI Semibold" panose="020B0702040204020203" pitchFamily="34" charset="0"/>
              </a:rPr>
              <a:t>Interaction</a:t>
            </a:r>
            <a:r>
              <a:rPr lang="en-US" sz="2200" smtClean="0">
                <a:solidFill>
                  <a:srgbClr val="343944"/>
                </a:solidFill>
                <a:effectLst/>
                <a:latin typeface="Segoe UI" panose="020B0502040204020203" pitchFamily="34" charset="0"/>
              </a:rPr>
              <a:t> button to edit this object</a:t>
            </a:r>
            <a:endParaRPr lang="en-US" sz="2200">
              <a:solidFill>
                <a:srgbClr val="343944"/>
              </a:solidFill>
              <a:effectLst/>
              <a:latin typeface="Segoe UI" panose="020B0502040204020203" pitchFamily="34" charset="0"/>
            </a:endParaRPr>
          </a:p>
        </p:txBody>
      </p:sp>
    </p:spTree>
    <p:custDataLst>
      <p:tags r:id="rId1"/>
    </p:custDataLst>
    <p:extLst>
      <p:ext uri="{BB962C8B-B14F-4D97-AF65-F5344CB8AC3E}">
        <p14:creationId xmlns:p14="http://schemas.microsoft.com/office/powerpoint/2010/main" val="33078156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661851"/>
            <a:ext cx="10517775" cy="5772772"/>
          </a:xfrm>
        </p:spPr>
        <p:txBody>
          <a:bodyPr/>
          <a:lstStyle/>
          <a:p>
            <a:r>
              <a:rPr lang="en-US" b="1" dirty="0">
                <a:solidFill>
                  <a:schemeClr val="tx1"/>
                </a:solidFill>
              </a:rPr>
              <a:t>Health risks</a:t>
            </a:r>
          </a:p>
          <a:p>
            <a:r>
              <a:rPr lang="en-US" dirty="0">
                <a:solidFill>
                  <a:schemeClr val="tx1"/>
                </a:solidFill>
              </a:rPr>
              <a:t>Some of the health risks which are found in the workplace and the substances which cause them are listed below:</a:t>
            </a:r>
          </a:p>
          <a:p>
            <a:pPr lvl="0"/>
            <a:r>
              <a:rPr lang="en-ZA" dirty="0">
                <a:solidFill>
                  <a:schemeClr val="tx1"/>
                </a:solidFill>
              </a:rPr>
              <a:t>Arsenic ‑ lung cancer and lymphoma;</a:t>
            </a:r>
            <a:endParaRPr lang="en-US" dirty="0">
              <a:solidFill>
                <a:schemeClr val="tx1"/>
              </a:solidFill>
            </a:endParaRPr>
          </a:p>
          <a:p>
            <a:pPr lvl="0"/>
            <a:r>
              <a:rPr lang="en-ZA" dirty="0">
                <a:solidFill>
                  <a:schemeClr val="tx1"/>
                </a:solidFill>
              </a:rPr>
              <a:t>Asbestos ~ white lung diseases, asbestosis, lung cancer, and cancer of other organs;</a:t>
            </a:r>
            <a:endParaRPr lang="en-US" dirty="0">
              <a:solidFill>
                <a:schemeClr val="tx1"/>
              </a:solidFill>
            </a:endParaRPr>
          </a:p>
          <a:p>
            <a:pPr lvl="0"/>
            <a:r>
              <a:rPr lang="en-ZA" dirty="0">
                <a:solidFill>
                  <a:schemeClr val="tx1"/>
                </a:solidFill>
              </a:rPr>
              <a:t>Benzene ‑ </a:t>
            </a:r>
            <a:r>
              <a:rPr lang="en-ZA" dirty="0" err="1">
                <a:solidFill>
                  <a:schemeClr val="tx1"/>
                </a:solidFill>
              </a:rPr>
              <a:t>leukemia</a:t>
            </a:r>
            <a:r>
              <a:rPr lang="en-ZA" dirty="0">
                <a:solidFill>
                  <a:schemeClr val="tx1"/>
                </a:solidFill>
              </a:rPr>
              <a:t> and aplastic </a:t>
            </a:r>
            <a:r>
              <a:rPr lang="en-ZA" dirty="0" err="1">
                <a:solidFill>
                  <a:schemeClr val="tx1"/>
                </a:solidFill>
              </a:rPr>
              <a:t>anemia</a:t>
            </a:r>
            <a:r>
              <a:rPr lang="en-ZA" dirty="0">
                <a:solidFill>
                  <a:schemeClr val="tx1"/>
                </a:solidFill>
              </a:rPr>
              <a:t>;</a:t>
            </a:r>
            <a:endParaRPr lang="en-US" dirty="0">
              <a:solidFill>
                <a:schemeClr val="tx1"/>
              </a:solidFill>
            </a:endParaRPr>
          </a:p>
          <a:p>
            <a:pPr lvl="0"/>
            <a:r>
              <a:rPr lang="en-ZA" dirty="0" err="1">
                <a:solidFill>
                  <a:schemeClr val="tx1"/>
                </a:solidFill>
              </a:rPr>
              <a:t>Biochrome</a:t>
            </a:r>
            <a:r>
              <a:rPr lang="en-ZA" dirty="0">
                <a:solidFill>
                  <a:schemeClr val="tx1"/>
                </a:solidFill>
              </a:rPr>
              <a:t> </a:t>
            </a:r>
            <a:r>
              <a:rPr lang="en-ZA" dirty="0" err="1">
                <a:solidFill>
                  <a:schemeClr val="tx1"/>
                </a:solidFill>
              </a:rPr>
              <a:t>thioether</a:t>
            </a:r>
            <a:r>
              <a:rPr lang="en-ZA" dirty="0">
                <a:solidFill>
                  <a:schemeClr val="tx1"/>
                </a:solidFill>
              </a:rPr>
              <a:t> ‑ lung cancer;</a:t>
            </a:r>
            <a:endParaRPr lang="en-US" dirty="0">
              <a:solidFill>
                <a:schemeClr val="tx1"/>
              </a:solidFill>
            </a:endParaRPr>
          </a:p>
          <a:p>
            <a:pPr lvl="0"/>
            <a:r>
              <a:rPr lang="en-ZA" dirty="0">
                <a:solidFill>
                  <a:schemeClr val="tx1"/>
                </a:solidFill>
              </a:rPr>
              <a:t>Coal-oven waste ‑ lung cancer and kidney cancer;</a:t>
            </a:r>
            <a:endParaRPr lang="en-US" dirty="0">
              <a:solidFill>
                <a:schemeClr val="tx1"/>
              </a:solidFill>
            </a:endParaRPr>
          </a:p>
          <a:p>
            <a:pPr lvl="0"/>
            <a:r>
              <a:rPr lang="en-ZA" dirty="0">
                <a:solidFill>
                  <a:schemeClr val="tx1"/>
                </a:solidFill>
              </a:rPr>
              <a:t>Cotton dust ‑ brown lung diseases, chronic bronchitis and emphysema;</a:t>
            </a:r>
            <a:endParaRPr lang="en-US" dirty="0">
              <a:solidFill>
                <a:schemeClr val="tx1"/>
              </a:solidFill>
            </a:endParaRPr>
          </a:p>
          <a:p>
            <a:pPr lvl="0"/>
            <a:r>
              <a:rPr lang="en-ZA" dirty="0">
                <a:solidFill>
                  <a:schemeClr val="tx1"/>
                </a:solidFill>
              </a:rPr>
              <a:t>Lead ‑ kidney diseases, anaemia and damage to the central nervous system, sterility, birth defects;</a:t>
            </a:r>
            <a:endParaRPr lang="en-US" dirty="0">
              <a:solidFill>
                <a:schemeClr val="tx1"/>
              </a:solidFill>
            </a:endParaRPr>
          </a:p>
          <a:p>
            <a:pPr lvl="0"/>
            <a:r>
              <a:rPr lang="en-ZA" dirty="0">
                <a:solidFill>
                  <a:schemeClr val="tx1"/>
                </a:solidFill>
              </a:rPr>
              <a:t>Radiation ‑ cancer of the thyroid gland, lungs and legs, and leukaemia;</a:t>
            </a:r>
            <a:endParaRPr lang="en-US" dirty="0">
              <a:solidFill>
                <a:schemeClr val="tx1"/>
              </a:solidFill>
            </a:endParaRPr>
          </a:p>
          <a:p>
            <a:pPr lvl="0"/>
            <a:r>
              <a:rPr lang="en-ZA" dirty="0">
                <a:solidFill>
                  <a:schemeClr val="tx1"/>
                </a:solidFill>
              </a:rPr>
              <a:t>Carbon waste ‑ black lung disease; and</a:t>
            </a:r>
            <a:endParaRPr lang="en-US" dirty="0">
              <a:solidFill>
                <a:schemeClr val="tx1"/>
              </a:solidFill>
            </a:endParaRPr>
          </a:p>
          <a:p>
            <a:pPr lvl="0"/>
            <a:r>
              <a:rPr lang="en-ZA" dirty="0" err="1">
                <a:solidFill>
                  <a:schemeClr val="tx1"/>
                </a:solidFill>
              </a:rPr>
              <a:t>Benzal</a:t>
            </a:r>
            <a:r>
              <a:rPr lang="en-ZA" dirty="0">
                <a:solidFill>
                  <a:schemeClr val="tx1"/>
                </a:solidFill>
              </a:rPr>
              <a:t> chloride - brain cancer and cancer of the liver.</a:t>
            </a:r>
            <a:endParaRPr lang="en-US" dirty="0">
              <a:solidFill>
                <a:schemeClr val="tx1"/>
              </a:solidFill>
            </a:endParaRPr>
          </a:p>
          <a:p>
            <a:endParaRPr lang="en-US" dirty="0"/>
          </a:p>
        </p:txBody>
      </p:sp>
    </p:spTree>
    <p:extLst>
      <p:ext uri="{BB962C8B-B14F-4D97-AF65-F5344CB8AC3E}">
        <p14:creationId xmlns:p14="http://schemas.microsoft.com/office/powerpoint/2010/main" val="72962083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687977"/>
            <a:ext cx="10387146" cy="5746646"/>
          </a:xfrm>
        </p:spPr>
        <p:txBody>
          <a:bodyPr/>
          <a:lstStyle/>
          <a:p>
            <a:r>
              <a:rPr lang="en-US" b="1" dirty="0">
                <a:solidFill>
                  <a:schemeClr val="tx1"/>
                </a:solidFill>
              </a:rPr>
              <a:t>Incidents</a:t>
            </a:r>
          </a:p>
          <a:p>
            <a:r>
              <a:rPr lang="en-US" b="1" dirty="0">
                <a:solidFill>
                  <a:schemeClr val="tx1"/>
                </a:solidFill>
              </a:rPr>
              <a:t>Property damage incidents registers and reports</a:t>
            </a:r>
          </a:p>
          <a:p>
            <a:r>
              <a:rPr lang="en-US" dirty="0">
                <a:solidFill>
                  <a:schemeClr val="tx1"/>
                </a:solidFill>
              </a:rPr>
              <a:t>The property damage incidents register is very important. In 1969 a study of industrial accidents was undertaken by L Bird in America. </a:t>
            </a:r>
          </a:p>
          <a:p>
            <a:r>
              <a:rPr lang="en-US" dirty="0">
                <a:solidFill>
                  <a:schemeClr val="tx1"/>
                </a:solidFill>
              </a:rPr>
              <a:t>The study of over 1,7 million industrial accidents reported by nearly 300 companies employing some 1,1 million employees revealed that for every " serious or disabling" injury reported, there are approximately ten (10) injuries of less serious nature. </a:t>
            </a:r>
          </a:p>
          <a:p>
            <a:r>
              <a:rPr lang="en-US" dirty="0">
                <a:solidFill>
                  <a:schemeClr val="tx1"/>
                </a:solidFill>
              </a:rPr>
              <a:t>Also, for every single " serious or disabling injury" there were approximately thirty (30) incidents of property damage and 600 incidents with no visible injury or property damage (No Loss Incidents or " Near misses”). Registers and reports that must be available and up to date at all times:</a:t>
            </a:r>
          </a:p>
          <a:p>
            <a:pPr lvl="0"/>
            <a:r>
              <a:rPr lang="en-ZA" dirty="0">
                <a:solidFill>
                  <a:schemeClr val="tx1"/>
                </a:solidFill>
              </a:rPr>
              <a:t>Incident register</a:t>
            </a:r>
            <a:endParaRPr lang="en-US" dirty="0">
              <a:solidFill>
                <a:schemeClr val="tx1"/>
              </a:solidFill>
            </a:endParaRPr>
          </a:p>
          <a:p>
            <a:pPr lvl="0"/>
            <a:r>
              <a:rPr lang="en-ZA" dirty="0">
                <a:solidFill>
                  <a:schemeClr val="tx1"/>
                </a:solidFill>
              </a:rPr>
              <a:t>Registers for service lifts, hooks, chains, slings and ropes (steel and sisal) as well as all lifting tackle.</a:t>
            </a:r>
            <a:endParaRPr lang="en-US" dirty="0">
              <a:solidFill>
                <a:schemeClr val="tx1"/>
              </a:solidFill>
            </a:endParaRPr>
          </a:p>
          <a:p>
            <a:pPr lvl="0"/>
            <a:r>
              <a:rPr lang="en-ZA" dirty="0">
                <a:solidFill>
                  <a:schemeClr val="tx1"/>
                </a:solidFill>
              </a:rPr>
              <a:t>Registers for OHS Reps' monthly safety inspections.</a:t>
            </a:r>
            <a:endParaRPr lang="en-US" dirty="0">
              <a:solidFill>
                <a:schemeClr val="tx1"/>
              </a:solidFill>
            </a:endParaRPr>
          </a:p>
          <a:p>
            <a:pPr lvl="0"/>
            <a:r>
              <a:rPr lang="en-ZA" dirty="0">
                <a:solidFill>
                  <a:schemeClr val="tx1"/>
                </a:solidFill>
              </a:rPr>
              <a:t>Registers for machine guards (all types).</a:t>
            </a:r>
            <a:endParaRPr lang="en-US" dirty="0">
              <a:solidFill>
                <a:schemeClr val="tx1"/>
              </a:solidFill>
            </a:endParaRPr>
          </a:p>
          <a:p>
            <a:endParaRPr lang="en-US" dirty="0"/>
          </a:p>
        </p:txBody>
      </p:sp>
    </p:spTree>
    <p:extLst>
      <p:ext uri="{BB962C8B-B14F-4D97-AF65-F5344CB8AC3E}">
        <p14:creationId xmlns:p14="http://schemas.microsoft.com/office/powerpoint/2010/main" val="51053035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836023"/>
            <a:ext cx="10805157" cy="5598600"/>
          </a:xfrm>
        </p:spPr>
        <p:txBody>
          <a:bodyPr/>
          <a:lstStyle/>
          <a:p>
            <a:r>
              <a:rPr lang="en-US" b="1" dirty="0">
                <a:solidFill>
                  <a:schemeClr val="tx1"/>
                </a:solidFill>
              </a:rPr>
              <a:t>Reporting of incidents</a:t>
            </a:r>
          </a:p>
          <a:p>
            <a:r>
              <a:rPr lang="en-US" dirty="0">
                <a:solidFill>
                  <a:schemeClr val="tx1"/>
                </a:solidFill>
              </a:rPr>
              <a:t>In terms of Section 24(1) of the OHS Act any employer must report incidents resulting in death or serious injury to an inspector within the prescribed period.</a:t>
            </a:r>
          </a:p>
          <a:p>
            <a:r>
              <a:rPr lang="en-US" dirty="0">
                <a:solidFill>
                  <a:schemeClr val="tx1"/>
                </a:solidFill>
              </a:rPr>
              <a:t>Regulation 8(1) of the General Administrative Regulations states that an employer must, within seven days after an incident referred to in section 24(1)(a) of the Act, give notice thereof to the provincial director in the form of WCL1 or WCL 2. (Prescribed forms)</a:t>
            </a:r>
          </a:p>
          <a:p>
            <a:r>
              <a:rPr lang="en-GB" b="1" dirty="0">
                <a:solidFill>
                  <a:schemeClr val="tx1"/>
                </a:solidFill>
              </a:rPr>
              <a:t>Reporting of injuries</a:t>
            </a:r>
            <a:endParaRPr lang="en-US" b="1" dirty="0">
              <a:solidFill>
                <a:schemeClr val="tx1"/>
              </a:solidFill>
            </a:endParaRPr>
          </a:p>
          <a:p>
            <a:r>
              <a:rPr lang="en-US" dirty="0">
                <a:solidFill>
                  <a:schemeClr val="tx1"/>
                </a:solidFill>
              </a:rPr>
              <a:t>Injuries to workers are classified" into" </a:t>
            </a:r>
          </a:p>
          <a:p>
            <a:pPr lvl="0"/>
            <a:r>
              <a:rPr lang="en-ZA" dirty="0">
                <a:solidFill>
                  <a:schemeClr val="tx1"/>
                </a:solidFill>
              </a:rPr>
              <a:t>Fatal</a:t>
            </a:r>
            <a:endParaRPr lang="en-US" dirty="0">
              <a:solidFill>
                <a:schemeClr val="tx1"/>
              </a:solidFill>
            </a:endParaRPr>
          </a:p>
          <a:p>
            <a:pPr lvl="0"/>
            <a:r>
              <a:rPr lang="en-ZA" dirty="0">
                <a:solidFill>
                  <a:schemeClr val="tx1"/>
                </a:solidFill>
              </a:rPr>
              <a:t>Disabling </a:t>
            </a:r>
            <a:endParaRPr lang="en-US" dirty="0">
              <a:solidFill>
                <a:schemeClr val="tx1"/>
              </a:solidFill>
            </a:endParaRPr>
          </a:p>
          <a:p>
            <a:pPr lvl="0"/>
            <a:r>
              <a:rPr lang="en-ZA" dirty="0">
                <a:solidFill>
                  <a:schemeClr val="tx1"/>
                </a:solidFill>
              </a:rPr>
              <a:t>Non disabling</a:t>
            </a:r>
            <a:endParaRPr lang="en-US" dirty="0">
              <a:solidFill>
                <a:schemeClr val="tx1"/>
              </a:solidFill>
            </a:endParaRPr>
          </a:p>
          <a:p>
            <a:pPr lvl="0"/>
            <a:r>
              <a:rPr lang="en-ZA" dirty="0">
                <a:solidFill>
                  <a:schemeClr val="tx1"/>
                </a:solidFill>
              </a:rPr>
              <a:t>First Aid only” incidents.</a:t>
            </a:r>
            <a:endParaRPr lang="en-US" dirty="0">
              <a:solidFill>
                <a:schemeClr val="tx1"/>
              </a:solidFill>
            </a:endParaRPr>
          </a:p>
          <a:p>
            <a:r>
              <a:rPr lang="en-US" dirty="0">
                <a:solidFill>
                  <a:schemeClr val="tx1"/>
                </a:solidFill>
              </a:rPr>
              <a:t>This includes cases where a worker’s health is impaired through poor conditions in the workplace such as poor lighting, ventilation, control of harmful dusts and vapors, vibrations, -radiation etc.</a:t>
            </a:r>
          </a:p>
          <a:p>
            <a:endParaRPr lang="en-US" dirty="0"/>
          </a:p>
        </p:txBody>
      </p:sp>
    </p:spTree>
    <p:extLst>
      <p:ext uri="{BB962C8B-B14F-4D97-AF65-F5344CB8AC3E}">
        <p14:creationId xmlns:p14="http://schemas.microsoft.com/office/powerpoint/2010/main" val="368914496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592183"/>
            <a:ext cx="10491649" cy="5842440"/>
          </a:xfrm>
        </p:spPr>
        <p:txBody>
          <a:bodyPr/>
          <a:lstStyle/>
          <a:p>
            <a:r>
              <a:rPr lang="en-US" b="1" dirty="0">
                <a:solidFill>
                  <a:schemeClr val="tx1"/>
                </a:solidFill>
              </a:rPr>
              <a:t>Accidents/incidents that have to be reported to the </a:t>
            </a:r>
            <a:r>
              <a:rPr lang="en-US" b="1" dirty="0" err="1">
                <a:solidFill>
                  <a:schemeClr val="tx1"/>
                </a:solidFill>
              </a:rPr>
              <a:t>Dept</a:t>
            </a:r>
            <a:r>
              <a:rPr lang="en-US" b="1" dirty="0">
                <a:solidFill>
                  <a:schemeClr val="tx1"/>
                </a:solidFill>
              </a:rPr>
              <a:t> of </a:t>
            </a:r>
            <a:r>
              <a:rPr lang="en-US" b="1" dirty="0" err="1">
                <a:solidFill>
                  <a:schemeClr val="tx1"/>
                </a:solidFill>
              </a:rPr>
              <a:t>Labour</a:t>
            </a:r>
            <a:endParaRPr lang="en-US" b="1" dirty="0">
              <a:solidFill>
                <a:schemeClr val="tx1"/>
              </a:solidFill>
            </a:endParaRPr>
          </a:p>
          <a:p>
            <a:r>
              <a:rPr lang="en-US" dirty="0">
                <a:solidFill>
                  <a:schemeClr val="tx1"/>
                </a:solidFill>
              </a:rPr>
              <a:t> </a:t>
            </a:r>
          </a:p>
          <a:p>
            <a:r>
              <a:rPr lang="en-US" dirty="0">
                <a:solidFill>
                  <a:schemeClr val="tx1"/>
                </a:solidFill>
              </a:rPr>
              <a:t>It is best to refer to </a:t>
            </a:r>
            <a:r>
              <a:rPr lang="en-US" b="1" dirty="0">
                <a:solidFill>
                  <a:schemeClr val="tx1"/>
                </a:solidFill>
              </a:rPr>
              <a:t>Section 24</a:t>
            </a:r>
            <a:r>
              <a:rPr lang="en-US" dirty="0">
                <a:solidFill>
                  <a:schemeClr val="tx1"/>
                </a:solidFill>
              </a:rPr>
              <a:t> of the Act, which describes in detail what type of accidents/incidents should be reported to the department of </a:t>
            </a:r>
            <a:r>
              <a:rPr lang="en-US" dirty="0" err="1">
                <a:solidFill>
                  <a:schemeClr val="tx1"/>
                </a:solidFill>
              </a:rPr>
              <a:t>Labour</a:t>
            </a:r>
            <a:r>
              <a:rPr lang="en-US" dirty="0">
                <a:solidFill>
                  <a:schemeClr val="tx1"/>
                </a:solidFill>
              </a:rPr>
              <a:t>. The matter should be reported as soon as possible either by means of telegram, fax or telephone.</a:t>
            </a:r>
          </a:p>
          <a:p>
            <a:r>
              <a:rPr lang="en-US" dirty="0">
                <a:solidFill>
                  <a:schemeClr val="tx1"/>
                </a:solidFill>
              </a:rPr>
              <a:t>It is recommended that the Department of </a:t>
            </a:r>
            <a:r>
              <a:rPr lang="en-US" dirty="0" err="1">
                <a:solidFill>
                  <a:schemeClr val="tx1"/>
                </a:solidFill>
              </a:rPr>
              <a:t>Labour</a:t>
            </a:r>
            <a:r>
              <a:rPr lang="en-US" dirty="0">
                <a:solidFill>
                  <a:schemeClr val="tx1"/>
                </a:solidFill>
              </a:rPr>
              <a:t> be informed along official channels; the process will go quicker if the Regional Representative of the Department of </a:t>
            </a:r>
            <a:r>
              <a:rPr lang="en-US" dirty="0" err="1">
                <a:solidFill>
                  <a:schemeClr val="tx1"/>
                </a:solidFill>
              </a:rPr>
              <a:t>Labour</a:t>
            </a:r>
            <a:r>
              <a:rPr lang="en-US" dirty="0">
                <a:solidFill>
                  <a:schemeClr val="tx1"/>
                </a:solidFill>
              </a:rPr>
              <a:t> is contacted by the contractor.</a:t>
            </a:r>
          </a:p>
          <a:p>
            <a:r>
              <a:rPr lang="en-US" dirty="0">
                <a:solidFill>
                  <a:schemeClr val="tx1"/>
                </a:solidFill>
              </a:rPr>
              <a:t>As broad guideline, the Department of </a:t>
            </a:r>
            <a:r>
              <a:rPr lang="en-US" dirty="0" err="1">
                <a:solidFill>
                  <a:schemeClr val="tx1"/>
                </a:solidFill>
              </a:rPr>
              <a:t>Labour</a:t>
            </a:r>
            <a:r>
              <a:rPr lang="en-US" dirty="0">
                <a:solidFill>
                  <a:schemeClr val="tx1"/>
                </a:solidFill>
              </a:rPr>
              <a:t> has to be notified in any instance where:</a:t>
            </a:r>
          </a:p>
          <a:p>
            <a:pPr lvl="0"/>
            <a:r>
              <a:rPr lang="en-ZA" dirty="0">
                <a:solidFill>
                  <a:schemeClr val="tx1"/>
                </a:solidFill>
              </a:rPr>
              <a:t>A person has lost consciousness; has lost a limb or any part thereof; has been killed or would likely succumb as result of the injuries sustained;</a:t>
            </a:r>
            <a:endParaRPr lang="en-US" dirty="0">
              <a:solidFill>
                <a:schemeClr val="tx1"/>
              </a:solidFill>
            </a:endParaRPr>
          </a:p>
          <a:p>
            <a:pPr lvl="0"/>
            <a:r>
              <a:rPr lang="en-ZA" dirty="0">
                <a:solidFill>
                  <a:schemeClr val="tx1"/>
                </a:solidFill>
              </a:rPr>
              <a:t>A person has been injured to such an extent that he/she would be unable to resume normal duties after a recuperation period of 14 days</a:t>
            </a:r>
            <a:r>
              <a:rPr lang="en-ZA"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147624298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600891"/>
            <a:ext cx="10474232" cy="5833732"/>
          </a:xfrm>
        </p:spPr>
        <p:txBody>
          <a:bodyPr/>
          <a:lstStyle/>
          <a:p>
            <a:r>
              <a:rPr lang="en-US" b="1" dirty="0">
                <a:solidFill>
                  <a:schemeClr val="tx1"/>
                </a:solidFill>
              </a:rPr>
              <a:t>Workmen’s Compensation</a:t>
            </a:r>
          </a:p>
          <a:p>
            <a:r>
              <a:rPr lang="en-US" dirty="0">
                <a:solidFill>
                  <a:schemeClr val="tx1"/>
                </a:solidFill>
              </a:rPr>
              <a:t>Workers who are injured or contract a disease through their work are able to claim money from the Compensation Fund. Families can also claim if their breadwinner died through work related disease or injury.</a:t>
            </a:r>
          </a:p>
          <a:p>
            <a:r>
              <a:rPr lang="en-US" b="1" i="1" dirty="0">
                <a:solidFill>
                  <a:schemeClr val="tx1"/>
                </a:solidFill>
              </a:rPr>
              <a:t>Who can claim worker's compensation?</a:t>
            </a:r>
          </a:p>
          <a:p>
            <a:r>
              <a:rPr lang="en-US" dirty="0">
                <a:solidFill>
                  <a:schemeClr val="tx1"/>
                </a:solidFill>
              </a:rPr>
              <a:t>The Compensation Fund covers workers who:</a:t>
            </a:r>
          </a:p>
          <a:p>
            <a:pPr lvl="0"/>
            <a:r>
              <a:rPr lang="en-ZA" dirty="0">
                <a:solidFill>
                  <a:schemeClr val="tx1"/>
                </a:solidFill>
              </a:rPr>
              <a:t>were hurt in an accident while they were busy with their work </a:t>
            </a:r>
            <a:endParaRPr lang="en-US" dirty="0">
              <a:solidFill>
                <a:schemeClr val="tx1"/>
              </a:solidFill>
            </a:endParaRPr>
          </a:p>
          <a:p>
            <a:pPr lvl="0"/>
            <a:r>
              <a:rPr lang="en-ZA" dirty="0">
                <a:solidFill>
                  <a:schemeClr val="tx1"/>
                </a:solidFill>
              </a:rPr>
              <a:t>contracted a disease through their work </a:t>
            </a:r>
            <a:endParaRPr lang="en-US" dirty="0">
              <a:solidFill>
                <a:schemeClr val="tx1"/>
              </a:solidFill>
            </a:endParaRPr>
          </a:p>
          <a:p>
            <a:pPr lvl="0"/>
            <a:r>
              <a:rPr lang="en-ZA" dirty="0">
                <a:solidFill>
                  <a:schemeClr val="tx1"/>
                </a:solidFill>
              </a:rPr>
              <a:t>died from a workplace accident or occupational disease. </a:t>
            </a:r>
            <a:endParaRPr lang="en-US" dirty="0">
              <a:solidFill>
                <a:schemeClr val="tx1"/>
              </a:solidFill>
            </a:endParaRPr>
          </a:p>
          <a:p>
            <a:endParaRPr lang="en-US" dirty="0"/>
          </a:p>
        </p:txBody>
      </p:sp>
    </p:spTree>
    <p:extLst>
      <p:ext uri="{BB962C8B-B14F-4D97-AF65-F5344CB8AC3E}">
        <p14:creationId xmlns:p14="http://schemas.microsoft.com/office/powerpoint/2010/main" val="94029806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705394"/>
            <a:ext cx="10256517" cy="5729229"/>
          </a:xfrm>
        </p:spPr>
        <p:txBody>
          <a:bodyPr/>
          <a:lstStyle/>
          <a:p>
            <a:r>
              <a:rPr lang="en-US" b="1" dirty="0">
                <a:solidFill>
                  <a:schemeClr val="tx1"/>
                </a:solidFill>
              </a:rPr>
              <a:t>Who pays into the fund?</a:t>
            </a:r>
            <a:endParaRPr lang="en-US" dirty="0">
              <a:solidFill>
                <a:schemeClr val="tx1"/>
              </a:solidFill>
            </a:endParaRPr>
          </a:p>
          <a:p>
            <a:r>
              <a:rPr lang="en-US" dirty="0">
                <a:solidFill>
                  <a:schemeClr val="tx1"/>
                </a:solidFill>
              </a:rPr>
              <a:t>Employers pay into the Compensation Fund once a month. Workers do not pay anything to the Fund. Employers cannot deduct money from workers' wages as contributions to the Fund. </a:t>
            </a:r>
          </a:p>
          <a:p>
            <a:r>
              <a:rPr lang="en-US" b="1" dirty="0">
                <a:solidFill>
                  <a:schemeClr val="tx1"/>
                </a:solidFill>
              </a:rPr>
              <a:t>What injuries and diseases are covered?</a:t>
            </a:r>
            <a:endParaRPr lang="en-US" dirty="0">
              <a:solidFill>
                <a:schemeClr val="tx1"/>
              </a:solidFill>
            </a:endParaRPr>
          </a:p>
          <a:p>
            <a:r>
              <a:rPr lang="en-US" dirty="0">
                <a:solidFill>
                  <a:schemeClr val="tx1"/>
                </a:solidFill>
              </a:rPr>
              <a:t>The Fund covers occupational diseases and workplace injuries. Occupational diseases are illnesses caused by substances or conditions that the worker was exposed to at the workplace. You can claim compensation if you are exposed to these working conditions and then get the related disease. </a:t>
            </a:r>
          </a:p>
          <a:p>
            <a:r>
              <a:rPr lang="en-US" dirty="0">
                <a:solidFill>
                  <a:schemeClr val="tx1"/>
                </a:solidFill>
              </a:rPr>
              <a:t>You can claim for other disease if you can prove using medical evidence and reports that the disease was caused by conditions at work. The Fund also covers injuries that were sustained as a result of work or at the workplace. </a:t>
            </a:r>
          </a:p>
          <a:p>
            <a:endParaRPr lang="en-US" dirty="0">
              <a:solidFill>
                <a:schemeClr val="tx1"/>
              </a:solidFill>
            </a:endParaRPr>
          </a:p>
        </p:txBody>
      </p:sp>
    </p:spTree>
    <p:extLst>
      <p:ext uri="{BB962C8B-B14F-4D97-AF65-F5344CB8AC3E}">
        <p14:creationId xmlns:p14="http://schemas.microsoft.com/office/powerpoint/2010/main" val="366889976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609600"/>
            <a:ext cx="10474232" cy="5825023"/>
          </a:xfrm>
        </p:spPr>
        <p:txBody>
          <a:bodyPr/>
          <a:lstStyle/>
          <a:p>
            <a:r>
              <a:rPr lang="en-US" b="1" dirty="0">
                <a:solidFill>
                  <a:schemeClr val="tx1"/>
                </a:solidFill>
              </a:rPr>
              <a:t>How do you claim compensation for occupational injuries or diseases?</a:t>
            </a:r>
            <a:endParaRPr lang="en-US" dirty="0">
              <a:solidFill>
                <a:schemeClr val="tx1"/>
              </a:solidFill>
            </a:endParaRPr>
          </a:p>
          <a:p>
            <a:r>
              <a:rPr lang="en-US" dirty="0">
                <a:solidFill>
                  <a:schemeClr val="tx1"/>
                </a:solidFill>
              </a:rPr>
              <a:t>This is a step by step procedure to claim compensation for any injuries or diseases:</a:t>
            </a:r>
          </a:p>
          <a:p>
            <a:pPr lvl="0"/>
            <a:r>
              <a:rPr lang="en-US" dirty="0">
                <a:solidFill>
                  <a:schemeClr val="tx1"/>
                </a:solidFill>
              </a:rPr>
              <a:t>Inform you supervisor or employer as soon as possible (verbally or in writing). Make note of anyone who witnessed the accident.</a:t>
            </a:r>
          </a:p>
          <a:p>
            <a:pPr lvl="0"/>
            <a:r>
              <a:rPr lang="en-US" dirty="0">
                <a:solidFill>
                  <a:schemeClr val="tx1"/>
                </a:solidFill>
              </a:rPr>
              <a:t>You complete the following form: WCL 2 - Notice of Accident and Claim for Compensation. (Your employer is required to have copies of the relevant forms to claim for compensation).</a:t>
            </a:r>
          </a:p>
          <a:p>
            <a:pPr lvl="0"/>
            <a:r>
              <a:rPr lang="en-US" dirty="0">
                <a:solidFill>
                  <a:schemeClr val="tx1"/>
                </a:solidFill>
              </a:rPr>
              <a:t>Your employer must then report the accident to the Compensation Commissioner, (even if they don’t believe your story), by submitting Form WCL 3: Employer's Report of Accident. </a:t>
            </a:r>
          </a:p>
          <a:p>
            <a:pPr lvl="0"/>
            <a:r>
              <a:rPr lang="en-US" dirty="0">
                <a:solidFill>
                  <a:schemeClr val="tx1"/>
                </a:solidFill>
              </a:rPr>
              <a:t>Your employer must report a workplace injury within 7 days or within 14 days of finding out that you have an occupational disease. </a:t>
            </a:r>
          </a:p>
          <a:p>
            <a:pPr lvl="0"/>
            <a:r>
              <a:rPr lang="en-US" dirty="0">
                <a:solidFill>
                  <a:schemeClr val="tx1"/>
                </a:solidFill>
              </a:rPr>
              <a:t>You should check that all the details on the form are correct. </a:t>
            </a:r>
          </a:p>
          <a:p>
            <a:pPr lvl="0"/>
            <a:r>
              <a:rPr lang="en-US" dirty="0">
                <a:solidFill>
                  <a:schemeClr val="tx1"/>
                </a:solidFill>
              </a:rPr>
              <a:t>Within 14 days of seeing you, the doctor must fill in form WCL4 stating how serious the injury was and how long the worker is likely to be off work. This is sent to the employer who sends it to the Commissioner. </a:t>
            </a:r>
          </a:p>
          <a:p>
            <a:endParaRPr lang="en-US" dirty="0"/>
          </a:p>
        </p:txBody>
      </p:sp>
    </p:spTree>
    <p:extLst>
      <p:ext uri="{BB962C8B-B14F-4D97-AF65-F5344CB8AC3E}">
        <p14:creationId xmlns:p14="http://schemas.microsoft.com/office/powerpoint/2010/main" val="2753862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759131"/>
            <a:ext cx="10186849" cy="4675492"/>
          </a:xfrm>
        </p:spPr>
        <p:txBody>
          <a:bodyPr/>
          <a:lstStyle/>
          <a:p>
            <a:r>
              <a:rPr lang="en-ZA" b="1" i="1" dirty="0">
                <a:solidFill>
                  <a:schemeClr val="tx1"/>
                </a:solidFill>
              </a:rPr>
              <a:t>Whatever their ages, all employees are at times subject to temporary periods of unusual stress</a:t>
            </a:r>
            <a:endParaRPr lang="en-US" b="1" i="1" dirty="0">
              <a:solidFill>
                <a:schemeClr val="tx1"/>
              </a:solidFill>
            </a:endParaRPr>
          </a:p>
          <a:p>
            <a:r>
              <a:rPr lang="en-US" dirty="0">
                <a:solidFill>
                  <a:schemeClr val="tx1"/>
                </a:solidFill>
              </a:rPr>
              <a:t>If accidents are to be prevented in such periods of tension, it is necessary to assist employees to cope with their times of travail, at least to the extent of providing safeguards and helping with solutions which are within the supervisor's control.</a:t>
            </a:r>
          </a:p>
          <a:p>
            <a:r>
              <a:rPr lang="en-US" b="1" dirty="0">
                <a:solidFill>
                  <a:schemeClr val="tx1"/>
                </a:solidFill>
              </a:rPr>
              <a:t>Effect of Personal Problems</a:t>
            </a:r>
            <a:endParaRPr lang="en-US" dirty="0">
              <a:solidFill>
                <a:schemeClr val="tx1"/>
              </a:solidFill>
            </a:endParaRPr>
          </a:p>
          <a:p>
            <a:r>
              <a:rPr lang="en-US" dirty="0">
                <a:solidFill>
                  <a:schemeClr val="tx1"/>
                </a:solidFill>
              </a:rPr>
              <a:t>Inattention could in many instances be attributed to personal difficulties such as domestic circumstances which cannot be shed by employees as they daily enter the work‑place. It could be helpful if the supervisor became a good listener during these periods, although it is undesirable for the supervisor to become intimately involved with the personal life of the employee. If an employee is enabled to talk out a problem with a sympathetic and understanding listener, he or she could see it in a different and more constructive light.</a:t>
            </a:r>
          </a:p>
          <a:p>
            <a:endParaRPr lang="en-US" dirty="0">
              <a:solidFill>
                <a:schemeClr val="tx1"/>
              </a:solidFill>
            </a:endParaRPr>
          </a:p>
        </p:txBody>
      </p:sp>
      <p:sp>
        <p:nvSpPr>
          <p:cNvPr id="4" name="Title 3"/>
          <p:cNvSpPr>
            <a:spLocks noGrp="1"/>
          </p:cNvSpPr>
          <p:nvPr>
            <p:ph type="title"/>
          </p:nvPr>
        </p:nvSpPr>
        <p:spPr>
          <a:xfrm>
            <a:off x="707573" y="546652"/>
            <a:ext cx="9786256" cy="1273681"/>
          </a:xfrm>
        </p:spPr>
        <p:txBody>
          <a:bodyPr/>
          <a:lstStyle/>
          <a:p>
            <a:r>
              <a:rPr lang="en-US" b="1" dirty="0"/>
              <a:t>Temporary Periods of Stress</a:t>
            </a:r>
            <a:r>
              <a:rPr lang="en-US" dirty="0"/>
              <a:t/>
            </a:r>
            <a:br>
              <a:rPr lang="en-US" dirty="0"/>
            </a:br>
            <a:endParaRPr lang="en-US" dirty="0"/>
          </a:p>
        </p:txBody>
      </p:sp>
    </p:spTree>
    <p:extLst>
      <p:ext uri="{BB962C8B-B14F-4D97-AF65-F5344CB8AC3E}">
        <p14:creationId xmlns:p14="http://schemas.microsoft.com/office/powerpoint/2010/main" val="308734380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766354"/>
            <a:ext cx="10543900" cy="5668269"/>
          </a:xfrm>
        </p:spPr>
        <p:txBody>
          <a:bodyPr/>
          <a:lstStyle/>
          <a:p>
            <a:r>
              <a:rPr lang="en-US" b="1" dirty="0">
                <a:solidFill>
                  <a:schemeClr val="tx1"/>
                </a:solidFill>
              </a:rPr>
              <a:t>Claims will not be paid if:</a:t>
            </a:r>
            <a:endParaRPr lang="en-US" dirty="0">
              <a:solidFill>
                <a:schemeClr val="tx1"/>
              </a:solidFill>
            </a:endParaRPr>
          </a:p>
          <a:p>
            <a:r>
              <a:rPr lang="en-US" dirty="0">
                <a:solidFill>
                  <a:schemeClr val="tx1"/>
                </a:solidFill>
              </a:rPr>
              <a:t>The claim is made more than 12 months after the accident or death, or after the disease is diagnosed. </a:t>
            </a:r>
          </a:p>
          <a:p>
            <a:r>
              <a:rPr lang="en-US" dirty="0">
                <a:solidFill>
                  <a:schemeClr val="tx1"/>
                </a:solidFill>
              </a:rPr>
              <a:t>You are off work for 3 days or less. </a:t>
            </a:r>
          </a:p>
          <a:p>
            <a:r>
              <a:rPr lang="en-US" dirty="0">
                <a:solidFill>
                  <a:schemeClr val="tx1"/>
                </a:solidFill>
              </a:rPr>
              <a:t>The accident resulted from your own wrong doing (Unless the worker is seriously disabled or dies in the accident, then the Fund will still pay compensation). </a:t>
            </a:r>
          </a:p>
          <a:p>
            <a:r>
              <a:rPr lang="en-US" dirty="0">
                <a:solidFill>
                  <a:schemeClr val="tx1"/>
                </a:solidFill>
              </a:rPr>
              <a:t>You unreasonably refuse to have medical treatment. </a:t>
            </a:r>
          </a:p>
          <a:p>
            <a:r>
              <a:rPr lang="en-US" b="1" i="1" dirty="0">
                <a:solidFill>
                  <a:schemeClr val="tx1"/>
                </a:solidFill>
              </a:rPr>
              <a:t>Where must the claims be sent to</a:t>
            </a:r>
          </a:p>
          <a:p>
            <a:r>
              <a:rPr lang="en-US" dirty="0">
                <a:solidFill>
                  <a:schemeClr val="tx1"/>
                </a:solidFill>
              </a:rPr>
              <a:t>All forms that need to be submitted to the Commission can be sent to: </a:t>
            </a:r>
          </a:p>
          <a:p>
            <a:r>
              <a:rPr lang="en-US" dirty="0">
                <a:solidFill>
                  <a:schemeClr val="tx1"/>
                </a:solidFill>
              </a:rPr>
              <a:t>Compensation Commissioner</a:t>
            </a:r>
          </a:p>
          <a:p>
            <a:r>
              <a:rPr lang="en-US" dirty="0">
                <a:solidFill>
                  <a:schemeClr val="tx1"/>
                </a:solidFill>
              </a:rPr>
              <a:t>PO Box 955 </a:t>
            </a:r>
          </a:p>
          <a:p>
            <a:r>
              <a:rPr lang="en-US" dirty="0">
                <a:solidFill>
                  <a:schemeClr val="tx1"/>
                </a:solidFill>
              </a:rPr>
              <a:t>Pretoria</a:t>
            </a:r>
          </a:p>
          <a:p>
            <a:r>
              <a:rPr lang="en-US" dirty="0">
                <a:solidFill>
                  <a:schemeClr val="tx1"/>
                </a:solidFill>
              </a:rPr>
              <a:t>0001 </a:t>
            </a:r>
          </a:p>
          <a:p>
            <a:endParaRPr lang="en-US" dirty="0"/>
          </a:p>
        </p:txBody>
      </p:sp>
    </p:spTree>
    <p:extLst>
      <p:ext uri="{BB962C8B-B14F-4D97-AF65-F5344CB8AC3E}">
        <p14:creationId xmlns:p14="http://schemas.microsoft.com/office/powerpoint/2010/main" val="293001385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898469"/>
            <a:ext cx="10195557" cy="4536154"/>
          </a:xfrm>
        </p:spPr>
        <p:txBody>
          <a:bodyPr/>
          <a:lstStyle/>
          <a:p>
            <a:pPr lvl="0"/>
            <a:r>
              <a:rPr lang="en-US" dirty="0">
                <a:solidFill>
                  <a:schemeClr val="tx1"/>
                </a:solidFill>
              </a:rPr>
              <a:t>The established policy is known and understood for emergencies in the building. </a:t>
            </a:r>
          </a:p>
          <a:p>
            <a:pPr lvl="0"/>
            <a:r>
              <a:rPr lang="en-US" dirty="0">
                <a:solidFill>
                  <a:schemeClr val="tx1"/>
                </a:solidFill>
              </a:rPr>
              <a:t>The location of the planned assembly points and the shortest routes to such points are known and the building is evacuated along the correct route. </a:t>
            </a:r>
          </a:p>
          <a:p>
            <a:pPr lvl="0"/>
            <a:r>
              <a:rPr lang="en-US" dirty="0">
                <a:solidFill>
                  <a:schemeClr val="tx1"/>
                </a:solidFill>
              </a:rPr>
              <a:t>The emergency signage in the building is interpreted correctly. </a:t>
            </a:r>
          </a:p>
          <a:p>
            <a:pPr lvl="0"/>
            <a:r>
              <a:rPr lang="en-US" dirty="0">
                <a:solidFill>
                  <a:schemeClr val="tx1"/>
                </a:solidFill>
              </a:rPr>
              <a:t>Emergency procedures are explained in a familiar context. </a:t>
            </a:r>
          </a:p>
          <a:p>
            <a:pPr lvl="0"/>
            <a:r>
              <a:rPr lang="en-US" dirty="0">
                <a:solidFill>
                  <a:schemeClr val="tx1"/>
                </a:solidFill>
              </a:rPr>
              <a:t>Actions to assist an injured or sick person in an emergency are demonstrated in a limited range of familiar contexts. </a:t>
            </a:r>
          </a:p>
          <a:p>
            <a:r>
              <a:rPr lang="en-US" dirty="0">
                <a:solidFill>
                  <a:schemeClr val="tx1"/>
                </a:solidFill>
              </a:rPr>
              <a:t>Precautions for dealing with HIV/AIDS in a workplace emergency are known and described in terms of the Universal Precautions.</a:t>
            </a:r>
          </a:p>
        </p:txBody>
      </p:sp>
      <p:sp>
        <p:nvSpPr>
          <p:cNvPr id="4" name="Title 3"/>
          <p:cNvSpPr>
            <a:spLocks noGrp="1"/>
          </p:cNvSpPr>
          <p:nvPr>
            <p:ph type="title"/>
          </p:nvPr>
        </p:nvSpPr>
        <p:spPr>
          <a:xfrm>
            <a:off x="707573" y="546652"/>
            <a:ext cx="10465523" cy="1273681"/>
          </a:xfrm>
        </p:spPr>
        <p:txBody>
          <a:bodyPr/>
          <a:lstStyle/>
          <a:p>
            <a:r>
              <a:rPr lang="en-ZA" b="1" dirty="0"/>
              <a:t>SESSION </a:t>
            </a:r>
            <a:r>
              <a:rPr lang="en-ZA" b="1" dirty="0" smtClean="0"/>
              <a:t>4</a:t>
            </a:r>
            <a:r>
              <a:rPr lang="en-US" dirty="0"/>
              <a:t/>
            </a:r>
            <a:br>
              <a:rPr lang="en-US" dirty="0"/>
            </a:br>
            <a:r>
              <a:rPr lang="en-US" b="1" dirty="0"/>
              <a:t>Explain emergency procedures in the workplace</a:t>
            </a:r>
            <a:endParaRPr lang="en-US" dirty="0"/>
          </a:p>
        </p:txBody>
      </p:sp>
    </p:spTree>
    <p:extLst>
      <p:ext uri="{BB962C8B-B14F-4D97-AF65-F5344CB8AC3E}">
        <p14:creationId xmlns:p14="http://schemas.microsoft.com/office/powerpoint/2010/main" val="94312817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705394"/>
            <a:ext cx="10413272" cy="5729229"/>
          </a:xfrm>
        </p:spPr>
        <p:txBody>
          <a:bodyPr/>
          <a:lstStyle/>
          <a:p>
            <a:r>
              <a:rPr lang="en-US" b="1" dirty="0">
                <a:solidFill>
                  <a:schemeClr val="tx1"/>
                </a:solidFill>
              </a:rPr>
              <a:t>What are elements of the emergency plan?</a:t>
            </a:r>
            <a:endParaRPr lang="en-US" dirty="0">
              <a:solidFill>
                <a:schemeClr val="tx1"/>
              </a:solidFill>
            </a:endParaRPr>
          </a:p>
          <a:p>
            <a:r>
              <a:rPr lang="en-US" dirty="0">
                <a:solidFill>
                  <a:schemeClr val="tx1"/>
                </a:solidFill>
              </a:rPr>
              <a:t> </a:t>
            </a:r>
          </a:p>
          <a:p>
            <a:r>
              <a:rPr lang="en-US" dirty="0">
                <a:solidFill>
                  <a:schemeClr val="tx1"/>
                </a:solidFill>
              </a:rPr>
              <a:t>The emergency plan includes</a:t>
            </a:r>
          </a:p>
          <a:p>
            <a:r>
              <a:rPr lang="en-US" dirty="0">
                <a:solidFill>
                  <a:schemeClr val="tx1"/>
                </a:solidFill>
              </a:rPr>
              <a:t> </a:t>
            </a:r>
          </a:p>
          <a:p>
            <a:pPr lvl="0"/>
            <a:r>
              <a:rPr lang="en-US" dirty="0">
                <a:solidFill>
                  <a:schemeClr val="tx1"/>
                </a:solidFill>
              </a:rPr>
              <a:t>all possible emergencies, consequences, required actions, written procedures, and the resources available</a:t>
            </a:r>
          </a:p>
          <a:p>
            <a:pPr lvl="0"/>
            <a:r>
              <a:rPr lang="en-US" dirty="0">
                <a:solidFill>
                  <a:schemeClr val="tx1"/>
                </a:solidFill>
              </a:rPr>
              <a:t>detailed lists of personnel including their home telephone numbers, their duties and responsibilities</a:t>
            </a:r>
          </a:p>
          <a:p>
            <a:pPr lvl="0"/>
            <a:r>
              <a:rPr lang="en-US" dirty="0">
                <a:solidFill>
                  <a:schemeClr val="tx1"/>
                </a:solidFill>
              </a:rPr>
              <a:t>floor plans, and</a:t>
            </a:r>
          </a:p>
          <a:p>
            <a:pPr lvl="0"/>
            <a:r>
              <a:rPr lang="en-US" dirty="0">
                <a:solidFill>
                  <a:schemeClr val="tx1"/>
                </a:solidFill>
              </a:rPr>
              <a:t>large scale maps showing evacuation routes and service conduits (such as gas and water lines).</a:t>
            </a:r>
          </a:p>
          <a:p>
            <a:r>
              <a:rPr lang="en-US" dirty="0">
                <a:solidFill>
                  <a:schemeClr val="tx1"/>
                </a:solidFill>
              </a:rPr>
              <a:t> </a:t>
            </a:r>
          </a:p>
          <a:p>
            <a:r>
              <a:rPr lang="en-US" dirty="0">
                <a:solidFill>
                  <a:schemeClr val="tx1"/>
                </a:solidFill>
              </a:rPr>
              <a:t>Since a sizable document will likely result, the plan should provide staff members with written instructions about their particular emergency duties.</a:t>
            </a:r>
          </a:p>
          <a:p>
            <a:endParaRPr lang="en-US" dirty="0">
              <a:solidFill>
                <a:schemeClr val="tx1"/>
              </a:solidFill>
            </a:endParaRPr>
          </a:p>
        </p:txBody>
      </p:sp>
    </p:spTree>
    <p:extLst>
      <p:ext uri="{BB962C8B-B14F-4D97-AF65-F5344CB8AC3E}">
        <p14:creationId xmlns:p14="http://schemas.microsoft.com/office/powerpoint/2010/main" val="161999143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SPRING_INTERACTION_SHAPE0"/>
          <p:cNvSpPr/>
          <p:nvPr/>
        </p:nvSpPr>
        <p:spPr>
          <a:xfrm>
            <a:off x="0" y="0"/>
            <a:ext cx="12192000" cy="6858000"/>
          </a:xfrm>
          <a:prstGeom prst="rect">
            <a:avLst/>
          </a:prstGeom>
          <a:solidFill>
            <a:srgbClr val="FFFFFF"/>
          </a:solidFill>
          <a:ln w="12700" cap="flat" cmpd="sng" algn="ctr">
            <a:noFill/>
            <a:prstDash val="solid"/>
            <a:miter lim="800000"/>
          </a:ln>
          <a:effectLst>
            <a:innerShdw>
              <a:scrgbClr r="0" g="0" b="0">
                <a:alpha val="0"/>
              </a:scrgbClr>
            </a:inn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SPRING_INTERACTION_SHAPE1"/>
          <p:cNvPicPr>
            <a:picLocks/>
          </p:cNvPicPr>
          <p:nvPr/>
        </p:nvPicPr>
        <p:blipFill>
          <a:blip r:embed="rId4">
            <a:extLst>
              <a:ext uri="{28A0092B-C50C-407E-A947-70E740481C1C}">
                <a14:useLocalDpi xmlns:a14="http://schemas.microsoft.com/office/drawing/2010/main" val="0"/>
              </a:ext>
            </a:extLst>
          </a:blip>
          <a:srcRect/>
          <a:stretch>
            <a:fillRect/>
          </a:stretch>
        </p:blipFill>
        <p:spPr>
          <a:xfrm>
            <a:off x="2147570" y="1851660"/>
            <a:ext cx="7899400" cy="4445000"/>
          </a:xfrm>
          <a:prstGeom prst="rect">
            <a:avLst/>
          </a:prstGeom>
          <a:effectLst>
            <a:outerShdw blurRad="114300" dist="38100" dir="5400000" rotWithShape="0">
              <a:scrgbClr r="0" g="0" b="0">
                <a:alpha val="20000"/>
              </a:scrgbClr>
            </a:outerShdw>
          </a:effectLst>
        </p:spPr>
      </p:pic>
      <p:sp>
        <p:nvSpPr>
          <p:cNvPr id="4" name="ISPRING_INTERACTION_SHAPE2"/>
          <p:cNvSpPr txBox="1"/>
          <p:nvPr/>
        </p:nvSpPr>
        <p:spPr>
          <a:xfrm>
            <a:off x="731520" y="411480"/>
            <a:ext cx="10728960" cy="553998"/>
          </a:xfrm>
          <a:prstGeom prst="rect">
            <a:avLst/>
          </a:prstGeom>
          <a:noFill/>
          <a:effectLst>
            <a:innerShdw>
              <a:scrgbClr r="0" g="0" b="0">
                <a:alpha val="0"/>
              </a:scrgbClr>
            </a:innerShdw>
          </a:effectLst>
        </p:spPr>
        <p:txBody>
          <a:bodyPr vert="horz" rtlCol="0">
            <a:spAutoFit/>
          </a:bodyPr>
          <a:lstStyle/>
          <a:p>
            <a:pPr algn="ctr"/>
            <a:r>
              <a:rPr lang="en-US" sz="3000" smtClean="0">
                <a:solidFill>
                  <a:srgbClr val="343944"/>
                </a:solidFill>
                <a:effectLst/>
                <a:latin typeface="Segoe UI" panose="020B0502040204020203" pitchFamily="34" charset="0"/>
              </a:rPr>
              <a:t>   Interaction</a:t>
            </a:r>
            <a:endParaRPr lang="en-US" sz="3000">
              <a:solidFill>
                <a:srgbClr val="343944"/>
              </a:solidFill>
              <a:effectLst/>
              <a:latin typeface="Segoe UI" panose="020B0502040204020203" pitchFamily="34" charset="0"/>
            </a:endParaRPr>
          </a:p>
        </p:txBody>
      </p:sp>
      <p:pic>
        <p:nvPicPr>
          <p:cNvPr id="11" name="ISPRING_INTERACTION_SHAPE3"/>
          <p:cNvPicPr>
            <a:picLocks/>
          </p:cNvPicPr>
          <p:nvPr/>
        </p:nvPicPr>
        <p:blipFill>
          <a:blip r:embed="rId5">
            <a:extLst>
              <a:ext uri="{28A0092B-C50C-407E-A947-70E740481C1C}">
                <a14:useLocalDpi xmlns:a14="http://schemas.microsoft.com/office/drawing/2010/main" val="0"/>
              </a:ext>
            </a:extLst>
          </a:blip>
          <a:srcRect/>
          <a:stretch>
            <a:fillRect/>
          </a:stretch>
        </p:blipFill>
        <p:spPr>
          <a:xfrm>
            <a:off x="4839441" y="482600"/>
            <a:ext cx="406400" cy="406400"/>
          </a:xfrm>
          <a:prstGeom prst="rect">
            <a:avLst/>
          </a:prstGeom>
          <a:effectLst>
            <a:innerShdw>
              <a:scrgbClr r="0" g="0" b="0">
                <a:alpha val="0"/>
              </a:scrgbClr>
            </a:innerShdw>
          </a:effectLst>
        </p:spPr>
      </p:pic>
      <p:sp>
        <p:nvSpPr>
          <p:cNvPr id="12" name="ISPRING_INTERACTION_SHAPE4"/>
          <p:cNvSpPr txBox="1"/>
          <p:nvPr/>
        </p:nvSpPr>
        <p:spPr>
          <a:xfrm>
            <a:off x="731520" y="1097280"/>
            <a:ext cx="10728960" cy="430887"/>
          </a:xfrm>
          <a:prstGeom prst="rect">
            <a:avLst/>
          </a:prstGeom>
          <a:noFill/>
          <a:effectLst>
            <a:innerShdw>
              <a:scrgbClr r="0" g="0" b="0">
                <a:alpha val="0"/>
              </a:scrgbClr>
            </a:innerShdw>
          </a:effectLst>
        </p:spPr>
        <p:txBody>
          <a:bodyPr vert="horz" rtlCol="0">
            <a:spAutoFit/>
          </a:bodyPr>
          <a:lstStyle/>
          <a:p>
            <a:pPr algn="ctr"/>
            <a:r>
              <a:rPr lang="en-US" sz="2200" smtClean="0">
                <a:solidFill>
                  <a:srgbClr val="343944"/>
                </a:solidFill>
                <a:effectLst/>
                <a:latin typeface="Segoe UI" panose="020B0502040204020203" pitchFamily="34" charset="0"/>
              </a:rPr>
              <a:t>Click the </a:t>
            </a:r>
            <a:r>
              <a:rPr lang="en-US" sz="2200" b="1" smtClean="0">
                <a:solidFill>
                  <a:srgbClr val="343944"/>
                </a:solidFill>
                <a:effectLst/>
                <a:latin typeface="Segoe UI Semibold" panose="020B0702040204020203" pitchFamily="34" charset="0"/>
              </a:rPr>
              <a:t>Interaction</a:t>
            </a:r>
            <a:r>
              <a:rPr lang="en-US" sz="2200" smtClean="0">
                <a:solidFill>
                  <a:srgbClr val="343944"/>
                </a:solidFill>
                <a:effectLst/>
                <a:latin typeface="Segoe UI" panose="020B0502040204020203" pitchFamily="34" charset="0"/>
              </a:rPr>
              <a:t> button to edit this object</a:t>
            </a:r>
            <a:endParaRPr lang="en-US" sz="2200">
              <a:solidFill>
                <a:srgbClr val="343944"/>
              </a:solidFill>
              <a:effectLst/>
              <a:latin typeface="Segoe UI" panose="020B0502040204020203" pitchFamily="34" charset="0"/>
            </a:endParaRPr>
          </a:p>
        </p:txBody>
      </p:sp>
    </p:spTree>
    <p:custDataLst>
      <p:tags r:id="rId1"/>
    </p:custDataLst>
    <p:extLst>
      <p:ext uri="{BB962C8B-B14F-4D97-AF65-F5344CB8AC3E}">
        <p14:creationId xmlns:p14="http://schemas.microsoft.com/office/powerpoint/2010/main" val="160571658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750423"/>
            <a:ext cx="10317477" cy="4684200"/>
          </a:xfrm>
        </p:spPr>
        <p:txBody>
          <a:bodyPr/>
          <a:lstStyle/>
          <a:p>
            <a:endParaRPr lang="en-US" dirty="0"/>
          </a:p>
        </p:txBody>
      </p:sp>
      <p:sp>
        <p:nvSpPr>
          <p:cNvPr id="4" name="Title 3"/>
          <p:cNvSpPr>
            <a:spLocks noGrp="1"/>
          </p:cNvSpPr>
          <p:nvPr>
            <p:ph type="title"/>
          </p:nvPr>
        </p:nvSpPr>
        <p:spPr>
          <a:xfrm>
            <a:off x="707573" y="546652"/>
            <a:ext cx="10430689" cy="1273681"/>
          </a:xfrm>
        </p:spPr>
        <p:txBody>
          <a:bodyPr/>
          <a:lstStyle/>
          <a:p>
            <a:r>
              <a:rPr lang="en-ZA" dirty="0"/>
              <a:t>These require special and careful attention</a:t>
            </a:r>
            <a:r>
              <a:rPr lang="en-US" dirty="0"/>
              <a:t/>
            </a:r>
            <a:br>
              <a:rPr lang="en-US" dirty="0"/>
            </a:b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90273551"/>
              </p:ext>
            </p:extLst>
          </p:nvPr>
        </p:nvGraphicFramePr>
        <p:xfrm>
          <a:off x="773157" y="1750423"/>
          <a:ext cx="9302659" cy="3579223"/>
        </p:xfrm>
        <a:graphic>
          <a:graphicData uri="http://schemas.openxmlformats.org/drawingml/2006/table">
            <a:tbl>
              <a:tblPr>
                <a:tableStyleId>{5C22544A-7EE6-4342-B048-85BDC9FD1C3A}</a:tableStyleId>
              </a:tblPr>
              <a:tblGrid>
                <a:gridCol w="1751875">
                  <a:extLst>
                    <a:ext uri="{9D8B030D-6E8A-4147-A177-3AD203B41FA5}">
                      <a16:colId xmlns:a16="http://schemas.microsoft.com/office/drawing/2014/main" val="664170839"/>
                    </a:ext>
                  </a:extLst>
                </a:gridCol>
                <a:gridCol w="7550784">
                  <a:extLst>
                    <a:ext uri="{9D8B030D-6E8A-4147-A177-3AD203B41FA5}">
                      <a16:colId xmlns:a16="http://schemas.microsoft.com/office/drawing/2014/main" val="4207845930"/>
                    </a:ext>
                  </a:extLst>
                </a:gridCol>
              </a:tblGrid>
              <a:tr h="3579223">
                <a:tc>
                  <a:txBody>
                    <a:bodyPr/>
                    <a:lstStyle/>
                    <a:p>
                      <a:pPr marL="0" marR="0" algn="just">
                        <a:lnSpc>
                          <a:spcPct val="150000"/>
                        </a:lnSpc>
                        <a:spcBef>
                          <a:spcPts val="1000"/>
                        </a:spcBef>
                        <a:spcAft>
                          <a:spcPts val="0"/>
                        </a:spcAft>
                      </a:pPr>
                      <a:r>
                        <a:rPr lang="en-US" sz="1800" b="1" dirty="0">
                          <a:effectLst/>
                        </a:rPr>
                        <a:t>Untrained staff</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800" b="1" dirty="0">
                          <a:effectLst/>
                        </a:rPr>
                        <a:t>At no time should untrained personnel be allowed to administer first aid in an emergency situation as this could seriously increase the severity of the injuries and result in unnecessary death.</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5838997"/>
                  </a:ext>
                </a:extLst>
              </a:tr>
            </a:tbl>
          </a:graphicData>
        </a:graphic>
      </p:graphicFrame>
    </p:spTree>
    <p:extLst>
      <p:ext uri="{BB962C8B-B14F-4D97-AF65-F5344CB8AC3E}">
        <p14:creationId xmlns:p14="http://schemas.microsoft.com/office/powerpoint/2010/main" val="371618612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829494" y="1927341"/>
            <a:ext cx="10047512" cy="3897682"/>
          </a:xfrm>
        </p:spPr>
        <p:txBody>
          <a:bodyPr/>
          <a:lstStyle/>
          <a:p>
            <a:endParaRPr lang="en-US" dirty="0"/>
          </a:p>
        </p:txBody>
      </p:sp>
      <p:sp>
        <p:nvSpPr>
          <p:cNvPr id="4" name="Title 3"/>
          <p:cNvSpPr>
            <a:spLocks noGrp="1"/>
          </p:cNvSpPr>
          <p:nvPr>
            <p:ph type="title"/>
          </p:nvPr>
        </p:nvSpPr>
        <p:spPr>
          <a:xfrm>
            <a:off x="707573" y="546652"/>
            <a:ext cx="10064929" cy="1273681"/>
          </a:xfrm>
        </p:spPr>
        <p:txBody>
          <a:bodyPr/>
          <a:lstStyle/>
          <a:p>
            <a:r>
              <a:rPr lang="en-ZA" b="1" dirty="0"/>
              <a:t>Recognising an Emergency</a:t>
            </a:r>
            <a:r>
              <a:rPr lang="en-US" dirty="0"/>
              <a:t/>
            </a:r>
            <a:br>
              <a:rPr lang="en-US" dirty="0"/>
            </a:b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13142058"/>
              </p:ext>
            </p:extLst>
          </p:nvPr>
        </p:nvGraphicFramePr>
        <p:xfrm>
          <a:off x="829494" y="2046514"/>
          <a:ext cx="8316411" cy="2615562"/>
        </p:xfrm>
        <a:graphic>
          <a:graphicData uri="http://schemas.openxmlformats.org/drawingml/2006/table">
            <a:tbl>
              <a:tblPr>
                <a:tableStyleId>{5C22544A-7EE6-4342-B048-85BDC9FD1C3A}</a:tableStyleId>
              </a:tblPr>
              <a:tblGrid>
                <a:gridCol w="1573937">
                  <a:extLst>
                    <a:ext uri="{9D8B030D-6E8A-4147-A177-3AD203B41FA5}">
                      <a16:colId xmlns:a16="http://schemas.microsoft.com/office/drawing/2014/main" val="1001231681"/>
                    </a:ext>
                  </a:extLst>
                </a:gridCol>
                <a:gridCol w="6742474">
                  <a:extLst>
                    <a:ext uri="{9D8B030D-6E8A-4147-A177-3AD203B41FA5}">
                      <a16:colId xmlns:a16="http://schemas.microsoft.com/office/drawing/2014/main" val="3938802960"/>
                    </a:ext>
                  </a:extLst>
                </a:gridCol>
              </a:tblGrid>
              <a:tr h="2615562">
                <a:tc>
                  <a:txBody>
                    <a:bodyPr/>
                    <a:lstStyle/>
                    <a:p>
                      <a:pPr marL="0" marR="0" algn="just">
                        <a:lnSpc>
                          <a:spcPct val="150000"/>
                        </a:lnSpc>
                        <a:spcBef>
                          <a:spcPts val="1000"/>
                        </a:spcBef>
                        <a:spcAft>
                          <a:spcPts val="0"/>
                        </a:spcAft>
                      </a:pPr>
                      <a:r>
                        <a:rPr lang="en-US" sz="1600" dirty="0">
                          <a:effectLst/>
                        </a:rPr>
                        <a:t>Emergency situation</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1000"/>
                        </a:spcAft>
                      </a:pPr>
                      <a:r>
                        <a:rPr lang="en-US" sz="1600" dirty="0">
                          <a:effectLst/>
                        </a:rPr>
                        <a:t>Emergency situations are as a result of accidents, illness, fire/flood and chemical contamination.  </a:t>
                      </a:r>
                      <a:r>
                        <a:rPr lang="en-US" sz="1600" dirty="0" err="1">
                          <a:effectLst/>
                        </a:rPr>
                        <a:t>Recognising</a:t>
                      </a:r>
                      <a:r>
                        <a:rPr lang="en-US" sz="1600" dirty="0">
                          <a:effectLst/>
                        </a:rPr>
                        <a:t> an emergency situation quickly and correctly is critical to saving lives.</a:t>
                      </a:r>
                    </a:p>
                    <a:p>
                      <a:pPr marL="0" marR="0" algn="just">
                        <a:lnSpc>
                          <a:spcPct val="150000"/>
                        </a:lnSpc>
                        <a:spcBef>
                          <a:spcPts val="0"/>
                        </a:spcBef>
                        <a:spcAft>
                          <a:spcPts val="1000"/>
                        </a:spcAft>
                      </a:pPr>
                      <a:r>
                        <a:rPr lang="en-US" sz="1600" dirty="0">
                          <a:effectLst/>
                        </a:rPr>
                        <a:t>In the table below are the visible signs and symptoms indicative to </a:t>
                      </a:r>
                      <a:r>
                        <a:rPr lang="en-US" sz="1600" dirty="0" err="1">
                          <a:effectLst/>
                        </a:rPr>
                        <a:t>recognising</a:t>
                      </a:r>
                      <a:r>
                        <a:rPr lang="en-US" sz="1600" dirty="0">
                          <a:effectLst/>
                        </a:rPr>
                        <a:t> emergency situations:</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2027643"/>
                  </a:ext>
                </a:extLst>
              </a:tr>
            </a:tbl>
          </a:graphicData>
        </a:graphic>
      </p:graphicFrame>
    </p:spTree>
    <p:extLst>
      <p:ext uri="{BB962C8B-B14F-4D97-AF65-F5344CB8AC3E}">
        <p14:creationId xmlns:p14="http://schemas.microsoft.com/office/powerpoint/2010/main" val="2388571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705394"/>
            <a:ext cx="10648403" cy="5729229"/>
          </a:xfrm>
        </p:spPr>
        <p:txBody>
          <a:bodyPr/>
          <a:lstStyle/>
          <a:p>
            <a:r>
              <a:rPr lang="en-US" b="1" dirty="0">
                <a:solidFill>
                  <a:schemeClr val="tx1"/>
                </a:solidFill>
              </a:rPr>
              <a:t>Effect of Job-related Conditions</a:t>
            </a:r>
            <a:endParaRPr lang="en-US" dirty="0">
              <a:solidFill>
                <a:schemeClr val="tx1"/>
              </a:solidFill>
            </a:endParaRPr>
          </a:p>
          <a:p>
            <a:r>
              <a:rPr lang="en-US" dirty="0">
                <a:solidFill>
                  <a:schemeClr val="tx1"/>
                </a:solidFill>
              </a:rPr>
              <a:t>Sometimes a number of accident ingredients are present which are beyond the control of the employee. These pre-existing conditions could be hazardous. The employees may be unaware of these hazards, and their reaction to the situation, if they become aware, may be trial-and-error. If their response does not work, emotions may be aroused. The momentarily blind act or emotional act is often an unsafe act. The continuance of adverse job conditions can have an ominous and frustrating influence on employee conduct. This frustration may manifest itself in aggression, rigidity and childishness. These frustrations could also manifest themselves through unsafe acts.</a:t>
            </a:r>
          </a:p>
          <a:p>
            <a:r>
              <a:rPr lang="en-US" b="1" dirty="0">
                <a:solidFill>
                  <a:schemeClr val="tx1"/>
                </a:solidFill>
              </a:rPr>
              <a:t>Distractions related to Work‑place Location and Job Monotony</a:t>
            </a:r>
            <a:endParaRPr lang="en-US" dirty="0">
              <a:solidFill>
                <a:schemeClr val="tx1"/>
              </a:solidFill>
            </a:endParaRPr>
          </a:p>
          <a:p>
            <a:r>
              <a:rPr lang="en-US" dirty="0">
                <a:solidFill>
                  <a:schemeClr val="tx1"/>
                </a:solidFill>
              </a:rPr>
              <a:t>Work‑place locations can lead to unsafe acts if they subject the employee to competing demands, e.g., where workstations are near the toilets or a cafeteria. Monotony can also be troublesome as it often results in self‑induced distractions. Supervisors should be on the lookout for any form of distraction.</a:t>
            </a:r>
          </a:p>
          <a:p>
            <a:endParaRPr lang="en-US" dirty="0">
              <a:solidFill>
                <a:schemeClr val="tx1"/>
              </a:solidFill>
            </a:endParaRPr>
          </a:p>
        </p:txBody>
      </p:sp>
    </p:spTree>
    <p:extLst>
      <p:ext uri="{BB962C8B-B14F-4D97-AF65-F5344CB8AC3E}">
        <p14:creationId xmlns:p14="http://schemas.microsoft.com/office/powerpoint/2010/main" val="1960148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670560"/>
            <a:ext cx="10482940" cy="5764063"/>
          </a:xfrm>
        </p:spPr>
        <p:txBody>
          <a:bodyPr/>
          <a:lstStyle/>
          <a:p>
            <a:r>
              <a:rPr lang="en-US" b="1" dirty="0">
                <a:solidFill>
                  <a:schemeClr val="tx1"/>
                </a:solidFill>
              </a:rPr>
              <a:t>Communication the Key to Inattention</a:t>
            </a:r>
            <a:endParaRPr lang="en-US" dirty="0">
              <a:solidFill>
                <a:schemeClr val="tx1"/>
              </a:solidFill>
            </a:endParaRPr>
          </a:p>
          <a:p>
            <a:r>
              <a:rPr lang="en-US" dirty="0">
                <a:solidFill>
                  <a:schemeClr val="tx1"/>
                </a:solidFill>
              </a:rPr>
              <a:t>The supervisor should communicate meaningfully with the employee.</a:t>
            </a:r>
          </a:p>
          <a:p>
            <a:r>
              <a:rPr lang="en-US" dirty="0">
                <a:solidFill>
                  <a:schemeClr val="tx1"/>
                </a:solidFill>
              </a:rPr>
              <a:t>Sometimes the source of frustration can be rectified by the supervisor.</a:t>
            </a:r>
          </a:p>
          <a:p>
            <a:r>
              <a:rPr lang="en-US" dirty="0">
                <a:solidFill>
                  <a:schemeClr val="tx1"/>
                </a:solidFill>
              </a:rPr>
              <a:t>The supervisor must try to pinpoint the problem clearly. Sometimes the difficulty may have to be resolved jointly by the supervisor and the subordinate. At other times, the problem MUST be resolved unilaterally by either the employee or the supervisor. </a:t>
            </a:r>
          </a:p>
          <a:p>
            <a:r>
              <a:rPr lang="en-US" b="1" dirty="0">
                <a:solidFill>
                  <a:schemeClr val="tx1"/>
                </a:solidFill>
              </a:rPr>
              <a:t>Perceptual difficulties</a:t>
            </a:r>
            <a:endParaRPr lang="en-US" dirty="0">
              <a:solidFill>
                <a:schemeClr val="tx1"/>
              </a:solidFill>
            </a:endParaRPr>
          </a:p>
          <a:p>
            <a:r>
              <a:rPr lang="en-US" dirty="0">
                <a:solidFill>
                  <a:schemeClr val="tx1"/>
                </a:solidFill>
              </a:rPr>
              <a:t>It could happen that the reason for an unsafe act is as a result of perceptual failure.  Perception means the ability to see, hear or become aware of something through the senses.  It is also a way of understanding something.  Perceptual failure means that the worker sees, hears or understands the facts wrongly.  </a:t>
            </a:r>
          </a:p>
          <a:p>
            <a:r>
              <a:rPr lang="en-US" dirty="0">
                <a:solidFill>
                  <a:schemeClr val="tx1"/>
                </a:solidFill>
              </a:rPr>
              <a:t>This can happen because the worker has been bombarded with too much information at one time. There are too many signals reaching the worker and this causes a wrong response or a late response.   Because of a lack of perception, the worker can react in an uninformed or emotional manner; the worker could also react to a compelling signal without awareness of counter-indications</a:t>
            </a:r>
          </a:p>
          <a:p>
            <a:endParaRPr lang="en-US" dirty="0"/>
          </a:p>
        </p:txBody>
      </p:sp>
    </p:spTree>
    <p:extLst>
      <p:ext uri="{BB962C8B-B14F-4D97-AF65-F5344CB8AC3E}">
        <p14:creationId xmlns:p14="http://schemas.microsoft.com/office/powerpoint/2010/main" val="3990329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endParaRPr lang="en-US"/>
          </a:p>
        </p:txBody>
      </p:sp>
      <p:sp>
        <p:nvSpPr>
          <p:cNvPr id="6" name="ISPRING_INTERACTION_SHAPE0"/>
          <p:cNvSpPr/>
          <p:nvPr/>
        </p:nvSpPr>
        <p:spPr>
          <a:xfrm>
            <a:off x="0" y="0"/>
            <a:ext cx="12192000" cy="6858000"/>
          </a:xfrm>
          <a:prstGeom prst="rect">
            <a:avLst/>
          </a:prstGeom>
          <a:solidFill>
            <a:srgbClr val="FFFFFF"/>
          </a:solidFill>
          <a:ln w="12700" cap="flat" cmpd="sng" algn="ctr">
            <a:noFill/>
            <a:prstDash val="solid"/>
            <a:miter lim="800000"/>
          </a:ln>
          <a:effectLst>
            <a:innerShdw>
              <a:scrgbClr r="0" g="0" b="0">
                <a:alpha val="0"/>
              </a:scrgbClr>
            </a:inn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SPRING_INTERACTION_SHAPE1"/>
          <p:cNvPicPr>
            <a:picLocks/>
          </p:cNvPicPr>
          <p:nvPr/>
        </p:nvPicPr>
        <p:blipFill>
          <a:blip r:embed="rId4">
            <a:extLst>
              <a:ext uri="{28A0092B-C50C-407E-A947-70E740481C1C}">
                <a14:useLocalDpi xmlns:a14="http://schemas.microsoft.com/office/drawing/2010/main" val="0"/>
              </a:ext>
            </a:extLst>
          </a:blip>
          <a:srcRect/>
          <a:stretch>
            <a:fillRect/>
          </a:stretch>
        </p:blipFill>
        <p:spPr>
          <a:xfrm>
            <a:off x="2147570" y="1851660"/>
            <a:ext cx="7899400" cy="4445000"/>
          </a:xfrm>
          <a:prstGeom prst="rect">
            <a:avLst/>
          </a:prstGeom>
          <a:effectLst>
            <a:outerShdw blurRad="114300" dist="38100" dir="5400000" rotWithShape="0">
              <a:scrgbClr r="0" g="0" b="0">
                <a:alpha val="20000"/>
              </a:scrgbClr>
            </a:outerShdw>
          </a:effectLst>
        </p:spPr>
      </p:pic>
      <p:sp>
        <p:nvSpPr>
          <p:cNvPr id="8" name="ISPRING_INTERACTION_SHAPE2"/>
          <p:cNvSpPr txBox="1"/>
          <p:nvPr/>
        </p:nvSpPr>
        <p:spPr>
          <a:xfrm>
            <a:off x="731520" y="411480"/>
            <a:ext cx="10728960" cy="553998"/>
          </a:xfrm>
          <a:prstGeom prst="rect">
            <a:avLst/>
          </a:prstGeom>
          <a:noFill/>
          <a:effectLst>
            <a:innerShdw>
              <a:scrgbClr r="0" g="0" b="0">
                <a:alpha val="0"/>
              </a:scrgbClr>
            </a:innerShdw>
          </a:effectLst>
        </p:spPr>
        <p:txBody>
          <a:bodyPr vert="horz" rtlCol="0">
            <a:spAutoFit/>
          </a:bodyPr>
          <a:lstStyle/>
          <a:p>
            <a:pPr algn="ctr"/>
            <a:r>
              <a:rPr lang="en-US" sz="3000" smtClean="0">
                <a:solidFill>
                  <a:srgbClr val="343944"/>
                </a:solidFill>
                <a:effectLst/>
                <a:latin typeface="Segoe UI" panose="020B0502040204020203" pitchFamily="34" charset="0"/>
              </a:rPr>
              <a:t>   Interaction</a:t>
            </a:r>
            <a:endParaRPr lang="en-US" sz="3000">
              <a:solidFill>
                <a:srgbClr val="343944"/>
              </a:solidFill>
              <a:effectLst/>
              <a:latin typeface="Segoe UI" panose="020B0502040204020203" pitchFamily="34" charset="0"/>
            </a:endParaRPr>
          </a:p>
        </p:txBody>
      </p:sp>
      <p:pic>
        <p:nvPicPr>
          <p:cNvPr id="9" name="ISPRING_INTERACTION_SHAPE3"/>
          <p:cNvPicPr>
            <a:picLocks/>
          </p:cNvPicPr>
          <p:nvPr/>
        </p:nvPicPr>
        <p:blipFill>
          <a:blip r:embed="rId5">
            <a:extLst>
              <a:ext uri="{28A0092B-C50C-407E-A947-70E740481C1C}">
                <a14:useLocalDpi xmlns:a14="http://schemas.microsoft.com/office/drawing/2010/main" val="0"/>
              </a:ext>
            </a:extLst>
          </a:blip>
          <a:srcRect/>
          <a:stretch>
            <a:fillRect/>
          </a:stretch>
        </p:blipFill>
        <p:spPr>
          <a:xfrm>
            <a:off x="4839441" y="482600"/>
            <a:ext cx="406400" cy="406400"/>
          </a:xfrm>
          <a:prstGeom prst="rect">
            <a:avLst/>
          </a:prstGeom>
          <a:effectLst>
            <a:innerShdw>
              <a:scrgbClr r="0" g="0" b="0">
                <a:alpha val="0"/>
              </a:scrgbClr>
            </a:innerShdw>
          </a:effectLst>
        </p:spPr>
      </p:pic>
      <p:sp>
        <p:nvSpPr>
          <p:cNvPr id="10" name="ISPRING_INTERACTION_SHAPE4"/>
          <p:cNvSpPr txBox="1"/>
          <p:nvPr/>
        </p:nvSpPr>
        <p:spPr>
          <a:xfrm>
            <a:off x="731520" y="1097280"/>
            <a:ext cx="10728960" cy="430887"/>
          </a:xfrm>
          <a:prstGeom prst="rect">
            <a:avLst/>
          </a:prstGeom>
          <a:noFill/>
          <a:effectLst>
            <a:innerShdw>
              <a:scrgbClr r="0" g="0" b="0">
                <a:alpha val="0"/>
              </a:scrgbClr>
            </a:innerShdw>
          </a:effectLst>
        </p:spPr>
        <p:txBody>
          <a:bodyPr vert="horz" rtlCol="0">
            <a:spAutoFit/>
          </a:bodyPr>
          <a:lstStyle/>
          <a:p>
            <a:pPr algn="ctr"/>
            <a:r>
              <a:rPr lang="en-US" sz="2200" smtClean="0">
                <a:solidFill>
                  <a:srgbClr val="343944"/>
                </a:solidFill>
                <a:effectLst/>
                <a:latin typeface="Segoe UI" panose="020B0502040204020203" pitchFamily="34" charset="0"/>
              </a:rPr>
              <a:t>Click the </a:t>
            </a:r>
            <a:r>
              <a:rPr lang="en-US" sz="2200" b="1" smtClean="0">
                <a:solidFill>
                  <a:srgbClr val="343944"/>
                </a:solidFill>
                <a:effectLst/>
                <a:latin typeface="Segoe UI Semibold" panose="020B0702040204020203" pitchFamily="34" charset="0"/>
              </a:rPr>
              <a:t>Interaction</a:t>
            </a:r>
            <a:r>
              <a:rPr lang="en-US" sz="2200" smtClean="0">
                <a:solidFill>
                  <a:srgbClr val="343944"/>
                </a:solidFill>
                <a:effectLst/>
                <a:latin typeface="Segoe UI" panose="020B0502040204020203" pitchFamily="34" charset="0"/>
              </a:rPr>
              <a:t> button to edit this object</a:t>
            </a:r>
            <a:endParaRPr lang="en-US" sz="2200">
              <a:solidFill>
                <a:srgbClr val="343944"/>
              </a:solidFill>
              <a:effectLst/>
              <a:latin typeface="Segoe UI" panose="020B0502040204020203" pitchFamily="34" charset="0"/>
            </a:endParaRPr>
          </a:p>
        </p:txBody>
      </p:sp>
    </p:spTree>
    <p:custDataLst>
      <p:tags r:id="rId1"/>
    </p:custDataLst>
    <p:extLst>
      <p:ext uri="{BB962C8B-B14F-4D97-AF65-F5344CB8AC3E}">
        <p14:creationId xmlns:p14="http://schemas.microsoft.com/office/powerpoint/2010/main" val="1875387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584960"/>
            <a:ext cx="10770323" cy="4849663"/>
          </a:xfrm>
        </p:spPr>
        <p:txBody>
          <a:bodyPr/>
          <a:lstStyle/>
          <a:p>
            <a:r>
              <a:rPr lang="en-US" dirty="0">
                <a:solidFill>
                  <a:schemeClr val="tx1"/>
                </a:solidFill>
              </a:rPr>
              <a:t>The OHS Act defines a </a:t>
            </a:r>
            <a:r>
              <a:rPr lang="en-US" b="1" dirty="0">
                <a:solidFill>
                  <a:schemeClr val="tx1"/>
                </a:solidFill>
              </a:rPr>
              <a:t>hazard</a:t>
            </a:r>
            <a:r>
              <a:rPr lang="en-US" dirty="0">
                <a:solidFill>
                  <a:schemeClr val="tx1"/>
                </a:solidFill>
              </a:rPr>
              <a:t> as “</a:t>
            </a:r>
            <a:r>
              <a:rPr lang="en-US" b="1" dirty="0">
                <a:solidFill>
                  <a:schemeClr val="tx1"/>
                </a:solidFill>
              </a:rPr>
              <a:t>a source of or exposure to danger</a:t>
            </a:r>
            <a:r>
              <a:rPr lang="en-US" dirty="0">
                <a:solidFill>
                  <a:schemeClr val="tx1"/>
                </a:solidFill>
              </a:rPr>
              <a:t>” and a </a:t>
            </a:r>
            <a:r>
              <a:rPr lang="en-US" b="1" dirty="0">
                <a:solidFill>
                  <a:schemeClr val="tx1"/>
                </a:solidFill>
              </a:rPr>
              <a:t>risk</a:t>
            </a:r>
            <a:r>
              <a:rPr lang="en-US" dirty="0">
                <a:solidFill>
                  <a:schemeClr val="tx1"/>
                </a:solidFill>
              </a:rPr>
              <a:t> as” the</a:t>
            </a:r>
            <a:r>
              <a:rPr lang="en-US" b="1" dirty="0">
                <a:solidFill>
                  <a:schemeClr val="tx1"/>
                </a:solidFill>
              </a:rPr>
              <a:t> probability that injury or damage will occur</a:t>
            </a:r>
            <a:r>
              <a:rPr lang="en-US" i="1" dirty="0">
                <a:solidFill>
                  <a:schemeClr val="tx1"/>
                </a:solidFill>
              </a:rPr>
              <a:t>.” </a:t>
            </a:r>
            <a:r>
              <a:rPr lang="en-US" dirty="0">
                <a:solidFill>
                  <a:schemeClr val="tx1"/>
                </a:solidFill>
              </a:rPr>
              <a:t> Each hazard thus has risk(s) involved.  If you don’t disconnect the electricity supply before working on an electrical appliance you run the risk of being electrocuted.</a:t>
            </a:r>
          </a:p>
          <a:p>
            <a:r>
              <a:rPr lang="en-US" dirty="0">
                <a:solidFill>
                  <a:schemeClr val="tx1"/>
                </a:solidFill>
              </a:rPr>
              <a:t>The degree of risk involved varies according to the situation.  When using a sharp knife to peel an apple, a two-year-old toddler will run a much greater risk of cutting himself than an adult performing the same exercise.</a:t>
            </a:r>
          </a:p>
          <a:p>
            <a:r>
              <a:rPr lang="en-US" b="1" dirty="0">
                <a:solidFill>
                  <a:schemeClr val="tx1"/>
                </a:solidFill>
              </a:rPr>
              <a:t>Safe</a:t>
            </a:r>
            <a:r>
              <a:rPr lang="en-US" dirty="0">
                <a:solidFill>
                  <a:schemeClr val="tx1"/>
                </a:solidFill>
              </a:rPr>
              <a:t>, according to the OHS Act means </a:t>
            </a:r>
            <a:r>
              <a:rPr lang="en-US" i="1" dirty="0">
                <a:solidFill>
                  <a:schemeClr val="tx1"/>
                </a:solidFill>
              </a:rPr>
              <a:t>“</a:t>
            </a:r>
            <a:r>
              <a:rPr lang="en-US" b="1" dirty="0">
                <a:solidFill>
                  <a:schemeClr val="tx1"/>
                </a:solidFill>
              </a:rPr>
              <a:t>free from any hazard</a:t>
            </a:r>
            <a:r>
              <a:rPr lang="en-US" i="1" dirty="0">
                <a:solidFill>
                  <a:schemeClr val="tx1"/>
                </a:solidFill>
              </a:rPr>
              <a:t>”.</a:t>
            </a:r>
            <a:endParaRPr lang="en-US" dirty="0">
              <a:solidFill>
                <a:schemeClr val="tx1"/>
              </a:solidFill>
            </a:endParaRPr>
          </a:p>
          <a:p>
            <a:r>
              <a:rPr lang="en-US" dirty="0">
                <a:solidFill>
                  <a:schemeClr val="tx1"/>
                </a:solidFill>
              </a:rPr>
              <a:t>Hazards will differ from work place to work place, and they could be the following, depending on the circumstances.</a:t>
            </a:r>
          </a:p>
          <a:p>
            <a:r>
              <a:rPr lang="en-US" dirty="0">
                <a:solidFill>
                  <a:schemeClr val="tx1"/>
                </a:solidFill>
              </a:rPr>
              <a:t>For better understanding we will group hazards as follows:</a:t>
            </a:r>
          </a:p>
          <a:p>
            <a:r>
              <a:rPr lang="en-US" b="1" dirty="0">
                <a:solidFill>
                  <a:schemeClr val="tx1"/>
                </a:solidFill>
              </a:rPr>
              <a:t>Physical Hazards</a:t>
            </a:r>
          </a:p>
          <a:p>
            <a:r>
              <a:rPr lang="en-US" dirty="0">
                <a:solidFill>
                  <a:schemeClr val="tx1"/>
                </a:solidFill>
              </a:rPr>
              <a:t>These hazards can harm the body and/or influence or stop the effective functioning thereof.</a:t>
            </a:r>
          </a:p>
          <a:p>
            <a:endParaRPr lang="en-US" dirty="0"/>
          </a:p>
        </p:txBody>
      </p:sp>
      <p:sp>
        <p:nvSpPr>
          <p:cNvPr id="4" name="Title 3"/>
          <p:cNvSpPr>
            <a:spLocks noGrp="1"/>
          </p:cNvSpPr>
          <p:nvPr>
            <p:ph type="title"/>
          </p:nvPr>
        </p:nvSpPr>
        <p:spPr>
          <a:xfrm>
            <a:off x="707574" y="546652"/>
            <a:ext cx="10108472" cy="1273681"/>
          </a:xfrm>
        </p:spPr>
        <p:txBody>
          <a:bodyPr/>
          <a:lstStyle/>
          <a:p>
            <a:r>
              <a:rPr lang="en-US" b="1" dirty="0"/>
              <a:t>Types of Hazards Encountered in the Workplace</a:t>
            </a:r>
            <a:br>
              <a:rPr lang="en-US" b="1" dirty="0"/>
            </a:br>
            <a:endParaRPr lang="en-US" dirty="0"/>
          </a:p>
        </p:txBody>
      </p:sp>
    </p:spTree>
    <p:extLst>
      <p:ext uri="{BB962C8B-B14F-4D97-AF65-F5344CB8AC3E}">
        <p14:creationId xmlns:p14="http://schemas.microsoft.com/office/powerpoint/2010/main" val="385226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endParaRPr lang="en-US"/>
          </a:p>
        </p:txBody>
      </p:sp>
      <p:sp>
        <p:nvSpPr>
          <p:cNvPr id="6" name="Title 5"/>
          <p:cNvSpPr>
            <a:spLocks noGrp="1"/>
          </p:cNvSpPr>
          <p:nvPr>
            <p:ph type="title"/>
          </p:nvPr>
        </p:nvSpPr>
        <p:spPr/>
        <p:txBody>
          <a:bodyPr/>
          <a:lstStyle/>
          <a:p>
            <a:endParaRPr lang="en-US"/>
          </a:p>
        </p:txBody>
      </p:sp>
      <p:sp>
        <p:nvSpPr>
          <p:cNvPr id="7" name="ISPRING_INTERACTION_SHAPE0"/>
          <p:cNvSpPr/>
          <p:nvPr/>
        </p:nvSpPr>
        <p:spPr>
          <a:xfrm>
            <a:off x="0" y="0"/>
            <a:ext cx="12192000" cy="6858000"/>
          </a:xfrm>
          <a:prstGeom prst="rect">
            <a:avLst/>
          </a:prstGeom>
          <a:solidFill>
            <a:srgbClr val="FFFFFF"/>
          </a:solidFill>
          <a:ln w="12700" cap="flat" cmpd="sng" algn="ctr">
            <a:noFill/>
            <a:prstDash val="solid"/>
            <a:miter lim="800000"/>
          </a:ln>
          <a:effectLst>
            <a:innerShdw>
              <a:scrgbClr r="0" g="0" b="0">
                <a:alpha val="0"/>
              </a:scrgbClr>
            </a:inn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SPRING_INTERACTION_SHAPE1"/>
          <p:cNvPicPr>
            <a:picLocks/>
          </p:cNvPicPr>
          <p:nvPr/>
        </p:nvPicPr>
        <p:blipFill>
          <a:blip r:embed="rId4">
            <a:extLst>
              <a:ext uri="{28A0092B-C50C-407E-A947-70E740481C1C}">
                <a14:useLocalDpi xmlns:a14="http://schemas.microsoft.com/office/drawing/2010/main" val="0"/>
              </a:ext>
            </a:extLst>
          </a:blip>
          <a:srcRect/>
          <a:stretch>
            <a:fillRect/>
          </a:stretch>
        </p:blipFill>
        <p:spPr>
          <a:xfrm>
            <a:off x="2147570" y="1851660"/>
            <a:ext cx="7899400" cy="4445000"/>
          </a:xfrm>
          <a:prstGeom prst="rect">
            <a:avLst/>
          </a:prstGeom>
          <a:effectLst>
            <a:outerShdw blurRad="114300" dist="38100" dir="5400000" rotWithShape="0">
              <a:scrgbClr r="0" g="0" b="0">
                <a:alpha val="20000"/>
              </a:scrgbClr>
            </a:outerShdw>
          </a:effectLst>
        </p:spPr>
      </p:pic>
      <p:sp>
        <p:nvSpPr>
          <p:cNvPr id="9" name="ISPRING_INTERACTION_SHAPE2"/>
          <p:cNvSpPr txBox="1"/>
          <p:nvPr/>
        </p:nvSpPr>
        <p:spPr>
          <a:xfrm>
            <a:off x="731520" y="411480"/>
            <a:ext cx="10728960" cy="553998"/>
          </a:xfrm>
          <a:prstGeom prst="rect">
            <a:avLst/>
          </a:prstGeom>
          <a:noFill/>
          <a:effectLst>
            <a:innerShdw>
              <a:scrgbClr r="0" g="0" b="0">
                <a:alpha val="0"/>
              </a:scrgbClr>
            </a:innerShdw>
          </a:effectLst>
        </p:spPr>
        <p:txBody>
          <a:bodyPr vert="horz" rtlCol="0">
            <a:spAutoFit/>
          </a:bodyPr>
          <a:lstStyle/>
          <a:p>
            <a:pPr algn="ctr"/>
            <a:r>
              <a:rPr lang="en-US" sz="3000" smtClean="0">
                <a:solidFill>
                  <a:srgbClr val="343944"/>
                </a:solidFill>
                <a:effectLst/>
                <a:latin typeface="Segoe UI" panose="020B0502040204020203" pitchFamily="34" charset="0"/>
              </a:rPr>
              <a:t>   Interaction</a:t>
            </a:r>
            <a:endParaRPr lang="en-US" sz="3000">
              <a:solidFill>
                <a:srgbClr val="343944"/>
              </a:solidFill>
              <a:effectLst/>
              <a:latin typeface="Segoe UI" panose="020B0502040204020203" pitchFamily="34" charset="0"/>
            </a:endParaRPr>
          </a:p>
        </p:txBody>
      </p:sp>
      <p:pic>
        <p:nvPicPr>
          <p:cNvPr id="10" name="ISPRING_INTERACTION_SHAPE3"/>
          <p:cNvPicPr>
            <a:picLocks/>
          </p:cNvPicPr>
          <p:nvPr/>
        </p:nvPicPr>
        <p:blipFill>
          <a:blip r:embed="rId5">
            <a:extLst>
              <a:ext uri="{28A0092B-C50C-407E-A947-70E740481C1C}">
                <a14:useLocalDpi xmlns:a14="http://schemas.microsoft.com/office/drawing/2010/main" val="0"/>
              </a:ext>
            </a:extLst>
          </a:blip>
          <a:srcRect/>
          <a:stretch>
            <a:fillRect/>
          </a:stretch>
        </p:blipFill>
        <p:spPr>
          <a:xfrm>
            <a:off x="4839441" y="482600"/>
            <a:ext cx="406400" cy="406400"/>
          </a:xfrm>
          <a:prstGeom prst="rect">
            <a:avLst/>
          </a:prstGeom>
          <a:effectLst>
            <a:innerShdw>
              <a:scrgbClr r="0" g="0" b="0">
                <a:alpha val="0"/>
              </a:scrgbClr>
            </a:innerShdw>
          </a:effectLst>
        </p:spPr>
      </p:pic>
      <p:sp>
        <p:nvSpPr>
          <p:cNvPr id="11" name="ISPRING_INTERACTION_SHAPE4"/>
          <p:cNvSpPr txBox="1"/>
          <p:nvPr/>
        </p:nvSpPr>
        <p:spPr>
          <a:xfrm>
            <a:off x="731520" y="1097280"/>
            <a:ext cx="10728960" cy="430887"/>
          </a:xfrm>
          <a:prstGeom prst="rect">
            <a:avLst/>
          </a:prstGeom>
          <a:noFill/>
          <a:effectLst>
            <a:innerShdw>
              <a:scrgbClr r="0" g="0" b="0">
                <a:alpha val="0"/>
              </a:scrgbClr>
            </a:innerShdw>
          </a:effectLst>
        </p:spPr>
        <p:txBody>
          <a:bodyPr vert="horz" rtlCol="0">
            <a:spAutoFit/>
          </a:bodyPr>
          <a:lstStyle/>
          <a:p>
            <a:pPr algn="ctr"/>
            <a:r>
              <a:rPr lang="en-US" sz="2200" smtClean="0">
                <a:solidFill>
                  <a:srgbClr val="343944"/>
                </a:solidFill>
                <a:effectLst/>
                <a:latin typeface="Segoe UI" panose="020B0502040204020203" pitchFamily="34" charset="0"/>
              </a:rPr>
              <a:t>Click the </a:t>
            </a:r>
            <a:r>
              <a:rPr lang="en-US" sz="2200" b="1" smtClean="0">
                <a:solidFill>
                  <a:srgbClr val="343944"/>
                </a:solidFill>
                <a:effectLst/>
                <a:latin typeface="Segoe UI Semibold" panose="020B0702040204020203" pitchFamily="34" charset="0"/>
              </a:rPr>
              <a:t>Interaction</a:t>
            </a:r>
            <a:r>
              <a:rPr lang="en-US" sz="2200" smtClean="0">
                <a:solidFill>
                  <a:srgbClr val="343944"/>
                </a:solidFill>
                <a:effectLst/>
                <a:latin typeface="Segoe UI" panose="020B0502040204020203" pitchFamily="34" charset="0"/>
              </a:rPr>
              <a:t> button to edit this object</a:t>
            </a:r>
            <a:endParaRPr lang="en-US" sz="2200">
              <a:solidFill>
                <a:srgbClr val="343944"/>
              </a:solidFill>
              <a:effectLst/>
              <a:latin typeface="Segoe UI" panose="020B0502040204020203" pitchFamily="34" charset="0"/>
            </a:endParaRPr>
          </a:p>
        </p:txBody>
      </p:sp>
    </p:spTree>
    <p:custDataLst>
      <p:tags r:id="rId1"/>
    </p:custDataLst>
    <p:extLst>
      <p:ext uri="{BB962C8B-B14F-4D97-AF65-F5344CB8AC3E}">
        <p14:creationId xmlns:p14="http://schemas.microsoft.com/office/powerpoint/2010/main" val="984060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489166"/>
            <a:ext cx="10395855" cy="4945457"/>
          </a:xfrm>
        </p:spPr>
        <p:txBody>
          <a:bodyPr/>
          <a:lstStyle/>
          <a:p>
            <a:r>
              <a:rPr lang="en-US" dirty="0">
                <a:solidFill>
                  <a:schemeClr val="tx1"/>
                </a:solidFill>
              </a:rPr>
              <a:t>These hazards relate to how “worker friendly” the worker’s working environment is.  Working under unfavorable conditions can cause discomfort and injury.  Factors like having to stand for long periods, working in cramped spaces, not having adequate ventilation, etc. can all cause discomfort and eventual injury.  The hazard is present in the working condition and the risk is the injury that could happen as a result of the hazard.</a:t>
            </a:r>
          </a:p>
          <a:p>
            <a:r>
              <a:rPr lang="en-US" b="1" i="1" dirty="0">
                <a:solidFill>
                  <a:schemeClr val="tx1"/>
                </a:solidFill>
              </a:rPr>
              <a:t>Illumination</a:t>
            </a:r>
          </a:p>
          <a:p>
            <a:r>
              <a:rPr lang="en-US" dirty="0">
                <a:solidFill>
                  <a:schemeClr val="tx1"/>
                </a:solidFill>
              </a:rPr>
              <a:t>Illumination is also an ergonomic hazard. For example, employers should attend to burnt out globes; defective fluorescent tubes; light fixtures covered with dirt, grease, or oil; little or no provision for emergency lighting; unlighted or dimly lit exits;</a:t>
            </a:r>
          </a:p>
          <a:p>
            <a:r>
              <a:rPr lang="en-US" dirty="0">
                <a:solidFill>
                  <a:schemeClr val="tx1"/>
                </a:solidFill>
              </a:rPr>
              <a:t>Temporary lighting that has become permanent through oversight; and poorly-placed lighting sources that cast shadows in the employee's work areas.</a:t>
            </a:r>
          </a:p>
          <a:p>
            <a:endParaRPr lang="en-US" dirty="0"/>
          </a:p>
        </p:txBody>
      </p:sp>
      <p:sp>
        <p:nvSpPr>
          <p:cNvPr id="4" name="Title 3"/>
          <p:cNvSpPr>
            <a:spLocks noGrp="1"/>
          </p:cNvSpPr>
          <p:nvPr>
            <p:ph type="title"/>
          </p:nvPr>
        </p:nvSpPr>
        <p:spPr>
          <a:xfrm>
            <a:off x="707574" y="546652"/>
            <a:ext cx="9812380" cy="1273681"/>
          </a:xfrm>
        </p:spPr>
        <p:txBody>
          <a:bodyPr/>
          <a:lstStyle/>
          <a:p>
            <a:r>
              <a:rPr lang="en-US" b="1" dirty="0"/>
              <a:t>Ergonomic Hazards</a:t>
            </a:r>
            <a:br>
              <a:rPr lang="en-US" b="1" dirty="0"/>
            </a:br>
            <a:endParaRPr lang="en-US" dirty="0"/>
          </a:p>
        </p:txBody>
      </p:sp>
    </p:spTree>
    <p:extLst>
      <p:ext uri="{BB962C8B-B14F-4D97-AF65-F5344CB8AC3E}">
        <p14:creationId xmlns:p14="http://schemas.microsoft.com/office/powerpoint/2010/main" val="4256570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715589"/>
            <a:ext cx="10535192" cy="4719034"/>
          </a:xfrm>
        </p:spPr>
        <p:txBody>
          <a:bodyPr/>
          <a:lstStyle/>
          <a:p>
            <a:r>
              <a:rPr lang="en-US" dirty="0">
                <a:solidFill>
                  <a:schemeClr val="tx1"/>
                </a:solidFill>
              </a:rPr>
              <a:t>This normally goes hand in hand with stress and tension in the workplace.  A disgruntled worker might be so upset that it affects his ability to concentrate properly.  If he works with dangerous machinery or equipment his lack of concentration may cause him to overlook safety precautions, resulting in injury or damage to property. working with machinery is hazardous and the risk is injury or damage to property if the machine is not operated safely.</a:t>
            </a:r>
          </a:p>
          <a:p>
            <a:r>
              <a:rPr lang="en-US" b="1" dirty="0">
                <a:solidFill>
                  <a:schemeClr val="tx1"/>
                </a:solidFill>
              </a:rPr>
              <a:t>Hazardous substances</a:t>
            </a:r>
          </a:p>
          <a:p>
            <a:r>
              <a:rPr lang="en-US" dirty="0">
                <a:solidFill>
                  <a:schemeClr val="tx1"/>
                </a:solidFill>
              </a:rPr>
              <a:t> </a:t>
            </a:r>
          </a:p>
          <a:p>
            <a:r>
              <a:rPr lang="en-US" dirty="0">
                <a:solidFill>
                  <a:schemeClr val="tx1"/>
                </a:solidFill>
              </a:rPr>
              <a:t>"</a:t>
            </a:r>
            <a:r>
              <a:rPr lang="en-US" b="1" dirty="0">
                <a:solidFill>
                  <a:schemeClr val="tx1"/>
                </a:solidFill>
              </a:rPr>
              <a:t>Substance</a:t>
            </a:r>
            <a:r>
              <a:rPr lang="en-US" dirty="0">
                <a:solidFill>
                  <a:schemeClr val="tx1"/>
                </a:solidFill>
              </a:rPr>
              <a:t>" includes any solid, liquid, vapor, gas or aerosol, or combination thereof.</a:t>
            </a:r>
          </a:p>
          <a:p>
            <a:r>
              <a:rPr lang="en-US" dirty="0">
                <a:solidFill>
                  <a:schemeClr val="tx1"/>
                </a:solidFill>
              </a:rPr>
              <a:t>Examples are </a:t>
            </a:r>
          </a:p>
          <a:p>
            <a:pPr lvl="0"/>
            <a:r>
              <a:rPr lang="en-US" dirty="0">
                <a:solidFill>
                  <a:schemeClr val="tx1"/>
                </a:solidFill>
              </a:rPr>
              <a:t>inorganic materials such as lead, mercury, arsenic, cadmium, and asbestos</a:t>
            </a:r>
          </a:p>
          <a:p>
            <a:pPr lvl="0"/>
            <a:r>
              <a:rPr lang="en-US" dirty="0">
                <a:solidFill>
                  <a:schemeClr val="tx1"/>
                </a:solidFill>
              </a:rPr>
              <a:t>and organic substances such as polychlorinated biphenyls (PCBs), vinyl chloride, and the pesticide DDT, benzene</a:t>
            </a:r>
          </a:p>
          <a:p>
            <a:endParaRPr lang="en-US" dirty="0"/>
          </a:p>
        </p:txBody>
      </p:sp>
      <p:sp>
        <p:nvSpPr>
          <p:cNvPr id="4" name="Title 3"/>
          <p:cNvSpPr>
            <a:spLocks noGrp="1"/>
          </p:cNvSpPr>
          <p:nvPr>
            <p:ph type="title"/>
          </p:nvPr>
        </p:nvSpPr>
        <p:spPr>
          <a:xfrm>
            <a:off x="707573" y="546652"/>
            <a:ext cx="10186849" cy="1273681"/>
          </a:xfrm>
        </p:spPr>
        <p:txBody>
          <a:bodyPr/>
          <a:lstStyle/>
          <a:p>
            <a:r>
              <a:rPr lang="en-US" b="1" dirty="0"/>
              <a:t>Psychosocial Hazards</a:t>
            </a:r>
            <a:br>
              <a:rPr lang="en-US" b="1" dirty="0"/>
            </a:br>
            <a:endParaRPr lang="en-US" dirty="0"/>
          </a:p>
        </p:txBody>
      </p:sp>
    </p:spTree>
    <p:extLst>
      <p:ext uri="{BB962C8B-B14F-4D97-AF65-F5344CB8AC3E}">
        <p14:creationId xmlns:p14="http://schemas.microsoft.com/office/powerpoint/2010/main" val="1236022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558834"/>
            <a:ext cx="10186849" cy="4875789"/>
          </a:xfrm>
        </p:spPr>
        <p:txBody>
          <a:bodyPr/>
          <a:lstStyle/>
          <a:p>
            <a:r>
              <a:rPr lang="en-US" dirty="0">
                <a:solidFill>
                  <a:schemeClr val="tx1"/>
                </a:solidFill>
              </a:rPr>
              <a:t>Personal Protective Equipment or PPE is the primary control measure to personal safety. When using Personal Protective Equipment, the hazards are still present in the environment. The protective device merely provides a barrier between the hazard and the worker.</a:t>
            </a:r>
          </a:p>
          <a:p>
            <a:r>
              <a:rPr lang="en-US" dirty="0">
                <a:solidFill>
                  <a:schemeClr val="tx1"/>
                </a:solidFill>
              </a:rPr>
              <a:t>It is imperative to understand that the issuing of Personal Protective Equipment is the last resort when all other methods fail to render the hazard safe.</a:t>
            </a:r>
          </a:p>
          <a:p>
            <a:r>
              <a:rPr lang="en-US" b="1" dirty="0">
                <a:solidFill>
                  <a:schemeClr val="tx1"/>
                </a:solidFill>
              </a:rPr>
              <a:t>The personal protective equipment supplied to you by your employer is for your personal safety and should be used by you only. This PPE remains the property of the COMPANY and should you misuse or abuse any safety equipment, action will be taken against you. </a:t>
            </a:r>
            <a:endParaRPr lang="en-US" dirty="0">
              <a:solidFill>
                <a:schemeClr val="tx1"/>
              </a:solidFill>
            </a:endParaRPr>
          </a:p>
          <a:p>
            <a:r>
              <a:rPr lang="en-US" dirty="0">
                <a:solidFill>
                  <a:schemeClr val="tx1"/>
                </a:solidFill>
              </a:rPr>
              <a:t>It is the responsibility of the workers to look after the safety equipment provided and to use it where required to by safety signs, and management ruling. It is your responsibility to report any defects of your safety equipment to your supervisor immediately.</a:t>
            </a:r>
          </a:p>
          <a:p>
            <a:r>
              <a:rPr lang="en-US" dirty="0">
                <a:solidFill>
                  <a:schemeClr val="tx1"/>
                </a:solidFill>
              </a:rPr>
              <a:t>When entering the client’s premises, boards indicating the required PPE/PPC are displayed to inform people entering the site what to wear.</a:t>
            </a:r>
          </a:p>
          <a:p>
            <a:endParaRPr lang="en-US" dirty="0"/>
          </a:p>
        </p:txBody>
      </p:sp>
      <p:sp>
        <p:nvSpPr>
          <p:cNvPr id="4" name="Title 3"/>
          <p:cNvSpPr>
            <a:spLocks noGrp="1"/>
          </p:cNvSpPr>
          <p:nvPr>
            <p:ph type="title"/>
          </p:nvPr>
        </p:nvSpPr>
        <p:spPr>
          <a:xfrm>
            <a:off x="707573" y="546652"/>
            <a:ext cx="10030095" cy="1273681"/>
          </a:xfrm>
        </p:spPr>
        <p:txBody>
          <a:bodyPr/>
          <a:lstStyle/>
          <a:p>
            <a:r>
              <a:rPr lang="en-US" b="1" dirty="0"/>
              <a:t>Protective Clothing</a:t>
            </a:r>
            <a:br>
              <a:rPr lang="en-US" b="1" dirty="0"/>
            </a:br>
            <a:endParaRPr lang="en-US" dirty="0"/>
          </a:p>
        </p:txBody>
      </p:sp>
      <p:pic>
        <p:nvPicPr>
          <p:cNvPr id="5" name="Picture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0894423" y="1558834"/>
            <a:ext cx="960603" cy="2950029"/>
          </a:xfrm>
          <a:prstGeom prst="rect">
            <a:avLst/>
          </a:prstGeom>
        </p:spPr>
      </p:pic>
    </p:spTree>
    <p:extLst>
      <p:ext uri="{BB962C8B-B14F-4D97-AF65-F5344CB8AC3E}">
        <p14:creationId xmlns:p14="http://schemas.microsoft.com/office/powerpoint/2010/main" val="3313739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1"/>
          <p:cNvSpPr>
            <a:spLocks noGrp="1"/>
          </p:cNvSpPr>
          <p:nvPr>
            <p:ph type="body" sz="half" idx="2"/>
          </p:nvPr>
        </p:nvSpPr>
        <p:spPr>
          <a:xfrm>
            <a:off x="824570" y="2152487"/>
            <a:ext cx="5440677" cy="3549690"/>
          </a:xfrm>
        </p:spPr>
        <p:txBody>
          <a:bodyPr wrap="square">
            <a:spAutoFit/>
          </a:bodyPr>
          <a:lstStyle/>
          <a:p>
            <a:r>
              <a:rPr lang="en-US" dirty="0">
                <a:solidFill>
                  <a:schemeClr val="tx1"/>
                </a:solidFill>
              </a:rPr>
              <a:t>This Unit Standard is intended for all people who are involved in, or who intend to be involved in administration in commercial and/or non-commercial </a:t>
            </a:r>
            <a:r>
              <a:rPr lang="en-US" dirty="0" err="1">
                <a:solidFill>
                  <a:schemeClr val="tx1"/>
                </a:solidFill>
              </a:rPr>
              <a:t>organisations</a:t>
            </a:r>
            <a:r>
              <a:rPr lang="en-US" dirty="0">
                <a:solidFill>
                  <a:schemeClr val="tx1"/>
                </a:solidFill>
              </a:rPr>
              <a:t>. Competence against this standard will add value to the learner`s job, or chances of finding employment. The qualifying learner is capable of:</a:t>
            </a:r>
          </a:p>
          <a:p>
            <a:r>
              <a:rPr lang="en-US" dirty="0">
                <a:solidFill>
                  <a:schemeClr val="tx1"/>
                </a:solidFill>
              </a:rPr>
              <a:t>Demonstrating an understanding of standards and procedures governing health, safety and security in the workplace.</a:t>
            </a:r>
          </a:p>
          <a:p>
            <a:r>
              <a:rPr lang="en-US" dirty="0">
                <a:solidFill>
                  <a:schemeClr val="tx1"/>
                </a:solidFill>
              </a:rPr>
              <a:t>Contributing to a safe and secure work environment</a:t>
            </a:r>
            <a:r>
              <a:rPr lang="en-US" dirty="0" smtClean="0">
                <a:solidFill>
                  <a:schemeClr val="tx1"/>
                </a:solidFill>
              </a:rPr>
              <a:t>.</a:t>
            </a:r>
            <a:endParaRPr lang="en-US" dirty="0">
              <a:solidFill>
                <a:schemeClr val="tx1"/>
              </a:solidFill>
            </a:endParaRPr>
          </a:p>
        </p:txBody>
      </p:sp>
      <p:sp>
        <p:nvSpPr>
          <p:cNvPr id="8" name="Rectangle 1"/>
          <p:cNvSpPr/>
          <p:nvPr/>
        </p:nvSpPr>
        <p:spPr>
          <a:xfrm>
            <a:off x="824570" y="2116487"/>
            <a:ext cx="551237" cy="36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chemeClr val="accent1">
                  <a:lumMod val="60000"/>
                  <a:lumOff val="40000"/>
                </a:schemeClr>
              </a:solidFill>
            </a:endParaRPr>
          </a:p>
        </p:txBody>
      </p:sp>
      <p:sp>
        <p:nvSpPr>
          <p:cNvPr id="29" name="Title"/>
          <p:cNvSpPr>
            <a:spLocks noGrp="1"/>
          </p:cNvSpPr>
          <p:nvPr>
            <p:ph type="title"/>
          </p:nvPr>
        </p:nvSpPr>
        <p:spPr/>
        <p:txBody>
          <a:bodyPr vert="horz" lIns="68580" tIns="34290" rIns="68580" bIns="34290" rtlCol="0" anchor="b">
            <a:noAutofit/>
          </a:bodyPr>
          <a:lstStyle/>
          <a:p>
            <a:pPr>
              <a:lnSpc>
                <a:spcPct val="130000"/>
              </a:lnSpc>
            </a:pPr>
            <a:r>
              <a:rPr lang="en-US" dirty="0" smtClean="0"/>
              <a:t>PURPOSE</a:t>
            </a:r>
            <a:r>
              <a:rPr lang="en-US" dirty="0"/>
              <a:t>:</a:t>
            </a:r>
          </a:p>
        </p:txBody>
      </p:sp>
      <p:pic>
        <p:nvPicPr>
          <p:cNvPr id="1028" name="Picture 4" descr="What Business Skills Are Needed to Be a Nonprofit CEO? | ReadyToManage"/>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l="12180" r="12180"/>
          <a:stretch>
            <a:fillRect/>
          </a:stretch>
        </p:blipFill>
        <p:spPr bwMode="auto">
          <a:xfrm>
            <a:off x="6265247" y="0"/>
            <a:ext cx="5928044" cy="685799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05762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619794"/>
            <a:ext cx="10465523" cy="4814829"/>
          </a:xfrm>
        </p:spPr>
        <p:txBody>
          <a:bodyPr/>
          <a:lstStyle/>
          <a:p>
            <a:r>
              <a:rPr lang="en-ZA" dirty="0">
                <a:solidFill>
                  <a:schemeClr val="tx1"/>
                </a:solidFill>
              </a:rPr>
              <a:t>The equipment cannot be worn comfortably and with ease.</a:t>
            </a:r>
            <a:endParaRPr lang="en-US" dirty="0">
              <a:solidFill>
                <a:schemeClr val="tx1"/>
              </a:solidFill>
            </a:endParaRPr>
          </a:p>
          <a:p>
            <a:r>
              <a:rPr lang="en-ZA" dirty="0">
                <a:solidFill>
                  <a:schemeClr val="tx1"/>
                </a:solidFill>
              </a:rPr>
              <a:t>The protective equipment interferes with normal working procedures.</a:t>
            </a:r>
            <a:endParaRPr lang="en-US" dirty="0">
              <a:solidFill>
                <a:schemeClr val="tx1"/>
              </a:solidFill>
            </a:endParaRPr>
          </a:p>
          <a:p>
            <a:r>
              <a:rPr lang="en-ZA" dirty="0">
                <a:solidFill>
                  <a:schemeClr val="tx1"/>
                </a:solidFill>
              </a:rPr>
              <a:t>The worker does not understand (ignorant) the necessity of wearing the equipment and clothing;</a:t>
            </a:r>
            <a:endParaRPr lang="en-US" dirty="0">
              <a:solidFill>
                <a:schemeClr val="tx1"/>
              </a:solidFill>
            </a:endParaRPr>
          </a:p>
          <a:p>
            <a:r>
              <a:rPr lang="en-ZA" dirty="0">
                <a:solidFill>
                  <a:schemeClr val="tx1"/>
                </a:solidFill>
              </a:rPr>
              <a:t>There has not been proper training and induction of the worker to his work environment.</a:t>
            </a:r>
            <a:endParaRPr lang="en-US" dirty="0">
              <a:solidFill>
                <a:schemeClr val="tx1"/>
              </a:solidFill>
            </a:endParaRPr>
          </a:p>
          <a:p>
            <a:r>
              <a:rPr lang="en-ZA" dirty="0">
                <a:solidFill>
                  <a:schemeClr val="tx1"/>
                </a:solidFill>
              </a:rPr>
              <a:t>The worker is not penalised or disciplined for not wearing the equipment.</a:t>
            </a:r>
            <a:endParaRPr lang="en-US" dirty="0">
              <a:solidFill>
                <a:schemeClr val="tx1"/>
              </a:solidFill>
            </a:endParaRPr>
          </a:p>
          <a:p>
            <a:endParaRPr lang="en-US" dirty="0">
              <a:solidFill>
                <a:schemeClr val="tx1"/>
              </a:solidFill>
            </a:endParaRPr>
          </a:p>
        </p:txBody>
      </p:sp>
      <p:sp>
        <p:nvSpPr>
          <p:cNvPr id="4" name="Title 3"/>
          <p:cNvSpPr>
            <a:spLocks noGrp="1"/>
          </p:cNvSpPr>
          <p:nvPr>
            <p:ph type="title"/>
          </p:nvPr>
        </p:nvSpPr>
        <p:spPr>
          <a:xfrm>
            <a:off x="707573" y="546652"/>
            <a:ext cx="10099763" cy="1273681"/>
          </a:xfrm>
        </p:spPr>
        <p:txBody>
          <a:bodyPr/>
          <a:lstStyle/>
          <a:p>
            <a:r>
              <a:rPr lang="en-US" b="1" dirty="0"/>
              <a:t>Reasons why protective equipment and clothing is not worn</a:t>
            </a:r>
            <a:br>
              <a:rPr lang="en-US" b="1" dirty="0"/>
            </a:br>
            <a:endParaRPr lang="en-US" dirty="0"/>
          </a:p>
        </p:txBody>
      </p:sp>
    </p:spTree>
    <p:extLst>
      <p:ext uri="{BB962C8B-B14F-4D97-AF65-F5344CB8AC3E}">
        <p14:creationId xmlns:p14="http://schemas.microsoft.com/office/powerpoint/2010/main" val="3331841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496389"/>
            <a:ext cx="10831283" cy="5938234"/>
          </a:xfrm>
        </p:spPr>
        <p:txBody>
          <a:bodyPr/>
          <a:lstStyle/>
          <a:p>
            <a:r>
              <a:rPr lang="en-US" b="1" dirty="0">
                <a:solidFill>
                  <a:schemeClr val="tx1"/>
                </a:solidFill>
              </a:rPr>
              <a:t>Requirements for protective clothing and equipment</a:t>
            </a:r>
          </a:p>
          <a:p>
            <a:r>
              <a:rPr lang="en-US" dirty="0">
                <a:solidFill>
                  <a:schemeClr val="tx1"/>
                </a:solidFill>
              </a:rPr>
              <a:t>As far as personal protective clothing and equipment are concerned, the worker must be able to wear the equipment with ease and comfort; the protective clothing or equipment must not interfere with his normal working procedures; the necessity for wearing protective clothing/equipment must be brought home to the worker; and economic and other disciplinary action must be used to coerce the worker to constantly use protective clothing and equipment.</a:t>
            </a:r>
          </a:p>
          <a:p>
            <a:r>
              <a:rPr lang="en-US" dirty="0">
                <a:solidFill>
                  <a:schemeClr val="tx1"/>
                </a:solidFill>
              </a:rPr>
              <a:t>The problem encountered with protective clothing and equipment is the fact that‑ these measures do not' eradicate the danger out of mechanical hazards of machinery ‑ these hazards have to be designed out of machinery; the correct choice of equipment is not always easy; and getting workers accustomed to protective gear is sometimes difficult.</a:t>
            </a:r>
          </a:p>
          <a:p>
            <a:endParaRPr lang="en-US" dirty="0">
              <a:solidFill>
                <a:schemeClr val="tx1"/>
              </a:solidFill>
            </a:endParaRPr>
          </a:p>
        </p:txBody>
      </p:sp>
    </p:spTree>
    <p:extLst>
      <p:ext uri="{BB962C8B-B14F-4D97-AF65-F5344CB8AC3E}">
        <p14:creationId xmlns:p14="http://schemas.microsoft.com/office/powerpoint/2010/main" val="16596895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933303"/>
            <a:ext cx="10439397" cy="4501320"/>
          </a:xfrm>
        </p:spPr>
        <p:txBody>
          <a:bodyPr/>
          <a:lstStyle/>
          <a:p>
            <a:r>
              <a:rPr lang="en-US" dirty="0">
                <a:solidFill>
                  <a:schemeClr val="tx1"/>
                </a:solidFill>
              </a:rPr>
              <a:t>Besides respirators and masks to filter out dust and fumes, and goggles and shields to guard the eyes, the following protective equipment is available:</a:t>
            </a:r>
          </a:p>
          <a:p>
            <a:r>
              <a:rPr lang="en-ZA" dirty="0">
                <a:solidFill>
                  <a:schemeClr val="tx1"/>
                </a:solidFill>
              </a:rPr>
              <a:t>Protective hard hats/caps and women's nets;</a:t>
            </a:r>
            <a:endParaRPr lang="en-US" dirty="0">
              <a:solidFill>
                <a:schemeClr val="tx1"/>
              </a:solidFill>
            </a:endParaRPr>
          </a:p>
          <a:p>
            <a:r>
              <a:rPr lang="en-ZA" dirty="0">
                <a:solidFill>
                  <a:schemeClr val="tx1"/>
                </a:solidFill>
              </a:rPr>
              <a:t>Aprons, Suits and jackets;</a:t>
            </a:r>
            <a:endParaRPr lang="en-US" dirty="0">
              <a:solidFill>
                <a:schemeClr val="tx1"/>
              </a:solidFill>
            </a:endParaRPr>
          </a:p>
          <a:p>
            <a:r>
              <a:rPr lang="en-ZA" dirty="0">
                <a:solidFill>
                  <a:schemeClr val="tx1"/>
                </a:solidFill>
              </a:rPr>
              <a:t>Ear muffs;</a:t>
            </a:r>
            <a:endParaRPr lang="en-US" dirty="0">
              <a:solidFill>
                <a:schemeClr val="tx1"/>
              </a:solidFill>
            </a:endParaRPr>
          </a:p>
          <a:p>
            <a:r>
              <a:rPr lang="en-ZA" dirty="0">
                <a:solidFill>
                  <a:schemeClr val="tx1"/>
                </a:solidFill>
              </a:rPr>
              <a:t>Visors and face shields;</a:t>
            </a:r>
            <a:endParaRPr lang="en-US" dirty="0">
              <a:solidFill>
                <a:schemeClr val="tx1"/>
              </a:solidFill>
            </a:endParaRPr>
          </a:p>
          <a:p>
            <a:r>
              <a:rPr lang="en-ZA" dirty="0">
                <a:solidFill>
                  <a:schemeClr val="tx1"/>
                </a:solidFill>
              </a:rPr>
              <a:t>Welding helmets;</a:t>
            </a:r>
            <a:endParaRPr lang="en-US" dirty="0">
              <a:solidFill>
                <a:schemeClr val="tx1"/>
              </a:solidFill>
            </a:endParaRPr>
          </a:p>
          <a:p>
            <a:r>
              <a:rPr lang="en-ZA" dirty="0">
                <a:solidFill>
                  <a:schemeClr val="tx1"/>
                </a:solidFill>
              </a:rPr>
              <a:t>Boiler suits;</a:t>
            </a:r>
            <a:endParaRPr lang="en-US" dirty="0">
              <a:solidFill>
                <a:schemeClr val="tx1"/>
              </a:solidFill>
            </a:endParaRPr>
          </a:p>
          <a:p>
            <a:r>
              <a:rPr lang="en-ZA" dirty="0">
                <a:solidFill>
                  <a:schemeClr val="tx1"/>
                </a:solidFill>
              </a:rPr>
              <a:t>Dust-coats;</a:t>
            </a:r>
            <a:endParaRPr lang="en-US" dirty="0">
              <a:solidFill>
                <a:schemeClr val="tx1"/>
              </a:solidFill>
            </a:endParaRPr>
          </a:p>
          <a:p>
            <a:endParaRPr lang="en-US" dirty="0"/>
          </a:p>
        </p:txBody>
      </p:sp>
      <p:sp>
        <p:nvSpPr>
          <p:cNvPr id="4" name="Title 3"/>
          <p:cNvSpPr>
            <a:spLocks noGrp="1"/>
          </p:cNvSpPr>
          <p:nvPr>
            <p:ph type="title"/>
          </p:nvPr>
        </p:nvSpPr>
        <p:spPr>
          <a:xfrm>
            <a:off x="707574" y="546652"/>
            <a:ext cx="10718072" cy="1273681"/>
          </a:xfrm>
        </p:spPr>
        <p:txBody>
          <a:bodyPr/>
          <a:lstStyle/>
          <a:p>
            <a:r>
              <a:rPr lang="en-US" dirty="0"/>
              <a:t>Types of physical protective equipment available</a:t>
            </a:r>
          </a:p>
        </p:txBody>
      </p:sp>
      <p:pic>
        <p:nvPicPr>
          <p:cNvPr id="5" name="Picture 4" descr="mandatory"/>
          <p:cNvPicPr/>
          <p:nvPr/>
        </p:nvPicPr>
        <p:blipFill>
          <a:blip r:embed="rId3">
            <a:extLst>
              <a:ext uri="{28A0092B-C50C-407E-A947-70E740481C1C}">
                <a14:useLocalDpi xmlns:a14="http://schemas.microsoft.com/office/drawing/2010/main" val="0"/>
              </a:ext>
            </a:extLst>
          </a:blip>
          <a:srcRect/>
          <a:stretch>
            <a:fillRect/>
          </a:stretch>
        </p:blipFill>
        <p:spPr bwMode="auto">
          <a:xfrm>
            <a:off x="3899263" y="4477566"/>
            <a:ext cx="5943600" cy="933450"/>
          </a:xfrm>
          <a:prstGeom prst="rect">
            <a:avLst/>
          </a:prstGeom>
          <a:noFill/>
        </p:spPr>
      </p:pic>
    </p:spTree>
    <p:extLst>
      <p:ext uri="{BB962C8B-B14F-4D97-AF65-F5344CB8AC3E}">
        <p14:creationId xmlns:p14="http://schemas.microsoft.com/office/powerpoint/2010/main" val="2703556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278674"/>
            <a:ext cx="10996746" cy="6155949"/>
          </a:xfrm>
        </p:spPr>
        <p:txBody>
          <a:bodyPr/>
          <a:lstStyle/>
          <a:p>
            <a:r>
              <a:rPr lang="en-US" dirty="0">
                <a:solidFill>
                  <a:schemeClr val="tx1"/>
                </a:solidFill>
              </a:rPr>
              <a:t>Protective garments can be made of plastic, leather, asbestos, artificial </a:t>
            </a:r>
            <a:r>
              <a:rPr lang="en-US" dirty="0" err="1">
                <a:solidFill>
                  <a:schemeClr val="tx1"/>
                </a:solidFill>
              </a:rPr>
              <a:t>fibres</a:t>
            </a:r>
            <a:r>
              <a:rPr lang="en-US" dirty="0">
                <a:solidFill>
                  <a:schemeClr val="tx1"/>
                </a:solidFill>
              </a:rPr>
              <a:t> and so forth, depending on what type of protection is desired.</a:t>
            </a:r>
          </a:p>
          <a:p>
            <a:r>
              <a:rPr lang="en-US" dirty="0">
                <a:solidFill>
                  <a:schemeClr val="tx1"/>
                </a:solidFill>
              </a:rPr>
              <a:t>The aim of using protective clothing and equipment is to protect the human body and all its senses, e.g., hearing, seeing and smelling, from harm. Workers who do not wear goggles or ear muffs could lose their sight or sense of hearing. </a:t>
            </a:r>
          </a:p>
          <a:p>
            <a:r>
              <a:rPr lang="en-US" dirty="0">
                <a:solidFill>
                  <a:schemeClr val="tx1"/>
                </a:solidFill>
              </a:rPr>
              <a:t>Workers should also be protected from the stealthy killers such as asbestos dust, imperceptible gases, e.g. LPG or liquefied petroleum gases, and mercury poisoning. Gases and other harmful substances should be correctly stored in properly marked containers. Employers should always monitor the levels of poisonous gases and other dangerous substances in their factories.</a:t>
            </a:r>
          </a:p>
          <a:p>
            <a:r>
              <a:rPr lang="en-US" dirty="0">
                <a:solidFill>
                  <a:schemeClr val="tx1"/>
                </a:solidFill>
              </a:rPr>
              <a:t>Because every injury on duty has financial implications for both the employer and the employee, it is essential that injuries should be reduced to the absolute minimum. </a:t>
            </a:r>
          </a:p>
          <a:p>
            <a:r>
              <a:rPr lang="en-US" dirty="0">
                <a:solidFill>
                  <a:schemeClr val="tx1"/>
                </a:solidFill>
              </a:rPr>
              <a:t>Workmen who are injured on duty can claim for compensation in terms of the WORKMEN'S COMPENSATION ACT, 1941 (Act 30 of 1941). No compensation is paid if the workman is guilty of serious and willful misconduct, unless the accident causes serious disablement or the workman dies. If the accident leads to serious disablement or death, the Commissioner will pay compensation even if the workman contravened the law or his employer's instructions, or acted without instructions, but only if he was injured while engaged in his employer's business. Should the workman be killed, his dependents are entitled to compensation. </a:t>
            </a:r>
          </a:p>
        </p:txBody>
      </p:sp>
    </p:spTree>
    <p:extLst>
      <p:ext uri="{BB962C8B-B14F-4D97-AF65-F5344CB8AC3E}">
        <p14:creationId xmlns:p14="http://schemas.microsoft.com/office/powerpoint/2010/main" val="1065948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584960"/>
            <a:ext cx="10866117" cy="4849663"/>
          </a:xfrm>
        </p:spPr>
        <p:txBody>
          <a:bodyPr/>
          <a:lstStyle/>
          <a:p>
            <a:r>
              <a:rPr lang="en-US" dirty="0">
                <a:solidFill>
                  <a:schemeClr val="tx1"/>
                </a:solidFill>
              </a:rPr>
              <a:t>Hard hats provide protection for the head in areas where the danger of falling or flying objects exists, or where the head could be bumped against low structures. </a:t>
            </a:r>
          </a:p>
          <a:p>
            <a:r>
              <a:rPr lang="en-US" dirty="0">
                <a:solidFill>
                  <a:schemeClr val="tx1"/>
                </a:solidFill>
              </a:rPr>
              <a:t>However, this protection could also be lost when a hard hat is cracked or the insert is damaged or missing. Hard hats must never be used as a seat or a bucket or for any other purpose except that for which they were designed. Hardhat linings must be washed when dirty and at least on a monthly basis</a:t>
            </a:r>
          </a:p>
          <a:p>
            <a:endParaRPr lang="en-US" dirty="0"/>
          </a:p>
        </p:txBody>
      </p:sp>
      <p:sp>
        <p:nvSpPr>
          <p:cNvPr id="4" name="Title 3"/>
          <p:cNvSpPr>
            <a:spLocks noGrp="1"/>
          </p:cNvSpPr>
          <p:nvPr>
            <p:ph type="title"/>
          </p:nvPr>
        </p:nvSpPr>
        <p:spPr>
          <a:xfrm>
            <a:off x="707573" y="546652"/>
            <a:ext cx="9516289" cy="1273681"/>
          </a:xfrm>
        </p:spPr>
        <p:txBody>
          <a:bodyPr/>
          <a:lstStyle/>
          <a:p>
            <a:r>
              <a:rPr lang="en-US" b="1" i="1" dirty="0"/>
              <a:t>Head Protection</a:t>
            </a:r>
            <a:br>
              <a:rPr lang="en-US" b="1" i="1" dirty="0"/>
            </a:br>
            <a:endParaRPr lang="en-US" dirty="0"/>
          </a:p>
        </p:txBody>
      </p:sp>
      <p:pic>
        <p:nvPicPr>
          <p:cNvPr id="10" name="Picture 9" descr="hardha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2881" y="3562660"/>
            <a:ext cx="1643562" cy="1444769"/>
          </a:xfrm>
          <a:prstGeom prst="rect">
            <a:avLst/>
          </a:prstGeom>
          <a:noFill/>
          <a:ln>
            <a:noFill/>
          </a:ln>
        </p:spPr>
      </p:pic>
    </p:spTree>
    <p:extLst>
      <p:ext uri="{BB962C8B-B14F-4D97-AF65-F5344CB8AC3E}">
        <p14:creationId xmlns:p14="http://schemas.microsoft.com/office/powerpoint/2010/main" val="1277161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524000"/>
            <a:ext cx="9995260" cy="4910623"/>
          </a:xfrm>
        </p:spPr>
        <p:txBody>
          <a:bodyPr/>
          <a:lstStyle/>
          <a:p>
            <a:r>
              <a:rPr lang="en-US" dirty="0">
                <a:solidFill>
                  <a:schemeClr val="tx1"/>
                </a:solidFill>
              </a:rPr>
              <a:t>Earplugs and earmuffs provide protection for the ears in noisy, hazardous areas, to prevent loss of hearing. Ear protectors must be maintained in an efficient and sanitary condition at all times. They should be stored in clean, dust-free containers; otherwise, users could suffer from infection of the ears</a:t>
            </a:r>
            <a:r>
              <a:rPr lang="en-US" dirty="0" smtClean="0">
                <a:solidFill>
                  <a:schemeClr val="tx1"/>
                </a:solidFill>
              </a:rPr>
              <a:t>.</a:t>
            </a:r>
          </a:p>
          <a:p>
            <a:r>
              <a:rPr lang="en-US" b="1" i="1" dirty="0">
                <a:solidFill>
                  <a:schemeClr val="tx1"/>
                </a:solidFill>
              </a:rPr>
              <a:t>Eye and Face Protection</a:t>
            </a:r>
          </a:p>
          <a:p>
            <a:r>
              <a:rPr lang="en-US" dirty="0">
                <a:solidFill>
                  <a:schemeClr val="tx1"/>
                </a:solidFill>
              </a:rPr>
              <a:t>Different situations will require different safety equipment. It is important that the most effective eye protection be worn and that the care must be taken when storing and cleaning this safety equipment as the lenses can scratch and thus causing a reduction in sight. Store this equipment in such a way that the lenses will not scratch. </a:t>
            </a:r>
          </a:p>
          <a:p>
            <a:endParaRPr lang="en-US" dirty="0" smtClean="0">
              <a:solidFill>
                <a:schemeClr val="tx1"/>
              </a:solidFill>
            </a:endParaRPr>
          </a:p>
          <a:p>
            <a:endParaRPr lang="en-US" dirty="0">
              <a:solidFill>
                <a:schemeClr val="tx1"/>
              </a:solidFill>
            </a:endParaRPr>
          </a:p>
          <a:p>
            <a:r>
              <a:rPr lang="en-US" b="1" i="1" dirty="0">
                <a:solidFill>
                  <a:schemeClr val="tx1"/>
                </a:solidFill>
              </a:rPr>
              <a:t>Safety spectacles</a:t>
            </a:r>
            <a:r>
              <a:rPr lang="en-US" dirty="0">
                <a:solidFill>
                  <a:schemeClr val="tx1"/>
                </a:solidFill>
              </a:rPr>
              <a:t> provide protection for the eyes and must be worn where the danger of flying particles exists, e.g. where metal hand tools are used, such as chisels. </a:t>
            </a:r>
          </a:p>
          <a:p>
            <a:endParaRPr lang="en-US" dirty="0"/>
          </a:p>
        </p:txBody>
      </p:sp>
      <p:sp>
        <p:nvSpPr>
          <p:cNvPr id="4" name="Title 3"/>
          <p:cNvSpPr>
            <a:spLocks noGrp="1"/>
          </p:cNvSpPr>
          <p:nvPr>
            <p:ph type="title"/>
          </p:nvPr>
        </p:nvSpPr>
        <p:spPr>
          <a:xfrm>
            <a:off x="707573" y="546652"/>
            <a:ext cx="10700655" cy="1273681"/>
          </a:xfrm>
        </p:spPr>
        <p:txBody>
          <a:bodyPr/>
          <a:lstStyle/>
          <a:p>
            <a:r>
              <a:rPr lang="en-US" b="1" i="1" dirty="0"/>
              <a:t>Hearing Protection</a:t>
            </a:r>
            <a:br>
              <a:rPr lang="en-US" b="1" i="1" dirty="0"/>
            </a:br>
            <a:endParaRPr lang="en-US" dirty="0"/>
          </a:p>
        </p:txBody>
      </p:sp>
      <p:pic>
        <p:nvPicPr>
          <p:cNvPr id="5" name="Picture 4" descr="tracers"/>
          <p:cNvPicPr/>
          <p:nvPr/>
        </p:nvPicPr>
        <p:blipFill>
          <a:blip r:embed="rId3">
            <a:extLst>
              <a:ext uri="{28A0092B-C50C-407E-A947-70E740481C1C}">
                <a14:useLocalDpi xmlns:a14="http://schemas.microsoft.com/office/drawing/2010/main" val="0"/>
              </a:ext>
            </a:extLst>
          </a:blip>
          <a:srcRect/>
          <a:stretch>
            <a:fillRect/>
          </a:stretch>
        </p:blipFill>
        <p:spPr bwMode="auto">
          <a:xfrm>
            <a:off x="8549232" y="2298678"/>
            <a:ext cx="1381125" cy="1219200"/>
          </a:xfrm>
          <a:prstGeom prst="rect">
            <a:avLst/>
          </a:prstGeom>
          <a:noFill/>
          <a:ln>
            <a:noFill/>
          </a:ln>
        </p:spPr>
      </p:pic>
      <p:pic>
        <p:nvPicPr>
          <p:cNvPr id="6" name="Picture 5" descr="safety glases"/>
          <p:cNvPicPr/>
          <p:nvPr/>
        </p:nvPicPr>
        <p:blipFill>
          <a:blip r:embed="rId4">
            <a:extLst>
              <a:ext uri="{28A0092B-C50C-407E-A947-70E740481C1C}">
                <a14:useLocalDpi xmlns:a14="http://schemas.microsoft.com/office/drawing/2010/main" val="0"/>
              </a:ext>
            </a:extLst>
          </a:blip>
          <a:srcRect/>
          <a:stretch>
            <a:fillRect/>
          </a:stretch>
        </p:blipFill>
        <p:spPr bwMode="auto">
          <a:xfrm>
            <a:off x="2763338" y="3979311"/>
            <a:ext cx="1562100" cy="1238250"/>
          </a:xfrm>
          <a:prstGeom prst="rect">
            <a:avLst/>
          </a:prstGeom>
          <a:noFill/>
          <a:ln>
            <a:noFill/>
          </a:ln>
        </p:spPr>
      </p:pic>
    </p:spTree>
    <p:extLst>
      <p:ext uri="{BB962C8B-B14F-4D97-AF65-F5344CB8AC3E}">
        <p14:creationId xmlns:p14="http://schemas.microsoft.com/office/powerpoint/2010/main" val="19975363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531223"/>
            <a:ext cx="10648403" cy="5903400"/>
          </a:xfrm>
        </p:spPr>
        <p:txBody>
          <a:bodyPr/>
          <a:lstStyle/>
          <a:p>
            <a:r>
              <a:rPr lang="en-US" b="1" i="1" dirty="0">
                <a:solidFill>
                  <a:schemeClr val="tx1"/>
                </a:solidFill>
              </a:rPr>
              <a:t>Full-face shields</a:t>
            </a:r>
            <a:r>
              <a:rPr lang="en-US" dirty="0">
                <a:solidFill>
                  <a:schemeClr val="tx1"/>
                </a:solidFill>
              </a:rPr>
              <a:t> must be worn when grinding work is done, and where splashing hazards exist. </a:t>
            </a:r>
          </a:p>
          <a:p>
            <a:endParaRPr lang="en-US" dirty="0"/>
          </a:p>
        </p:txBody>
      </p:sp>
      <p:pic>
        <p:nvPicPr>
          <p:cNvPr id="8" name="Picture 7" descr="face shield2"/>
          <p:cNvPicPr/>
          <p:nvPr/>
        </p:nvPicPr>
        <p:blipFill>
          <a:blip r:embed="rId3">
            <a:extLst>
              <a:ext uri="{28A0092B-C50C-407E-A947-70E740481C1C}">
                <a14:useLocalDpi xmlns:a14="http://schemas.microsoft.com/office/drawing/2010/main" val="0"/>
              </a:ext>
            </a:extLst>
          </a:blip>
          <a:srcRect/>
          <a:stretch>
            <a:fillRect/>
          </a:stretch>
        </p:blipFill>
        <p:spPr bwMode="auto">
          <a:xfrm>
            <a:off x="9595076" y="628776"/>
            <a:ext cx="996315" cy="1160780"/>
          </a:xfrm>
          <a:prstGeom prst="rect">
            <a:avLst/>
          </a:prstGeom>
          <a:noFill/>
          <a:ln>
            <a:noFill/>
          </a:ln>
        </p:spPr>
      </p:pic>
      <p:pic>
        <p:nvPicPr>
          <p:cNvPr id="9" name="Picture 8" descr="goggles"/>
          <p:cNvPicPr/>
          <p:nvPr/>
        </p:nvPicPr>
        <p:blipFill>
          <a:blip r:embed="rId4">
            <a:extLst>
              <a:ext uri="{28A0092B-C50C-407E-A947-70E740481C1C}">
                <a14:useLocalDpi xmlns:a14="http://schemas.microsoft.com/office/drawing/2010/main" val="0"/>
              </a:ext>
            </a:extLst>
          </a:blip>
          <a:srcRect/>
          <a:stretch>
            <a:fillRect/>
          </a:stretch>
        </p:blipFill>
        <p:spPr bwMode="auto">
          <a:xfrm>
            <a:off x="573132" y="1471310"/>
            <a:ext cx="1400175" cy="828675"/>
          </a:xfrm>
          <a:prstGeom prst="rect">
            <a:avLst/>
          </a:prstGeom>
          <a:noFill/>
          <a:ln>
            <a:noFill/>
          </a:ln>
        </p:spPr>
      </p:pic>
      <p:sp>
        <p:nvSpPr>
          <p:cNvPr id="7" name="Rectangle 6"/>
          <p:cNvSpPr/>
          <p:nvPr/>
        </p:nvSpPr>
        <p:spPr>
          <a:xfrm>
            <a:off x="2037806" y="1279128"/>
            <a:ext cx="6096000" cy="1020857"/>
          </a:xfrm>
          <a:prstGeom prst="rect">
            <a:avLst/>
          </a:prstGeom>
        </p:spPr>
        <p:txBody>
          <a:bodyPr>
            <a:spAutoFit/>
          </a:bodyPr>
          <a:lstStyle/>
          <a:p>
            <a:pPr>
              <a:lnSpc>
                <a:spcPct val="150000"/>
              </a:lnSpc>
              <a:spcAft>
                <a:spcPts val="1000"/>
              </a:spcAft>
            </a:pPr>
            <a:r>
              <a:rPr lang="en-US" sz="1400" b="1" i="1" dirty="0">
                <a:latin typeface="Century Gothic" panose="020B0502020202020204" pitchFamily="34" charset="0"/>
                <a:ea typeface="Calibri" panose="020F0502020204030204" pitchFamily="34" charset="0"/>
                <a:cs typeface="Times New Roman" panose="02020603050405020304" pitchFamily="18" charset="0"/>
              </a:rPr>
              <a:t>Safety goggles</a:t>
            </a:r>
            <a:r>
              <a:rPr lang="en-US" sz="1400" b="1" dirty="0">
                <a:latin typeface="Century Gothic" panose="020B0502020202020204" pitchFamily="34" charset="0"/>
                <a:ea typeface="Calibri" panose="020F0502020204030204" pitchFamily="34" charset="0"/>
                <a:cs typeface="Times New Roman" panose="02020603050405020304" pitchFamily="18" charset="0"/>
              </a:rPr>
              <a:t> </a:t>
            </a:r>
            <a:r>
              <a:rPr lang="en-US" sz="1400" dirty="0">
                <a:latin typeface="Century Gothic" panose="020B0502020202020204" pitchFamily="34" charset="0"/>
                <a:ea typeface="Calibri" panose="020F0502020204030204" pitchFamily="34" charset="0"/>
                <a:cs typeface="Times New Roman" panose="02020603050405020304" pitchFamily="18" charset="0"/>
              </a:rPr>
              <a:t>must be worn in all dusty areas.  All employees involved in flame cutting, welding or brazing operations must wear welding goggles. </a:t>
            </a:r>
          </a:p>
        </p:txBody>
      </p:sp>
      <p:sp>
        <p:nvSpPr>
          <p:cNvPr id="10" name="Rectangle 9"/>
          <p:cNvSpPr/>
          <p:nvPr/>
        </p:nvSpPr>
        <p:spPr>
          <a:xfrm>
            <a:off x="986498" y="2732241"/>
            <a:ext cx="1580882" cy="375231"/>
          </a:xfrm>
          <a:prstGeom prst="rect">
            <a:avLst/>
          </a:prstGeom>
        </p:spPr>
        <p:txBody>
          <a:bodyPr wrap="none">
            <a:spAutoFit/>
          </a:bodyPr>
          <a:lstStyle/>
          <a:p>
            <a:pPr>
              <a:lnSpc>
                <a:spcPct val="150000"/>
              </a:lnSpc>
              <a:spcBef>
                <a:spcPts val="200"/>
              </a:spcBef>
            </a:pPr>
            <a:r>
              <a:rPr lang="en-US" sz="1400" b="1" dirty="0">
                <a:latin typeface="Century Gothic" panose="020B0502020202020204" pitchFamily="34" charset="0"/>
                <a:ea typeface="Times New Roman" panose="02020603050405020304" pitchFamily="18" charset="0"/>
                <a:cs typeface="Times New Roman" panose="02020603050405020304" pitchFamily="18" charset="0"/>
              </a:rPr>
              <a:t>Hand Protection</a:t>
            </a:r>
            <a:endParaRPr lang="en-US" sz="1400" b="1" dirty="0">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12" name="Picture 11" descr="0706505"/>
          <p:cNvPicPr/>
          <p:nvPr/>
        </p:nvPicPr>
        <p:blipFill>
          <a:blip r:embed="rId5">
            <a:extLst>
              <a:ext uri="{28A0092B-C50C-407E-A947-70E740481C1C}">
                <a14:useLocalDpi xmlns:a14="http://schemas.microsoft.com/office/drawing/2010/main" val="0"/>
              </a:ext>
            </a:extLst>
          </a:blip>
          <a:srcRect/>
          <a:stretch>
            <a:fillRect/>
          </a:stretch>
        </p:blipFill>
        <p:spPr bwMode="auto">
          <a:xfrm>
            <a:off x="7172028" y="3240072"/>
            <a:ext cx="866775" cy="1200150"/>
          </a:xfrm>
          <a:prstGeom prst="rect">
            <a:avLst/>
          </a:prstGeom>
          <a:noFill/>
          <a:ln>
            <a:noFill/>
          </a:ln>
        </p:spPr>
      </p:pic>
      <p:pic>
        <p:nvPicPr>
          <p:cNvPr id="13" name="Picture 12" descr="090pg300"/>
          <p:cNvPicPr/>
          <p:nvPr/>
        </p:nvPicPr>
        <p:blipFill>
          <a:blip r:embed="rId6">
            <a:extLst>
              <a:ext uri="{28A0092B-C50C-407E-A947-70E740481C1C}">
                <a14:useLocalDpi xmlns:a14="http://schemas.microsoft.com/office/drawing/2010/main" val="0"/>
              </a:ext>
            </a:extLst>
          </a:blip>
          <a:srcRect/>
          <a:stretch>
            <a:fillRect/>
          </a:stretch>
        </p:blipFill>
        <p:spPr bwMode="auto">
          <a:xfrm>
            <a:off x="8285388" y="3240072"/>
            <a:ext cx="790575" cy="1200150"/>
          </a:xfrm>
          <a:prstGeom prst="rect">
            <a:avLst/>
          </a:prstGeom>
          <a:noFill/>
          <a:ln>
            <a:noFill/>
          </a:ln>
        </p:spPr>
      </p:pic>
      <p:sp>
        <p:nvSpPr>
          <p:cNvPr id="11" name="Rectangle 10"/>
          <p:cNvSpPr/>
          <p:nvPr/>
        </p:nvSpPr>
        <p:spPr>
          <a:xfrm>
            <a:off x="865678" y="3240072"/>
            <a:ext cx="6096000" cy="1708160"/>
          </a:xfrm>
          <a:prstGeom prst="rect">
            <a:avLst/>
          </a:prstGeom>
        </p:spPr>
        <p:txBody>
          <a:bodyPr>
            <a:spAutoFit/>
          </a:bodyPr>
          <a:lstStyle/>
          <a:p>
            <a:pPr>
              <a:lnSpc>
                <a:spcPct val="150000"/>
              </a:lnSpc>
              <a:spcAft>
                <a:spcPts val="1000"/>
              </a:spcAft>
            </a:pPr>
            <a:r>
              <a:rPr lang="en-US" sz="1400" dirty="0" smtClean="0">
                <a:latin typeface="Century Gothic" panose="020B0502020202020204" pitchFamily="34" charset="0"/>
                <a:ea typeface="Calibri" panose="020F0502020204030204" pitchFamily="34" charset="0"/>
                <a:cs typeface="Times New Roman" panose="02020603050405020304" pitchFamily="18" charset="0"/>
              </a:rPr>
              <a:t>Safety </a:t>
            </a:r>
            <a:r>
              <a:rPr lang="en-US" sz="1400" dirty="0">
                <a:latin typeface="Century Gothic" panose="020B0502020202020204" pitchFamily="34" charset="0"/>
                <a:ea typeface="Calibri" panose="020F0502020204030204" pitchFamily="34" charset="0"/>
                <a:cs typeface="Times New Roman" panose="02020603050405020304" pitchFamily="18" charset="0"/>
              </a:rPr>
              <a:t>gloves provide protection for the hands and must be worn if there is a chance that employees could suffer injuries to the hands, e.g. cuts or severe abrasions. Safety gloves must be kept clean and in a good condition and must never be neglected and left to lie around haphazardly.</a:t>
            </a:r>
          </a:p>
        </p:txBody>
      </p:sp>
    </p:spTree>
    <p:extLst>
      <p:ext uri="{BB962C8B-B14F-4D97-AF65-F5344CB8AC3E}">
        <p14:creationId xmlns:p14="http://schemas.microsoft.com/office/powerpoint/2010/main" val="1644499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470263"/>
            <a:ext cx="10570026" cy="5964360"/>
          </a:xfrm>
        </p:spPr>
        <p:txBody>
          <a:bodyPr/>
          <a:lstStyle/>
          <a:p>
            <a:r>
              <a:rPr lang="en-US" b="1" i="1" dirty="0">
                <a:solidFill>
                  <a:schemeClr val="tx1"/>
                </a:solidFill>
              </a:rPr>
              <a:t>Breathing Protection </a:t>
            </a:r>
          </a:p>
          <a:p>
            <a:r>
              <a:rPr lang="en-US" dirty="0">
                <a:solidFill>
                  <a:schemeClr val="tx1"/>
                </a:solidFill>
              </a:rPr>
              <a:t>There are two kinds of protection available</a:t>
            </a:r>
          </a:p>
          <a:p>
            <a:r>
              <a:rPr lang="en-US" b="1" i="1" dirty="0">
                <a:solidFill>
                  <a:schemeClr val="tx1"/>
                </a:solidFill>
              </a:rPr>
              <a:t>Filter type</a:t>
            </a:r>
            <a:endParaRPr lang="en-US" dirty="0">
              <a:solidFill>
                <a:schemeClr val="tx1"/>
              </a:solidFill>
            </a:endParaRPr>
          </a:p>
          <a:p>
            <a:r>
              <a:rPr lang="en-US" dirty="0">
                <a:solidFill>
                  <a:schemeClr val="tx1"/>
                </a:solidFill>
              </a:rPr>
              <a:t> </a:t>
            </a:r>
          </a:p>
          <a:p>
            <a:r>
              <a:rPr lang="en-US" dirty="0">
                <a:solidFill>
                  <a:schemeClr val="tx1"/>
                </a:solidFill>
              </a:rPr>
              <a:t>These respirators have filters, cartridges, or canisters that remove contaminants from the air by passing the ambient air through the air-purifying element before it reaches the user. These filters have a limited life span an have to be replace at regular </a:t>
            </a:r>
            <a:r>
              <a:rPr lang="en-US" dirty="0" smtClean="0">
                <a:solidFill>
                  <a:schemeClr val="tx1"/>
                </a:solidFill>
              </a:rPr>
              <a:t>intervals.</a:t>
            </a:r>
            <a:endParaRPr lang="en-US" dirty="0">
              <a:solidFill>
                <a:schemeClr val="tx1"/>
              </a:solidFill>
            </a:endParaRPr>
          </a:p>
          <a:p>
            <a:r>
              <a:rPr lang="en-US" dirty="0">
                <a:solidFill>
                  <a:schemeClr val="tx1"/>
                </a:solidFill>
              </a:rPr>
              <a:t> </a:t>
            </a:r>
          </a:p>
          <a:p>
            <a:r>
              <a:rPr lang="en-US" dirty="0"/>
              <a:t> </a:t>
            </a:r>
          </a:p>
          <a:p>
            <a:endParaRPr lang="en-US" dirty="0"/>
          </a:p>
        </p:txBody>
      </p:sp>
      <p:pic>
        <p:nvPicPr>
          <p:cNvPr id="5" name="Picture 4" descr="picnewcon1"/>
          <p:cNvPicPr/>
          <p:nvPr/>
        </p:nvPicPr>
        <p:blipFill>
          <a:blip r:embed="rId3">
            <a:extLst>
              <a:ext uri="{28A0092B-C50C-407E-A947-70E740481C1C}">
                <a14:useLocalDpi xmlns:a14="http://schemas.microsoft.com/office/drawing/2010/main" val="0"/>
              </a:ext>
            </a:extLst>
          </a:blip>
          <a:srcRect/>
          <a:stretch>
            <a:fillRect/>
          </a:stretch>
        </p:blipFill>
        <p:spPr bwMode="auto">
          <a:xfrm>
            <a:off x="8153808" y="745400"/>
            <a:ext cx="1666875" cy="1657350"/>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5353459" y="3053035"/>
            <a:ext cx="2009775" cy="1762125"/>
          </a:xfrm>
          <a:prstGeom prst="rect">
            <a:avLst/>
          </a:prstGeom>
          <a:noFill/>
          <a:ln>
            <a:noFill/>
          </a:ln>
        </p:spPr>
      </p:pic>
    </p:spTree>
    <p:extLst>
      <p:ext uri="{BB962C8B-B14F-4D97-AF65-F5344CB8AC3E}">
        <p14:creationId xmlns:p14="http://schemas.microsoft.com/office/powerpoint/2010/main" val="14419244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609600"/>
            <a:ext cx="10639695" cy="5825023"/>
          </a:xfrm>
        </p:spPr>
        <p:txBody>
          <a:bodyPr/>
          <a:lstStyle/>
          <a:p>
            <a:r>
              <a:rPr lang="en-US" b="1" dirty="0">
                <a:solidFill>
                  <a:schemeClr val="tx1"/>
                </a:solidFill>
              </a:rPr>
              <a:t>Air supplied type</a:t>
            </a:r>
            <a:endParaRPr lang="en-US" dirty="0">
              <a:solidFill>
                <a:schemeClr val="tx1"/>
              </a:solidFill>
            </a:endParaRPr>
          </a:p>
          <a:p>
            <a:r>
              <a:rPr lang="en-US" dirty="0">
                <a:solidFill>
                  <a:schemeClr val="tx1"/>
                </a:solidFill>
              </a:rPr>
              <a:t>These supply clean air directly to the user from a source other than the air surrounding the user. The clean air is supplied by means of an “air hose” and this hose will have to be attached to the worker. Care must be taken as not to damage the “air hose”.</a:t>
            </a:r>
          </a:p>
          <a:p>
            <a:r>
              <a:rPr lang="en-US" dirty="0">
                <a:solidFill>
                  <a:schemeClr val="tx1"/>
                </a:solidFill>
              </a:rPr>
              <a:t>Some of these filter type respirators can only be worn </a:t>
            </a:r>
            <a:r>
              <a:rPr lang="en-US" b="1" dirty="0">
                <a:solidFill>
                  <a:schemeClr val="tx1"/>
                </a:solidFill>
              </a:rPr>
              <a:t>once</a:t>
            </a:r>
            <a:r>
              <a:rPr lang="en-US" dirty="0">
                <a:solidFill>
                  <a:schemeClr val="tx1"/>
                </a:solidFill>
              </a:rPr>
              <a:t> or have a </a:t>
            </a:r>
            <a:r>
              <a:rPr lang="en-US" b="1" dirty="0">
                <a:solidFill>
                  <a:schemeClr val="tx1"/>
                </a:solidFill>
              </a:rPr>
              <a:t>limited effective lifetime</a:t>
            </a:r>
            <a:r>
              <a:rPr lang="en-US" dirty="0">
                <a:solidFill>
                  <a:schemeClr val="tx1"/>
                </a:solidFill>
              </a:rPr>
              <a:t>, and are to be changed when the user feel that little protection is offered. </a:t>
            </a:r>
          </a:p>
          <a:p>
            <a:r>
              <a:rPr lang="en-US" dirty="0">
                <a:solidFill>
                  <a:schemeClr val="tx1"/>
                </a:solidFill>
              </a:rPr>
              <a:t>Respirators must be stored in such a manner that they will not be damaged and exposed to any substance. It is important to clean and inspect the respirator after it has been used. </a:t>
            </a:r>
          </a:p>
          <a:p>
            <a:r>
              <a:rPr lang="en-US" dirty="0">
                <a:solidFill>
                  <a:schemeClr val="tx1"/>
                </a:solidFill>
              </a:rPr>
              <a:t>Before using a respirator, make sure that the respirator will offer the required protection and that all the parts are in a good working condition</a:t>
            </a:r>
          </a:p>
          <a:p>
            <a:endParaRPr lang="en-US" dirty="0"/>
          </a:p>
        </p:txBody>
      </p:sp>
      <p:pic>
        <p:nvPicPr>
          <p:cNvPr id="5" name="Picture 4" descr="dust mask"/>
          <p:cNvPicPr/>
          <p:nvPr/>
        </p:nvPicPr>
        <p:blipFill>
          <a:blip r:embed="rId3">
            <a:extLst>
              <a:ext uri="{28A0092B-C50C-407E-A947-70E740481C1C}">
                <a14:useLocalDpi xmlns:a14="http://schemas.microsoft.com/office/drawing/2010/main" val="0"/>
              </a:ext>
            </a:extLst>
          </a:blip>
          <a:srcRect/>
          <a:stretch>
            <a:fillRect/>
          </a:stretch>
        </p:blipFill>
        <p:spPr bwMode="auto">
          <a:xfrm>
            <a:off x="7567749" y="4188006"/>
            <a:ext cx="1827439" cy="1942827"/>
          </a:xfrm>
          <a:prstGeom prst="rect">
            <a:avLst/>
          </a:prstGeom>
          <a:noFill/>
          <a:ln>
            <a:noFill/>
          </a:ln>
        </p:spPr>
      </p:pic>
    </p:spTree>
    <p:extLst>
      <p:ext uri="{BB962C8B-B14F-4D97-AF65-F5344CB8AC3E}">
        <p14:creationId xmlns:p14="http://schemas.microsoft.com/office/powerpoint/2010/main" val="30908032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444137"/>
            <a:ext cx="10892243" cy="5990486"/>
          </a:xfrm>
        </p:spPr>
        <p:txBody>
          <a:bodyPr/>
          <a:lstStyle/>
          <a:p>
            <a:r>
              <a:rPr lang="en-US" b="1" i="1" dirty="0">
                <a:solidFill>
                  <a:schemeClr val="tx1"/>
                </a:solidFill>
              </a:rPr>
              <a:t>Foot Protection</a:t>
            </a:r>
          </a:p>
          <a:p>
            <a:r>
              <a:rPr lang="en-US" dirty="0">
                <a:solidFill>
                  <a:schemeClr val="tx1"/>
                </a:solidFill>
              </a:rPr>
              <a:t>Safety shoes are fitted with steel toecaps and provide protection to the feet against falling objects. Safety shoes and lasses must be kept in a good condition (cleaned and polished regularly) and must never be neglected</a:t>
            </a:r>
            <a:r>
              <a:rPr lang="en-US" dirty="0" smtClean="0">
                <a:solidFill>
                  <a:schemeClr val="tx1"/>
                </a:solidFill>
              </a:rPr>
              <a:t>.</a:t>
            </a:r>
          </a:p>
          <a:p>
            <a:r>
              <a:rPr lang="en-US" b="1" i="1" dirty="0">
                <a:solidFill>
                  <a:schemeClr val="tx1"/>
                </a:solidFill>
              </a:rPr>
              <a:t>Protective Clothing</a:t>
            </a:r>
          </a:p>
          <a:p>
            <a:endParaRPr lang="en-US" dirty="0" smtClean="0">
              <a:solidFill>
                <a:schemeClr val="tx1"/>
              </a:solidFill>
            </a:endParaRPr>
          </a:p>
          <a:p>
            <a:endParaRPr lang="en-US" dirty="0">
              <a:solidFill>
                <a:schemeClr val="tx1"/>
              </a:solidFill>
            </a:endParaRPr>
          </a:p>
          <a:p>
            <a:r>
              <a:rPr lang="en-US" dirty="0">
                <a:solidFill>
                  <a:schemeClr val="tx1"/>
                </a:solidFill>
              </a:rPr>
              <a:t>Overalls are issued to employees to reduce the possibility of injury caused by contact or radiated heat, cold, abrasive or sharp surfaces. Loose, tattered clothing worn by employees is not only indicative of an untidy method of working, but is also a hazard as it is likely to get caught in moving machine parts</a:t>
            </a:r>
            <a:r>
              <a:rPr lang="en-US" dirty="0" smtClean="0">
                <a:solidFill>
                  <a:schemeClr val="tx1"/>
                </a:solidFill>
              </a:rPr>
              <a:t>.</a:t>
            </a:r>
          </a:p>
          <a:p>
            <a:endParaRPr lang="en-US" dirty="0"/>
          </a:p>
          <a:p>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2832" y="1529170"/>
            <a:ext cx="1638300" cy="1200150"/>
          </a:xfrm>
          <a:prstGeom prst="rect">
            <a:avLst/>
          </a:prstGeom>
          <a:noFill/>
          <a:ln>
            <a:noFill/>
          </a:ln>
        </p:spPr>
      </p:pic>
      <p:pic>
        <p:nvPicPr>
          <p:cNvPr id="6" name="Picture 5" descr="h_century_4000"/>
          <p:cNvPicPr/>
          <p:nvPr/>
        </p:nvPicPr>
        <p:blipFill>
          <a:blip r:embed="rId4">
            <a:extLst>
              <a:ext uri="{28A0092B-C50C-407E-A947-70E740481C1C}">
                <a14:useLocalDpi xmlns:a14="http://schemas.microsoft.com/office/drawing/2010/main" val="0"/>
              </a:ext>
            </a:extLst>
          </a:blip>
          <a:srcRect/>
          <a:stretch>
            <a:fillRect/>
          </a:stretch>
        </p:blipFill>
        <p:spPr bwMode="auto">
          <a:xfrm>
            <a:off x="10219508" y="1392010"/>
            <a:ext cx="914400" cy="1200150"/>
          </a:xfrm>
          <a:prstGeom prst="rect">
            <a:avLst/>
          </a:prstGeom>
          <a:noFill/>
          <a:ln>
            <a:noFill/>
          </a:ln>
        </p:spPr>
      </p:pic>
      <p:pic>
        <p:nvPicPr>
          <p:cNvPr id="7" name="Picture 6" descr="overall"/>
          <p:cNvPicPr/>
          <p:nvPr/>
        </p:nvPicPr>
        <p:blipFill>
          <a:blip r:embed="rId5">
            <a:extLst>
              <a:ext uri="{28A0092B-C50C-407E-A947-70E740481C1C}">
                <a14:useLocalDpi xmlns:a14="http://schemas.microsoft.com/office/drawing/2010/main" val="0"/>
              </a:ext>
            </a:extLst>
          </a:blip>
          <a:srcRect/>
          <a:stretch>
            <a:fillRect/>
          </a:stretch>
        </p:blipFill>
        <p:spPr bwMode="auto">
          <a:xfrm>
            <a:off x="7636057" y="3929743"/>
            <a:ext cx="1733550" cy="1524000"/>
          </a:xfrm>
          <a:prstGeom prst="rect">
            <a:avLst/>
          </a:prstGeom>
          <a:noFill/>
          <a:ln>
            <a:noFill/>
          </a:ln>
        </p:spPr>
      </p:pic>
    </p:spTree>
    <p:extLst>
      <p:ext uri="{BB962C8B-B14F-4D97-AF65-F5344CB8AC3E}">
        <p14:creationId xmlns:p14="http://schemas.microsoft.com/office/powerpoint/2010/main" val="3937259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2203269"/>
            <a:ext cx="10326186" cy="4231354"/>
          </a:xfrm>
        </p:spPr>
        <p:txBody>
          <a:bodyPr/>
          <a:lstStyle/>
          <a:p>
            <a:pPr lvl="0"/>
            <a:r>
              <a:rPr lang="en-US" dirty="0">
                <a:solidFill>
                  <a:schemeClr val="tx1"/>
                </a:solidFill>
              </a:rPr>
              <a:t>Potential hazards are correctly identified and removed, reduced or reported in terms of own level of authority/capacity. </a:t>
            </a:r>
          </a:p>
          <a:p>
            <a:pPr lvl="0"/>
            <a:r>
              <a:rPr lang="en-US" dirty="0">
                <a:solidFill>
                  <a:schemeClr val="tx1"/>
                </a:solidFill>
              </a:rPr>
              <a:t>Instructions relating to exposure to dangerous substances and hazards in the workplace are known and an explanation is given as to why they pose a potential threat to the work environment. </a:t>
            </a:r>
          </a:p>
          <a:p>
            <a:pPr lvl="0"/>
            <a:r>
              <a:rPr lang="en-US" dirty="0">
                <a:solidFill>
                  <a:schemeClr val="tx1"/>
                </a:solidFill>
              </a:rPr>
              <a:t> The kinds of work that require protective clothing are identified and protective clothing is used according to legal requirements. </a:t>
            </a:r>
          </a:p>
          <a:p>
            <a:pPr lvl="0"/>
            <a:r>
              <a:rPr lang="en-US" dirty="0">
                <a:solidFill>
                  <a:schemeClr val="tx1"/>
                </a:solidFill>
              </a:rPr>
              <a:t> Health and safety instructions are followed in situations that require lifting and handling of materials. </a:t>
            </a:r>
          </a:p>
          <a:p>
            <a:r>
              <a:rPr lang="en-US" dirty="0">
                <a:solidFill>
                  <a:schemeClr val="tx1"/>
                </a:solidFill>
              </a:rPr>
              <a:t> The importance of each employee being vigilant and reporting hazards and violations of health, safety and security procedures is known and understood with reference to a possible chain of events that could result from not reporting a violation.</a:t>
            </a:r>
          </a:p>
        </p:txBody>
      </p:sp>
      <p:sp>
        <p:nvSpPr>
          <p:cNvPr id="4" name="Title 3"/>
          <p:cNvSpPr>
            <a:spLocks noGrp="1"/>
          </p:cNvSpPr>
          <p:nvPr>
            <p:ph type="title"/>
          </p:nvPr>
        </p:nvSpPr>
        <p:spPr>
          <a:xfrm>
            <a:off x="707574" y="546652"/>
            <a:ext cx="10178140" cy="1273681"/>
          </a:xfrm>
        </p:spPr>
        <p:txBody>
          <a:bodyPr/>
          <a:lstStyle/>
          <a:p>
            <a:r>
              <a:rPr lang="en-US" b="1" dirty="0"/>
              <a:t>SESSION 1. </a:t>
            </a:r>
            <a:r>
              <a:rPr lang="en-US" dirty="0"/>
              <a:t/>
            </a:r>
            <a:br>
              <a:rPr lang="en-US" dirty="0"/>
            </a:br>
            <a:r>
              <a:rPr lang="en-US" b="1" dirty="0"/>
              <a:t>Identify potential hazards in the workplace</a:t>
            </a:r>
            <a:endParaRPr lang="en-US" dirty="0"/>
          </a:p>
        </p:txBody>
      </p:sp>
    </p:spTree>
    <p:extLst>
      <p:ext uri="{BB962C8B-B14F-4D97-AF65-F5344CB8AC3E}">
        <p14:creationId xmlns:p14="http://schemas.microsoft.com/office/powerpoint/2010/main" val="37505496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635726"/>
            <a:ext cx="10709363" cy="5798897"/>
          </a:xfrm>
        </p:spPr>
        <p:txBody>
          <a:bodyPr/>
          <a:lstStyle/>
          <a:p>
            <a:r>
              <a:rPr lang="en-US" b="1" dirty="0">
                <a:solidFill>
                  <a:schemeClr val="tx1"/>
                </a:solidFill>
              </a:rPr>
              <a:t>Safety Harness</a:t>
            </a:r>
          </a:p>
          <a:p>
            <a:r>
              <a:rPr lang="en-US" dirty="0">
                <a:solidFill>
                  <a:schemeClr val="tx1"/>
                </a:solidFill>
              </a:rPr>
              <a:t>Safety belts, harness, lifelines, and climbing shoes are essential to protect employees carrying out hazardous work above ground level. These items must be kept in an excellent state of repair and maintenance must be done under strict supervision. This equipment must be stored as per the equipment manufacturer’s instructions</a:t>
            </a:r>
            <a:r>
              <a:rPr lang="en-US" dirty="0" smtClean="0">
                <a:solidFill>
                  <a:schemeClr val="tx1"/>
                </a:solidFill>
              </a:rPr>
              <a:t>.</a:t>
            </a:r>
          </a:p>
          <a:p>
            <a:r>
              <a:rPr lang="en-US" b="1" dirty="0">
                <a:solidFill>
                  <a:schemeClr val="tx1"/>
                </a:solidFill>
              </a:rPr>
              <a:t>Important information about PPE</a:t>
            </a:r>
          </a:p>
          <a:p>
            <a:r>
              <a:rPr lang="en-US" dirty="0">
                <a:solidFill>
                  <a:schemeClr val="tx1"/>
                </a:solidFill>
              </a:rPr>
              <a:t>Wear your personal protective equipment and clothing, you have everything to gain!</a:t>
            </a:r>
          </a:p>
          <a:p>
            <a:r>
              <a:rPr lang="en-US" dirty="0">
                <a:solidFill>
                  <a:schemeClr val="tx1"/>
                </a:solidFill>
              </a:rPr>
              <a:t>Remember that these items are expensive and in order to gain maximum protection from them, one must treat them with respect.</a:t>
            </a:r>
          </a:p>
          <a:p>
            <a:r>
              <a:rPr lang="en-US" dirty="0">
                <a:solidFill>
                  <a:schemeClr val="tx1"/>
                </a:solidFill>
              </a:rPr>
              <a:t>The PPE will only be effective if it is used correctly and for the purpose that it was designed for.</a:t>
            </a:r>
          </a:p>
          <a:p>
            <a:r>
              <a:rPr lang="en-US" dirty="0">
                <a:solidFill>
                  <a:schemeClr val="tx1"/>
                </a:solidFill>
              </a:rPr>
              <a:t>You must report defective equipment of ineffective PPE to your supervisor or Health and Safety Representative immediately. Using damaged or ineffective PPE will damage your health and will lead to other injuries</a:t>
            </a:r>
          </a:p>
          <a:p>
            <a:endParaRPr lang="en-US" dirty="0"/>
          </a:p>
          <a:p>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9492887" y="4972400"/>
            <a:ext cx="1924050" cy="1647825"/>
          </a:xfrm>
          <a:prstGeom prst="rect">
            <a:avLst/>
          </a:prstGeom>
          <a:noFill/>
          <a:ln>
            <a:noFill/>
          </a:ln>
        </p:spPr>
      </p:pic>
    </p:spTree>
    <p:extLst>
      <p:ext uri="{BB962C8B-B14F-4D97-AF65-F5344CB8AC3E}">
        <p14:creationId xmlns:p14="http://schemas.microsoft.com/office/powerpoint/2010/main" val="34758082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654629"/>
            <a:ext cx="10326186" cy="4779994"/>
          </a:xfrm>
        </p:spPr>
        <p:txBody>
          <a:bodyPr/>
          <a:lstStyle/>
          <a:p>
            <a:r>
              <a:rPr lang="en-US" b="1" dirty="0">
                <a:solidFill>
                  <a:schemeClr val="tx1"/>
                </a:solidFill>
              </a:rPr>
              <a:t>Proper place for everything</a:t>
            </a:r>
          </a:p>
          <a:p>
            <a:r>
              <a:rPr lang="en-US" dirty="0">
                <a:solidFill>
                  <a:schemeClr val="tx1"/>
                </a:solidFill>
              </a:rPr>
              <a:t> </a:t>
            </a:r>
          </a:p>
          <a:p>
            <a:r>
              <a:rPr lang="en-US" dirty="0">
                <a:solidFill>
                  <a:schemeClr val="tx1"/>
                </a:solidFill>
              </a:rPr>
              <a:t>In the plant or factory, it is essential that everything has its proper place, i.e., the factory must be orderly and tidy so that there is no need to search for tools; so that space is saved; so that fire hazards are reduced; and so that injuries are avoided. If there is poor housekeeping, the incidence of accidents is bound to increase, e.g., tripping over loose objects; articles dropping from above or on a worker's head; slipping on greasy and dirty floors; staff running into protruding materials and objects; hands and other bodily parts being injured on projecting items such as nails; and fires.</a:t>
            </a:r>
          </a:p>
          <a:p>
            <a:endParaRPr lang="en-US" dirty="0"/>
          </a:p>
        </p:txBody>
      </p:sp>
      <p:sp>
        <p:nvSpPr>
          <p:cNvPr id="4" name="Title 3"/>
          <p:cNvSpPr>
            <a:spLocks noGrp="1"/>
          </p:cNvSpPr>
          <p:nvPr>
            <p:ph type="title"/>
          </p:nvPr>
        </p:nvSpPr>
        <p:spPr>
          <a:xfrm>
            <a:off x="707574" y="546652"/>
            <a:ext cx="10230392" cy="1273681"/>
          </a:xfrm>
        </p:spPr>
        <p:txBody>
          <a:bodyPr/>
          <a:lstStyle/>
          <a:p>
            <a:r>
              <a:rPr lang="en-US" b="1" dirty="0"/>
              <a:t>Prevent accidents through proper housekeeping</a:t>
            </a:r>
            <a:br>
              <a:rPr lang="en-US" b="1" dirty="0"/>
            </a:br>
            <a:endParaRPr lang="en-US" dirty="0"/>
          </a:p>
        </p:txBody>
      </p:sp>
    </p:spTree>
    <p:extLst>
      <p:ext uri="{BB962C8B-B14F-4D97-AF65-F5344CB8AC3E}">
        <p14:creationId xmlns:p14="http://schemas.microsoft.com/office/powerpoint/2010/main" val="16683907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593669"/>
            <a:ext cx="10683237" cy="4840954"/>
          </a:xfrm>
        </p:spPr>
        <p:txBody>
          <a:bodyPr/>
          <a:lstStyle/>
          <a:p>
            <a:r>
              <a:rPr lang="en-ZA" dirty="0"/>
              <a:t>Good lighting.</a:t>
            </a:r>
            <a:endParaRPr lang="en-US" dirty="0"/>
          </a:p>
          <a:p>
            <a:r>
              <a:rPr lang="en-ZA" dirty="0"/>
              <a:t>Good ventilation</a:t>
            </a:r>
            <a:endParaRPr lang="en-US" dirty="0"/>
          </a:p>
          <a:p>
            <a:r>
              <a:rPr lang="en-ZA" dirty="0"/>
              <a:t>Hygiene facilities to be kept clean</a:t>
            </a:r>
            <a:endParaRPr lang="en-US" dirty="0"/>
          </a:p>
          <a:p>
            <a:r>
              <a:rPr lang="en-ZA" dirty="0"/>
              <a:t>All aisles and storage areas clearly marked</a:t>
            </a:r>
            <a:endParaRPr lang="en-US" dirty="0"/>
          </a:p>
          <a:p>
            <a:r>
              <a:rPr lang="en-ZA" dirty="0"/>
              <a:t>Good stacking and storage practices</a:t>
            </a:r>
            <a:endParaRPr lang="en-US" dirty="0"/>
          </a:p>
          <a:p>
            <a:r>
              <a:rPr lang="en-ZA" dirty="0"/>
              <a:t>Stacked goods must not endanger life</a:t>
            </a:r>
            <a:endParaRPr lang="en-US" dirty="0"/>
          </a:p>
          <a:p>
            <a:r>
              <a:rPr lang="en-ZA" dirty="0"/>
              <a:t>Factory yards must be kept tidy</a:t>
            </a:r>
            <a:endParaRPr lang="en-US" dirty="0"/>
          </a:p>
          <a:p>
            <a:r>
              <a:rPr lang="en-ZA" dirty="0"/>
              <a:t>All refuse to be placed in bins</a:t>
            </a:r>
            <a:endParaRPr lang="en-US" dirty="0"/>
          </a:p>
          <a:p>
            <a:endParaRPr lang="en-US" dirty="0"/>
          </a:p>
        </p:txBody>
      </p:sp>
      <p:sp>
        <p:nvSpPr>
          <p:cNvPr id="4" name="Title 3"/>
          <p:cNvSpPr>
            <a:spLocks noGrp="1"/>
          </p:cNvSpPr>
          <p:nvPr>
            <p:ph type="title"/>
          </p:nvPr>
        </p:nvSpPr>
        <p:spPr>
          <a:xfrm>
            <a:off x="707573" y="546652"/>
            <a:ext cx="10465523" cy="1273681"/>
          </a:xfrm>
        </p:spPr>
        <p:txBody>
          <a:bodyPr/>
          <a:lstStyle/>
          <a:p>
            <a:r>
              <a:rPr lang="en-ZA" b="1" i="1" dirty="0"/>
              <a:t>Definition of housekeeping: A place for everything and everything in its place.</a:t>
            </a:r>
            <a:r>
              <a:rPr lang="en-US" b="1" i="1" dirty="0"/>
              <a:t/>
            </a:r>
            <a:br>
              <a:rPr lang="en-US" b="1" i="1" dirty="0"/>
            </a:br>
            <a:endParaRPr lang="en-US" dirty="0"/>
          </a:p>
        </p:txBody>
      </p:sp>
      <p:pic>
        <p:nvPicPr>
          <p:cNvPr id="5" name="Picture 4" descr="CSAFE00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3783" y="2184718"/>
            <a:ext cx="1841047" cy="2604996"/>
          </a:xfrm>
          <a:prstGeom prst="rect">
            <a:avLst/>
          </a:prstGeom>
          <a:noFill/>
        </p:spPr>
      </p:pic>
    </p:spTree>
    <p:extLst>
      <p:ext uri="{BB962C8B-B14F-4D97-AF65-F5344CB8AC3E}">
        <p14:creationId xmlns:p14="http://schemas.microsoft.com/office/powerpoint/2010/main" val="8362816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391886"/>
            <a:ext cx="10883535" cy="6042737"/>
          </a:xfrm>
        </p:spPr>
        <p:txBody>
          <a:bodyPr/>
          <a:lstStyle/>
          <a:p>
            <a:r>
              <a:rPr lang="en-US" b="1" dirty="0">
                <a:solidFill>
                  <a:schemeClr val="tx1"/>
                </a:solidFill>
              </a:rPr>
              <a:t>Remember the definition of housekeeping</a:t>
            </a:r>
            <a:r>
              <a:rPr lang="en-US" dirty="0">
                <a:solidFill>
                  <a:schemeClr val="tx1"/>
                </a:solidFill>
              </a:rPr>
              <a:t>; the following steps should be practiced in the housekeeping concept.     </a:t>
            </a:r>
          </a:p>
          <a:p>
            <a:r>
              <a:rPr lang="en-ZA" dirty="0">
                <a:solidFill>
                  <a:schemeClr val="tx1"/>
                </a:solidFill>
              </a:rPr>
              <a:t>Passages, aisles and walkways should be marked and kept clear of obstacles to prevent workers and visitors from injuries.</a:t>
            </a:r>
            <a:endParaRPr lang="en-US" dirty="0">
              <a:solidFill>
                <a:schemeClr val="tx1"/>
              </a:solidFill>
            </a:endParaRPr>
          </a:p>
          <a:p>
            <a:r>
              <a:rPr lang="en-ZA" dirty="0">
                <a:solidFill>
                  <a:schemeClr val="tx1"/>
                </a:solidFill>
              </a:rPr>
              <a:t>Waste bins should be provided. If there is no waste bins workers tend to through waste materials and papers on the floor, this will create a fire hazard in the work place.</a:t>
            </a:r>
            <a:endParaRPr lang="en-US" dirty="0">
              <a:solidFill>
                <a:schemeClr val="tx1"/>
              </a:solidFill>
            </a:endParaRPr>
          </a:p>
          <a:p>
            <a:r>
              <a:rPr lang="en-ZA" dirty="0">
                <a:solidFill>
                  <a:schemeClr val="tx1"/>
                </a:solidFill>
              </a:rPr>
              <a:t>All spillages must be cleared and cleaned immediately to prevent workers to slip, or be contaminated if chemicals are involved.</a:t>
            </a:r>
            <a:endParaRPr lang="en-US" dirty="0">
              <a:solidFill>
                <a:schemeClr val="tx1"/>
              </a:solidFill>
            </a:endParaRPr>
          </a:p>
          <a:p>
            <a:r>
              <a:rPr lang="en-ZA" dirty="0">
                <a:solidFill>
                  <a:schemeClr val="tx1"/>
                </a:solidFill>
              </a:rPr>
              <a:t>Report any unusual parcels or packages to security</a:t>
            </a:r>
            <a:endParaRPr lang="en-US" dirty="0">
              <a:solidFill>
                <a:schemeClr val="tx1"/>
              </a:solidFill>
            </a:endParaRPr>
          </a:p>
          <a:p>
            <a:r>
              <a:rPr lang="en-ZA" dirty="0">
                <a:solidFill>
                  <a:schemeClr val="tx1"/>
                </a:solidFill>
              </a:rPr>
              <a:t>Place everything in the correct place and store all products correctly.</a:t>
            </a:r>
            <a:endParaRPr lang="en-US" dirty="0">
              <a:solidFill>
                <a:schemeClr val="tx1"/>
              </a:solidFill>
            </a:endParaRPr>
          </a:p>
          <a:p>
            <a:r>
              <a:rPr lang="en-ZA" dirty="0">
                <a:solidFill>
                  <a:schemeClr val="tx1"/>
                </a:solidFill>
              </a:rPr>
              <a:t>Clean up your work place at the end of every shift. (Do not leave it for the follow-up shift to clean.    </a:t>
            </a: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6697991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663337"/>
            <a:ext cx="10979329" cy="4771286"/>
          </a:xfrm>
        </p:spPr>
        <p:txBody>
          <a:bodyPr/>
          <a:lstStyle/>
          <a:p>
            <a:r>
              <a:rPr lang="en-US" dirty="0">
                <a:solidFill>
                  <a:schemeClr val="tx1"/>
                </a:solidFill>
              </a:rPr>
              <a:t>The effect of good housekeeping on staff is that it improves both the working environment and morale of the workforce. This means more pleasant working conditions which will in the long-term increase efficiency, ineffectiveness and economy.</a:t>
            </a:r>
          </a:p>
          <a:p>
            <a:r>
              <a:rPr lang="en-US" b="1" dirty="0">
                <a:solidFill>
                  <a:schemeClr val="tx1"/>
                </a:solidFill>
              </a:rPr>
              <a:t>The main benefits of good housekeeping are as follows:</a:t>
            </a:r>
          </a:p>
          <a:p>
            <a:pPr marL="285750" indent="-285750">
              <a:buFont typeface="Arial" panose="020B0604020202020204" pitchFamily="34" charset="0"/>
              <a:buChar char="•"/>
            </a:pPr>
            <a:r>
              <a:rPr lang="en-ZA" dirty="0">
                <a:solidFill>
                  <a:schemeClr val="tx1"/>
                </a:solidFill>
              </a:rPr>
              <a:t>Reduced operating costs</a:t>
            </a:r>
            <a:endParaRPr lang="en-US" dirty="0">
              <a:solidFill>
                <a:schemeClr val="tx1"/>
              </a:solidFill>
            </a:endParaRPr>
          </a:p>
          <a:p>
            <a:pPr marL="285750" indent="-285750">
              <a:buFont typeface="Arial" panose="020B0604020202020204" pitchFamily="34" charset="0"/>
              <a:buChar char="•"/>
            </a:pPr>
            <a:r>
              <a:rPr lang="en-ZA" dirty="0">
                <a:solidFill>
                  <a:schemeClr val="tx1"/>
                </a:solidFill>
              </a:rPr>
              <a:t>Improved production control</a:t>
            </a:r>
            <a:endParaRPr lang="en-US" dirty="0">
              <a:solidFill>
                <a:schemeClr val="tx1"/>
              </a:solidFill>
            </a:endParaRPr>
          </a:p>
          <a:p>
            <a:pPr marL="285750" indent="-285750">
              <a:buFont typeface="Arial" panose="020B0604020202020204" pitchFamily="34" charset="0"/>
              <a:buChar char="•"/>
            </a:pPr>
            <a:r>
              <a:rPr lang="en-ZA" dirty="0">
                <a:solidFill>
                  <a:schemeClr val="tx1"/>
                </a:solidFill>
              </a:rPr>
              <a:t>Production time is saved;</a:t>
            </a:r>
            <a:endParaRPr lang="en-US" dirty="0">
              <a:solidFill>
                <a:schemeClr val="tx1"/>
              </a:solidFill>
            </a:endParaRPr>
          </a:p>
          <a:p>
            <a:pPr marL="285750" indent="-285750">
              <a:buFont typeface="Arial" panose="020B0604020202020204" pitchFamily="34" charset="0"/>
              <a:buChar char="•"/>
            </a:pPr>
            <a:r>
              <a:rPr lang="en-ZA" dirty="0">
                <a:solidFill>
                  <a:schemeClr val="tx1"/>
                </a:solidFill>
              </a:rPr>
              <a:t>Traffic flow is facilitated;</a:t>
            </a:r>
            <a:endParaRPr lang="en-US" dirty="0">
              <a:solidFill>
                <a:schemeClr val="tx1"/>
              </a:solidFill>
            </a:endParaRPr>
          </a:p>
          <a:p>
            <a:pPr marL="285750" indent="-285750">
              <a:buFont typeface="Arial" panose="020B0604020202020204" pitchFamily="34" charset="0"/>
              <a:buChar char="•"/>
            </a:pPr>
            <a:r>
              <a:rPr lang="en-ZA" dirty="0">
                <a:solidFill>
                  <a:schemeClr val="tx1"/>
                </a:solidFill>
              </a:rPr>
              <a:t>There is higher employee morale</a:t>
            </a:r>
            <a:endParaRPr lang="en-US" dirty="0">
              <a:solidFill>
                <a:schemeClr val="tx1"/>
              </a:solidFill>
            </a:endParaRPr>
          </a:p>
          <a:p>
            <a:pPr marL="285750" indent="-285750">
              <a:buFont typeface="Arial" panose="020B0604020202020204" pitchFamily="34" charset="0"/>
              <a:buChar char="•"/>
            </a:pPr>
            <a:r>
              <a:rPr lang="en-ZA" dirty="0">
                <a:solidFill>
                  <a:schemeClr val="tx1"/>
                </a:solidFill>
              </a:rPr>
              <a:t>Increased production materials and parts are conserved </a:t>
            </a:r>
            <a:endParaRPr lang="en-US" dirty="0">
              <a:solidFill>
                <a:schemeClr val="tx1"/>
              </a:solidFill>
            </a:endParaRPr>
          </a:p>
          <a:p>
            <a:endParaRPr lang="en-US" dirty="0"/>
          </a:p>
        </p:txBody>
      </p:sp>
      <p:sp>
        <p:nvSpPr>
          <p:cNvPr id="4" name="Title 3"/>
          <p:cNvSpPr>
            <a:spLocks noGrp="1"/>
          </p:cNvSpPr>
          <p:nvPr>
            <p:ph type="title"/>
          </p:nvPr>
        </p:nvSpPr>
        <p:spPr>
          <a:xfrm>
            <a:off x="707574" y="546652"/>
            <a:ext cx="9289866" cy="1273681"/>
          </a:xfrm>
        </p:spPr>
        <p:txBody>
          <a:bodyPr/>
          <a:lstStyle/>
          <a:p>
            <a:r>
              <a:rPr lang="en-US" b="1" dirty="0"/>
              <a:t>Benefits of good housekeeping</a:t>
            </a:r>
            <a:br>
              <a:rPr lang="en-US" b="1" dirty="0"/>
            </a:br>
            <a:endParaRPr lang="en-US" dirty="0"/>
          </a:p>
        </p:txBody>
      </p:sp>
    </p:spTree>
    <p:extLst>
      <p:ext uri="{BB962C8B-B14F-4D97-AF65-F5344CB8AC3E}">
        <p14:creationId xmlns:p14="http://schemas.microsoft.com/office/powerpoint/2010/main" val="27799128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698171"/>
            <a:ext cx="10761615" cy="4736452"/>
          </a:xfrm>
        </p:spPr>
        <p:txBody>
          <a:bodyPr/>
          <a:lstStyle/>
          <a:p>
            <a:r>
              <a:rPr lang="en-US" dirty="0">
                <a:solidFill>
                  <a:schemeClr val="tx1"/>
                </a:solidFill>
              </a:rPr>
              <a:t>In order to help you with inspections and also to be able to develop an inspection check list, we will take a look at what has to be done in order to work safely.</a:t>
            </a:r>
          </a:p>
          <a:p>
            <a:r>
              <a:rPr lang="en-US" b="1" dirty="0">
                <a:solidFill>
                  <a:schemeClr val="tx1"/>
                </a:solidFill>
              </a:rPr>
              <a:t>Never:</a:t>
            </a:r>
          </a:p>
          <a:p>
            <a:r>
              <a:rPr lang="en-ZA" dirty="0">
                <a:solidFill>
                  <a:schemeClr val="tx1"/>
                </a:solidFill>
              </a:rPr>
              <a:t>Enter a work area that you have not been authorised to enter.</a:t>
            </a:r>
            <a:endParaRPr lang="en-US" dirty="0">
              <a:solidFill>
                <a:schemeClr val="tx1"/>
              </a:solidFill>
            </a:endParaRPr>
          </a:p>
          <a:p>
            <a:r>
              <a:rPr lang="en-ZA" dirty="0">
                <a:solidFill>
                  <a:schemeClr val="tx1"/>
                </a:solidFill>
              </a:rPr>
              <a:t>Operate any equipment that you have not been trained to operate</a:t>
            </a:r>
            <a:endParaRPr lang="en-US" dirty="0">
              <a:solidFill>
                <a:schemeClr val="tx1"/>
              </a:solidFill>
            </a:endParaRPr>
          </a:p>
          <a:p>
            <a:r>
              <a:rPr lang="en-ZA" dirty="0">
                <a:solidFill>
                  <a:schemeClr val="tx1"/>
                </a:solidFill>
              </a:rPr>
              <a:t> </a:t>
            </a:r>
            <a:endParaRPr lang="en-US" dirty="0">
              <a:solidFill>
                <a:schemeClr val="tx1"/>
              </a:solidFill>
            </a:endParaRPr>
          </a:p>
          <a:p>
            <a:r>
              <a:rPr lang="en-US" b="1" dirty="0">
                <a:solidFill>
                  <a:schemeClr val="tx1"/>
                </a:solidFill>
              </a:rPr>
              <a:t>Always Wear:</a:t>
            </a:r>
          </a:p>
          <a:p>
            <a:r>
              <a:rPr lang="en-ZA" dirty="0">
                <a:solidFill>
                  <a:schemeClr val="tx1"/>
                </a:solidFill>
              </a:rPr>
              <a:t>suitable protective clothing</a:t>
            </a:r>
            <a:endParaRPr lang="en-US" dirty="0">
              <a:solidFill>
                <a:schemeClr val="tx1"/>
              </a:solidFill>
            </a:endParaRPr>
          </a:p>
          <a:p>
            <a:r>
              <a:rPr lang="en-ZA" dirty="0">
                <a:solidFill>
                  <a:schemeClr val="tx1"/>
                </a:solidFill>
              </a:rPr>
              <a:t>safety boots</a:t>
            </a:r>
            <a:endParaRPr lang="en-US" dirty="0">
              <a:solidFill>
                <a:schemeClr val="tx1"/>
              </a:solidFill>
            </a:endParaRPr>
          </a:p>
          <a:p>
            <a:r>
              <a:rPr lang="en-ZA" dirty="0">
                <a:solidFill>
                  <a:schemeClr val="tx1"/>
                </a:solidFill>
              </a:rPr>
              <a:t>hard hats</a:t>
            </a:r>
            <a:endParaRPr lang="en-US" dirty="0">
              <a:solidFill>
                <a:schemeClr val="tx1"/>
              </a:solidFill>
            </a:endParaRPr>
          </a:p>
          <a:p>
            <a:r>
              <a:rPr lang="en-ZA" dirty="0">
                <a:solidFill>
                  <a:schemeClr val="tx1"/>
                </a:solidFill>
              </a:rPr>
              <a:t>overalls</a:t>
            </a:r>
            <a:endParaRPr lang="en-US" dirty="0">
              <a:solidFill>
                <a:schemeClr val="tx1"/>
              </a:solidFill>
            </a:endParaRPr>
          </a:p>
          <a:p>
            <a:endParaRPr lang="en-US" dirty="0"/>
          </a:p>
        </p:txBody>
      </p:sp>
      <p:sp>
        <p:nvSpPr>
          <p:cNvPr id="4" name="Title 3"/>
          <p:cNvSpPr>
            <a:spLocks noGrp="1"/>
          </p:cNvSpPr>
          <p:nvPr>
            <p:ph type="title"/>
          </p:nvPr>
        </p:nvSpPr>
        <p:spPr>
          <a:xfrm>
            <a:off x="707573" y="546652"/>
            <a:ext cx="8810895" cy="1273681"/>
          </a:xfrm>
        </p:spPr>
        <p:txBody>
          <a:bodyPr/>
          <a:lstStyle/>
          <a:p>
            <a:r>
              <a:rPr lang="en-US" b="1" dirty="0"/>
              <a:t>How to Work Safely</a:t>
            </a:r>
            <a:br>
              <a:rPr lang="en-US" b="1" dirty="0"/>
            </a:br>
            <a:endParaRPr lang="en-US" dirty="0"/>
          </a:p>
        </p:txBody>
      </p:sp>
    </p:spTree>
    <p:extLst>
      <p:ext uri="{BB962C8B-B14F-4D97-AF65-F5344CB8AC3E}">
        <p14:creationId xmlns:p14="http://schemas.microsoft.com/office/powerpoint/2010/main" val="31005873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618309"/>
            <a:ext cx="11109957" cy="5816314"/>
          </a:xfrm>
        </p:spPr>
        <p:txBody>
          <a:bodyPr/>
          <a:lstStyle/>
          <a:p>
            <a:r>
              <a:rPr lang="en-US" b="1" dirty="0">
                <a:solidFill>
                  <a:schemeClr val="tx1"/>
                </a:solidFill>
              </a:rPr>
              <a:t>Use Gloves, Aprons Other Special Clothing When Handling:</a:t>
            </a:r>
          </a:p>
          <a:p>
            <a:r>
              <a:rPr lang="en-ZA" dirty="0">
                <a:solidFill>
                  <a:schemeClr val="tx1"/>
                </a:solidFill>
              </a:rPr>
              <a:t>rough materials</a:t>
            </a:r>
            <a:endParaRPr lang="en-US" dirty="0">
              <a:solidFill>
                <a:schemeClr val="tx1"/>
              </a:solidFill>
            </a:endParaRPr>
          </a:p>
          <a:p>
            <a:r>
              <a:rPr lang="en-ZA" dirty="0">
                <a:solidFill>
                  <a:schemeClr val="tx1"/>
                </a:solidFill>
              </a:rPr>
              <a:t>chemicals</a:t>
            </a:r>
            <a:endParaRPr lang="en-US" dirty="0">
              <a:solidFill>
                <a:schemeClr val="tx1"/>
              </a:solidFill>
            </a:endParaRPr>
          </a:p>
          <a:p>
            <a:r>
              <a:rPr lang="en-ZA" dirty="0">
                <a:solidFill>
                  <a:schemeClr val="tx1"/>
                </a:solidFill>
              </a:rPr>
              <a:t>hot or cold objects.</a:t>
            </a:r>
            <a:endParaRPr lang="en-US" dirty="0">
              <a:solidFill>
                <a:schemeClr val="tx1"/>
              </a:solidFill>
            </a:endParaRPr>
          </a:p>
          <a:p>
            <a:r>
              <a:rPr lang="en-ZA" dirty="0">
                <a:solidFill>
                  <a:schemeClr val="tx1"/>
                </a:solidFill>
              </a:rPr>
              <a:t>Wear hearing protection whenever notices indicate that you are in an area that requires you to wear hearing protection.</a:t>
            </a:r>
            <a:endParaRPr lang="en-US" dirty="0">
              <a:solidFill>
                <a:schemeClr val="tx1"/>
              </a:solidFill>
            </a:endParaRPr>
          </a:p>
          <a:p>
            <a:r>
              <a:rPr lang="en-ZA" dirty="0">
                <a:solidFill>
                  <a:schemeClr val="tx1"/>
                </a:solidFill>
              </a:rPr>
              <a:t> </a:t>
            </a:r>
            <a:endParaRPr lang="en-US" dirty="0">
              <a:solidFill>
                <a:schemeClr val="tx1"/>
              </a:solidFill>
            </a:endParaRPr>
          </a:p>
          <a:p>
            <a:r>
              <a:rPr lang="en-ZA" b="1" dirty="0">
                <a:solidFill>
                  <a:schemeClr val="tx1"/>
                </a:solidFill>
              </a:rPr>
              <a:t>Wear Respirators When:</a:t>
            </a:r>
            <a:endParaRPr lang="en-US" b="1" dirty="0">
              <a:solidFill>
                <a:schemeClr val="tx1"/>
              </a:solidFill>
            </a:endParaRPr>
          </a:p>
          <a:p>
            <a:r>
              <a:rPr lang="en-ZA" dirty="0">
                <a:solidFill>
                  <a:schemeClr val="tx1"/>
                </a:solidFill>
              </a:rPr>
              <a:t>spray painting </a:t>
            </a:r>
            <a:endParaRPr lang="en-US" dirty="0">
              <a:solidFill>
                <a:schemeClr val="tx1"/>
              </a:solidFill>
            </a:endParaRPr>
          </a:p>
          <a:p>
            <a:r>
              <a:rPr lang="en-ZA" dirty="0">
                <a:solidFill>
                  <a:schemeClr val="tx1"/>
                </a:solidFill>
              </a:rPr>
              <a:t>welding and cutting </a:t>
            </a:r>
            <a:endParaRPr lang="en-US" dirty="0">
              <a:solidFill>
                <a:schemeClr val="tx1"/>
              </a:solidFill>
            </a:endParaRPr>
          </a:p>
          <a:p>
            <a:r>
              <a:rPr lang="en-ZA" dirty="0">
                <a:solidFill>
                  <a:schemeClr val="tx1"/>
                </a:solidFill>
              </a:rPr>
              <a:t>the area is very dusty</a:t>
            </a:r>
            <a:endParaRPr lang="en-US" dirty="0">
              <a:solidFill>
                <a:schemeClr val="tx1"/>
              </a:solidFill>
            </a:endParaRPr>
          </a:p>
          <a:p>
            <a:r>
              <a:rPr lang="en-ZA" dirty="0">
                <a:solidFill>
                  <a:schemeClr val="tx1"/>
                </a:solidFill>
              </a:rPr>
              <a:t>there is any other toxic danger</a:t>
            </a:r>
            <a:endParaRPr lang="en-US" dirty="0">
              <a:solidFill>
                <a:schemeClr val="tx1"/>
              </a:solidFill>
            </a:endParaRPr>
          </a:p>
          <a:p>
            <a:r>
              <a:rPr lang="en-ZA" dirty="0">
                <a:solidFill>
                  <a:schemeClr val="tx1"/>
                </a:solidFill>
              </a:rPr>
              <a:t>in other areas where it is required</a:t>
            </a:r>
            <a:endParaRPr lang="en-US" dirty="0">
              <a:solidFill>
                <a:schemeClr val="tx1"/>
              </a:solidFill>
            </a:endParaRPr>
          </a:p>
          <a:p>
            <a:endParaRPr lang="en-US" dirty="0"/>
          </a:p>
        </p:txBody>
      </p:sp>
    </p:spTree>
    <p:extLst>
      <p:ext uri="{BB962C8B-B14F-4D97-AF65-F5344CB8AC3E}">
        <p14:creationId xmlns:p14="http://schemas.microsoft.com/office/powerpoint/2010/main" val="19366390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696686"/>
            <a:ext cx="10979329" cy="5737937"/>
          </a:xfrm>
        </p:spPr>
        <p:txBody>
          <a:bodyPr/>
          <a:lstStyle/>
          <a:p>
            <a:r>
              <a:rPr lang="en-US" b="1" i="1" dirty="0">
                <a:solidFill>
                  <a:schemeClr val="tx1"/>
                </a:solidFill>
              </a:rPr>
              <a:t>Get To Know Your Work Place, In Particular:</a:t>
            </a:r>
          </a:p>
          <a:p>
            <a:r>
              <a:rPr lang="en-ZA" dirty="0">
                <a:solidFill>
                  <a:schemeClr val="tx1"/>
                </a:solidFill>
              </a:rPr>
              <a:t>warning and </a:t>
            </a:r>
            <a:r>
              <a:rPr lang="en-ZA" dirty="0" err="1">
                <a:solidFill>
                  <a:schemeClr val="tx1"/>
                </a:solidFill>
              </a:rPr>
              <a:t>prohibitor</a:t>
            </a:r>
            <a:r>
              <a:rPr lang="en-ZA" dirty="0">
                <a:solidFill>
                  <a:schemeClr val="tx1"/>
                </a:solidFill>
              </a:rPr>
              <a:t> signs </a:t>
            </a:r>
            <a:endParaRPr lang="en-US" dirty="0">
              <a:solidFill>
                <a:schemeClr val="tx1"/>
              </a:solidFill>
            </a:endParaRPr>
          </a:p>
          <a:p>
            <a:r>
              <a:rPr lang="en-ZA" dirty="0">
                <a:solidFill>
                  <a:schemeClr val="tx1"/>
                </a:solidFill>
              </a:rPr>
              <a:t>location of firefighting appliances</a:t>
            </a:r>
            <a:endParaRPr lang="en-US" dirty="0">
              <a:solidFill>
                <a:schemeClr val="tx1"/>
              </a:solidFill>
            </a:endParaRPr>
          </a:p>
          <a:p>
            <a:r>
              <a:rPr lang="en-ZA" dirty="0">
                <a:solidFill>
                  <a:schemeClr val="tx1"/>
                </a:solidFill>
              </a:rPr>
              <a:t>your safety representative and first-aider</a:t>
            </a:r>
            <a:endParaRPr lang="en-US" dirty="0">
              <a:solidFill>
                <a:schemeClr val="tx1"/>
              </a:solidFill>
            </a:endParaRPr>
          </a:p>
          <a:p>
            <a:r>
              <a:rPr lang="en-ZA" dirty="0">
                <a:solidFill>
                  <a:schemeClr val="tx1"/>
                </a:solidFill>
              </a:rPr>
              <a:t>emergency exits.</a:t>
            </a:r>
            <a:endParaRPr lang="en-US" dirty="0">
              <a:solidFill>
                <a:schemeClr val="tx1"/>
              </a:solidFill>
            </a:endParaRPr>
          </a:p>
          <a:p>
            <a:r>
              <a:rPr lang="en-US" b="1" i="1" dirty="0">
                <a:solidFill>
                  <a:schemeClr val="tx1"/>
                </a:solidFill>
              </a:rPr>
              <a:t> </a:t>
            </a:r>
          </a:p>
          <a:p>
            <a:r>
              <a:rPr lang="en-US" b="1" i="1" dirty="0">
                <a:solidFill>
                  <a:schemeClr val="tx1"/>
                </a:solidFill>
              </a:rPr>
              <a:t> </a:t>
            </a:r>
          </a:p>
          <a:p>
            <a:r>
              <a:rPr lang="en-US" b="1" i="1" dirty="0">
                <a:solidFill>
                  <a:schemeClr val="tx1"/>
                </a:solidFill>
              </a:rPr>
              <a:t>Be Aware Of Other Work Near You. </a:t>
            </a:r>
          </a:p>
          <a:p>
            <a:r>
              <a:rPr lang="en-US" dirty="0">
                <a:solidFill>
                  <a:schemeClr val="tx1"/>
                </a:solidFill>
              </a:rPr>
              <a:t>In particular:</a:t>
            </a:r>
          </a:p>
          <a:p>
            <a:r>
              <a:rPr lang="en-ZA" dirty="0">
                <a:solidFill>
                  <a:schemeClr val="tx1"/>
                </a:solidFill>
              </a:rPr>
              <a:t>do not walk under suspended loads and be aware of persons working above you</a:t>
            </a:r>
            <a:endParaRPr lang="en-US" dirty="0">
              <a:solidFill>
                <a:schemeClr val="tx1"/>
              </a:solidFill>
            </a:endParaRPr>
          </a:p>
          <a:p>
            <a:r>
              <a:rPr lang="en-ZA" dirty="0">
                <a:solidFill>
                  <a:schemeClr val="tx1"/>
                </a:solidFill>
              </a:rPr>
              <a:t>watch out for vehicles</a:t>
            </a:r>
            <a:endParaRPr lang="en-US" dirty="0">
              <a:solidFill>
                <a:schemeClr val="tx1"/>
              </a:solidFill>
            </a:endParaRPr>
          </a:p>
          <a:p>
            <a:r>
              <a:rPr lang="en-ZA" dirty="0">
                <a:solidFill>
                  <a:schemeClr val="tx1"/>
                </a:solidFill>
              </a:rPr>
              <a:t>mobile equipment.</a:t>
            </a:r>
            <a:endParaRPr lang="en-US" dirty="0">
              <a:solidFill>
                <a:schemeClr val="tx1"/>
              </a:solidFill>
            </a:endParaRPr>
          </a:p>
          <a:p>
            <a:endParaRPr lang="en-US" dirty="0"/>
          </a:p>
        </p:txBody>
      </p:sp>
      <p:pic>
        <p:nvPicPr>
          <p:cNvPr id="6" name="Picture 5" descr="plan_evacuation"/>
          <p:cNvPicPr/>
          <p:nvPr/>
        </p:nvPicPr>
        <p:blipFill>
          <a:blip r:embed="rId3">
            <a:extLst>
              <a:ext uri="{28A0092B-C50C-407E-A947-70E740481C1C}">
                <a14:useLocalDpi xmlns:a14="http://schemas.microsoft.com/office/drawing/2010/main" val="0"/>
              </a:ext>
            </a:extLst>
          </a:blip>
          <a:srcRect/>
          <a:stretch>
            <a:fillRect/>
          </a:stretch>
        </p:blipFill>
        <p:spPr bwMode="auto">
          <a:xfrm>
            <a:off x="5003800" y="2787650"/>
            <a:ext cx="2184400" cy="1282700"/>
          </a:xfrm>
          <a:prstGeom prst="rect">
            <a:avLst/>
          </a:prstGeom>
          <a:noFill/>
          <a:ln>
            <a:noFill/>
          </a:ln>
        </p:spPr>
      </p:pic>
    </p:spTree>
    <p:extLst>
      <p:ext uri="{BB962C8B-B14F-4D97-AF65-F5344CB8AC3E}">
        <p14:creationId xmlns:p14="http://schemas.microsoft.com/office/powerpoint/2010/main" val="5907580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592183"/>
            <a:ext cx="10587443" cy="5842440"/>
          </a:xfrm>
        </p:spPr>
        <p:txBody>
          <a:bodyPr/>
          <a:lstStyle/>
          <a:p>
            <a:r>
              <a:rPr lang="en-US" sz="1400" b="1" i="1" dirty="0">
                <a:solidFill>
                  <a:schemeClr val="tx1"/>
                </a:solidFill>
              </a:rPr>
              <a:t>First Aid &amp; Occupational Hygiene</a:t>
            </a:r>
          </a:p>
          <a:p>
            <a:r>
              <a:rPr lang="en-US" sz="1400" dirty="0">
                <a:solidFill>
                  <a:schemeClr val="tx1"/>
                </a:solidFill>
              </a:rPr>
              <a:t>Every workplace, however small, is equipped with a First Aid Box. First Aid Boxes will be allocated to certified first-aiders. Every injury must be treated and reported to the person in charge. Injuries, which require professional medical treatment, an appropriate accident report form has to be made out immediately by the person in charge and the injured person taken to the site clinic.</a:t>
            </a:r>
          </a:p>
          <a:p>
            <a:r>
              <a:rPr lang="en-US" sz="1400" dirty="0">
                <a:solidFill>
                  <a:schemeClr val="tx1"/>
                </a:solidFill>
              </a:rPr>
              <a:t>First Aid Boxes must be kept properly stocked with the minimum required contents.</a:t>
            </a:r>
          </a:p>
          <a:p>
            <a:r>
              <a:rPr lang="en-US" sz="1400" dirty="0">
                <a:solidFill>
                  <a:schemeClr val="tx1"/>
                </a:solidFill>
              </a:rPr>
              <a:t>or when the room in which they are installed is unoccupied.</a:t>
            </a:r>
          </a:p>
          <a:p>
            <a:r>
              <a:rPr lang="en-US" sz="1400" dirty="0">
                <a:solidFill>
                  <a:schemeClr val="tx1"/>
                </a:solidFill>
              </a:rPr>
              <a:t> </a:t>
            </a:r>
          </a:p>
          <a:p>
            <a:r>
              <a:rPr lang="en-US" sz="1400" b="1" i="1" dirty="0">
                <a:solidFill>
                  <a:schemeClr val="tx1"/>
                </a:solidFill>
              </a:rPr>
              <a:t>Manholes</a:t>
            </a:r>
          </a:p>
          <a:p>
            <a:r>
              <a:rPr lang="en-US" sz="1400" dirty="0">
                <a:solidFill>
                  <a:schemeClr val="tx1"/>
                </a:solidFill>
              </a:rPr>
              <a:t>Work in manholes is governed by rules of work conducted in confined spaces.</a:t>
            </a:r>
          </a:p>
          <a:p>
            <a:r>
              <a:rPr lang="en-US" sz="1400" b="1" i="1" dirty="0">
                <a:solidFill>
                  <a:schemeClr val="tx1"/>
                </a:solidFill>
              </a:rPr>
              <a:t>Dangerous Places</a:t>
            </a:r>
          </a:p>
          <a:p>
            <a:r>
              <a:rPr lang="en-US" sz="1400" dirty="0">
                <a:solidFill>
                  <a:schemeClr val="tx1"/>
                </a:solidFill>
              </a:rPr>
              <a:t>All open holes, as well as open sides of buildings must be made safe by respectively boarding over and / or by barricading to prevent people from falling to another level.</a:t>
            </a:r>
          </a:p>
          <a:p>
            <a:r>
              <a:rPr lang="en-US" sz="1400" b="1" i="1" dirty="0">
                <a:solidFill>
                  <a:schemeClr val="tx1"/>
                </a:solidFill>
              </a:rPr>
              <a:t>Barricading</a:t>
            </a:r>
          </a:p>
          <a:p>
            <a:pPr lvl="0"/>
            <a:r>
              <a:rPr lang="en-ZA" sz="1400" dirty="0">
                <a:solidFill>
                  <a:schemeClr val="tx1"/>
                </a:solidFill>
              </a:rPr>
              <a:t>All minor and excavations must be barricaded by means of solid barricading.</a:t>
            </a:r>
            <a:endParaRPr lang="en-US" sz="1400" dirty="0">
              <a:solidFill>
                <a:schemeClr val="tx1"/>
              </a:solidFill>
            </a:endParaRPr>
          </a:p>
          <a:p>
            <a:pPr lvl="0"/>
            <a:r>
              <a:rPr lang="en-ZA" sz="1400" dirty="0">
                <a:solidFill>
                  <a:schemeClr val="tx1"/>
                </a:solidFill>
              </a:rPr>
              <a:t>Barrier (chevron) tape will be allowed as a means of demarcation only.</a:t>
            </a:r>
            <a:endParaRPr lang="en-US" sz="1400" dirty="0">
              <a:solidFill>
                <a:schemeClr val="tx1"/>
              </a:solidFill>
            </a:endParaRPr>
          </a:p>
          <a:p>
            <a:endParaRPr lang="en-US" dirty="0"/>
          </a:p>
        </p:txBody>
      </p:sp>
      <p:pic>
        <p:nvPicPr>
          <p:cNvPr id="5" name="Picture 4" descr="first-aid-kit-02"/>
          <p:cNvPicPr/>
          <p:nvPr/>
        </p:nvPicPr>
        <p:blipFill>
          <a:blip r:embed="rId3">
            <a:extLst>
              <a:ext uri="{28A0092B-C50C-407E-A947-70E740481C1C}">
                <a14:useLocalDpi xmlns:a14="http://schemas.microsoft.com/office/drawing/2010/main" val="0"/>
              </a:ext>
            </a:extLst>
          </a:blip>
          <a:srcRect/>
          <a:stretch>
            <a:fillRect/>
          </a:stretch>
        </p:blipFill>
        <p:spPr bwMode="auto">
          <a:xfrm>
            <a:off x="8612777" y="2226946"/>
            <a:ext cx="1675447" cy="1428750"/>
          </a:xfrm>
          <a:prstGeom prst="rect">
            <a:avLst/>
          </a:prstGeom>
          <a:noFill/>
          <a:ln>
            <a:noFill/>
          </a:ln>
        </p:spPr>
      </p:pic>
    </p:spTree>
    <p:extLst>
      <p:ext uri="{BB962C8B-B14F-4D97-AF65-F5344CB8AC3E}">
        <p14:creationId xmlns:p14="http://schemas.microsoft.com/office/powerpoint/2010/main" val="17474631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714103"/>
            <a:ext cx="10387146" cy="5720520"/>
          </a:xfrm>
        </p:spPr>
        <p:txBody>
          <a:bodyPr/>
          <a:lstStyle/>
          <a:p>
            <a:r>
              <a:rPr lang="en-US" b="1" i="1" dirty="0">
                <a:solidFill>
                  <a:schemeClr val="tx1"/>
                </a:solidFill>
              </a:rPr>
              <a:t>Motor Vehicles</a:t>
            </a:r>
          </a:p>
          <a:p>
            <a:r>
              <a:rPr lang="en-US" dirty="0">
                <a:solidFill>
                  <a:schemeClr val="tx1"/>
                </a:solidFill>
              </a:rPr>
              <a:t>Only authorized persons may drive Company vehicles.</a:t>
            </a:r>
          </a:p>
          <a:p>
            <a:r>
              <a:rPr lang="en-US" dirty="0">
                <a:solidFill>
                  <a:schemeClr val="tx1"/>
                </a:solidFill>
              </a:rPr>
              <a:t>The driver must have the appropriate license for the vehicle he is driving.</a:t>
            </a:r>
          </a:p>
          <a:p>
            <a:r>
              <a:rPr lang="en-US" dirty="0">
                <a:solidFill>
                  <a:schemeClr val="tx1"/>
                </a:solidFill>
              </a:rPr>
              <a:t>If involved in any accident onsite / off site resulting into damages to the vehicle, the Responsible Person must be notified and required accident report form completed.</a:t>
            </a:r>
          </a:p>
          <a:p>
            <a:r>
              <a:rPr lang="en-US" b="1" i="1" dirty="0">
                <a:solidFill>
                  <a:schemeClr val="tx1"/>
                </a:solidFill>
              </a:rPr>
              <a:t> </a:t>
            </a:r>
          </a:p>
          <a:p>
            <a:r>
              <a:rPr lang="en-US" b="1" i="1" dirty="0">
                <a:solidFill>
                  <a:schemeClr val="tx1"/>
                </a:solidFill>
              </a:rPr>
              <a:t>Transporting Personnel / Material</a:t>
            </a:r>
          </a:p>
          <a:p>
            <a:r>
              <a:rPr lang="en-US" dirty="0">
                <a:solidFill>
                  <a:schemeClr val="tx1"/>
                </a:solidFill>
              </a:rPr>
              <a:t>No person is allowed to be transported on the loading platform of a truck or LDV unless the following conditions are met:</a:t>
            </a:r>
          </a:p>
          <a:p>
            <a:r>
              <a:rPr lang="en-ZA" dirty="0">
                <a:solidFill>
                  <a:schemeClr val="tx1"/>
                </a:solidFill>
              </a:rPr>
              <a:t>The driver of any vehicle must ensure that before reversing his vehicle there are no people in his path or if so, they are aware of his vehicle’s movements at all times.</a:t>
            </a:r>
            <a:endParaRPr lang="en-US" dirty="0">
              <a:solidFill>
                <a:schemeClr val="tx1"/>
              </a:solidFill>
            </a:endParaRPr>
          </a:p>
          <a:p>
            <a:r>
              <a:rPr lang="en-ZA" dirty="0">
                <a:solidFill>
                  <a:schemeClr val="tx1"/>
                </a:solidFill>
              </a:rPr>
              <a:t>All construction vehicles, and mobile equipment shall be fitted with a reverse alarm/hooter.  </a:t>
            </a:r>
            <a:endParaRPr lang="en-US" dirty="0">
              <a:solidFill>
                <a:schemeClr val="tx1"/>
              </a:solidFill>
            </a:endParaRPr>
          </a:p>
          <a:p>
            <a:endParaRPr lang="en-US" dirty="0"/>
          </a:p>
        </p:txBody>
      </p:sp>
      <p:pic>
        <p:nvPicPr>
          <p:cNvPr id="5" name="Picture 4" descr="licences_driving"/>
          <p:cNvPicPr/>
          <p:nvPr/>
        </p:nvPicPr>
        <p:blipFill>
          <a:blip r:embed="rId3">
            <a:extLst>
              <a:ext uri="{28A0092B-C50C-407E-A947-70E740481C1C}">
                <a14:useLocalDpi xmlns:a14="http://schemas.microsoft.com/office/drawing/2010/main" val="0"/>
              </a:ext>
            </a:extLst>
          </a:blip>
          <a:srcRect/>
          <a:stretch>
            <a:fillRect/>
          </a:stretch>
        </p:blipFill>
        <p:spPr bwMode="auto">
          <a:xfrm>
            <a:off x="9897020" y="2574238"/>
            <a:ext cx="1123950" cy="1000125"/>
          </a:xfrm>
          <a:prstGeom prst="rect">
            <a:avLst/>
          </a:prstGeom>
          <a:noFill/>
          <a:ln>
            <a:noFill/>
          </a:ln>
        </p:spPr>
      </p:pic>
    </p:spTree>
    <p:extLst>
      <p:ext uri="{BB962C8B-B14F-4D97-AF65-F5344CB8AC3E}">
        <p14:creationId xmlns:p14="http://schemas.microsoft.com/office/powerpoint/2010/main" val="244306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637211"/>
            <a:ext cx="10787740" cy="4797412"/>
          </a:xfrm>
        </p:spPr>
        <p:txBody>
          <a:bodyPr/>
          <a:lstStyle/>
          <a:p>
            <a:r>
              <a:rPr lang="en-US" b="1" dirty="0">
                <a:solidFill>
                  <a:schemeClr val="tx1"/>
                </a:solidFill>
              </a:rPr>
              <a:t>The Need for Safety, Health and Environmental Protection</a:t>
            </a:r>
          </a:p>
          <a:p>
            <a:r>
              <a:rPr lang="en-US" dirty="0">
                <a:solidFill>
                  <a:schemeClr val="tx1"/>
                </a:solidFill>
              </a:rPr>
              <a:t> </a:t>
            </a:r>
          </a:p>
          <a:p>
            <a:r>
              <a:rPr lang="en-US" b="1" i="1" dirty="0">
                <a:solidFill>
                  <a:schemeClr val="tx1"/>
                </a:solidFill>
              </a:rPr>
              <a:t>Early Days</a:t>
            </a:r>
          </a:p>
          <a:p>
            <a:r>
              <a:rPr lang="en-US" dirty="0">
                <a:solidFill>
                  <a:schemeClr val="tx1"/>
                </a:solidFill>
              </a:rPr>
              <a:t> </a:t>
            </a:r>
          </a:p>
          <a:p>
            <a:r>
              <a:rPr lang="en-US" dirty="0">
                <a:solidFill>
                  <a:schemeClr val="tx1"/>
                </a:solidFill>
              </a:rPr>
              <a:t>Since the existence of man, he has used natural objects as tools to assist him in performing tasks he alone was not capable of doing e.g. a stone to crush a hard seed or a branch of a tree to dislodge a large rock.  This practice allowed man to do much more in a much shorter period of time.</a:t>
            </a:r>
          </a:p>
          <a:p>
            <a:r>
              <a:rPr lang="en-US" dirty="0">
                <a:solidFill>
                  <a:schemeClr val="tx1"/>
                </a:solidFill>
              </a:rPr>
              <a:t>At the same time, however, man also discovered that working with these tools could cause injury and even death.  Some practices caused disease due to the material that was handled or the environment where the work was undertaken.  In his book </a:t>
            </a:r>
            <a:r>
              <a:rPr lang="en-US" i="1" dirty="0">
                <a:solidFill>
                  <a:schemeClr val="tx1"/>
                </a:solidFill>
              </a:rPr>
              <a:t>“River God”</a:t>
            </a:r>
            <a:r>
              <a:rPr lang="en-US" dirty="0">
                <a:solidFill>
                  <a:schemeClr val="tx1"/>
                </a:solidFill>
              </a:rPr>
              <a:t>, Wilbur Smith describes the activities of sculptors working inside a burial tomb.  Many of them died as result of the clogging of their lungs, due to dust inhalation.  This phenomenon was attributed to the intervention of the gods, as it could not be understood or explained.</a:t>
            </a:r>
          </a:p>
          <a:p>
            <a:endParaRPr lang="en-US" dirty="0"/>
          </a:p>
        </p:txBody>
      </p:sp>
      <p:sp>
        <p:nvSpPr>
          <p:cNvPr id="4" name="Title 3"/>
          <p:cNvSpPr>
            <a:spLocks noGrp="1"/>
          </p:cNvSpPr>
          <p:nvPr>
            <p:ph type="title"/>
          </p:nvPr>
        </p:nvSpPr>
        <p:spPr/>
        <p:txBody>
          <a:bodyPr/>
          <a:lstStyle/>
          <a:p>
            <a:r>
              <a:rPr lang="en-US" b="1" dirty="0"/>
              <a:t>Introduction</a:t>
            </a:r>
            <a:br>
              <a:rPr lang="en-US" b="1" dirty="0"/>
            </a:br>
            <a:endParaRPr lang="en-US" dirty="0"/>
          </a:p>
        </p:txBody>
      </p:sp>
    </p:spTree>
    <p:extLst>
      <p:ext uri="{BB962C8B-B14F-4D97-AF65-F5344CB8AC3E}">
        <p14:creationId xmlns:p14="http://schemas.microsoft.com/office/powerpoint/2010/main" val="15966078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583474"/>
            <a:ext cx="10718072" cy="5851149"/>
          </a:xfrm>
        </p:spPr>
        <p:txBody>
          <a:bodyPr/>
          <a:lstStyle/>
          <a:p>
            <a:r>
              <a:rPr lang="en-US" b="1" dirty="0">
                <a:solidFill>
                  <a:schemeClr val="tx1"/>
                </a:solidFill>
              </a:rPr>
              <a:t>Special precautions</a:t>
            </a:r>
          </a:p>
          <a:p>
            <a:r>
              <a:rPr lang="en-US" dirty="0">
                <a:solidFill>
                  <a:schemeClr val="tx1"/>
                </a:solidFill>
              </a:rPr>
              <a:t> </a:t>
            </a:r>
          </a:p>
          <a:p>
            <a:r>
              <a:rPr lang="en-US" dirty="0">
                <a:solidFill>
                  <a:schemeClr val="tx1"/>
                </a:solidFill>
              </a:rPr>
              <a:t>Special care must be taken with substances such as liquids and chemicals, and also with tools and equipment, particularly explosive powered tools. </a:t>
            </a:r>
          </a:p>
          <a:p>
            <a:r>
              <a:rPr lang="en-US" dirty="0">
                <a:solidFill>
                  <a:schemeClr val="tx1"/>
                </a:solidFill>
              </a:rPr>
              <a:t>Guidance should be sought from the manufacturers about the handling of hazards associated with the storage of oils, reagents, acids, flammable and toxic substances. The three commonly used mineral acids; nitric, hydrochloric and Sulphur are explosive under certain circumstances and require careful handling and storage. </a:t>
            </a:r>
          </a:p>
          <a:p>
            <a:r>
              <a:rPr lang="en-US" dirty="0">
                <a:solidFill>
                  <a:schemeClr val="tx1"/>
                </a:solidFill>
              </a:rPr>
              <a:t>Powerful oxidizing agents such as chlorates, nitrates and peroxides can also become explosive when they are mixed or come into contact with organic matter such as starch, gum and resin. </a:t>
            </a:r>
          </a:p>
          <a:p>
            <a:r>
              <a:rPr lang="en-US" dirty="0">
                <a:solidFill>
                  <a:schemeClr val="tx1"/>
                </a:solidFill>
              </a:rPr>
              <a:t>Sodium peroxide will heat up in the presence of moisture, and all of these substances will release oxygen if sufficiently heated, thus enhancing the danger of fire. </a:t>
            </a:r>
          </a:p>
          <a:p>
            <a:r>
              <a:rPr lang="en-US" dirty="0">
                <a:solidFill>
                  <a:schemeClr val="tx1"/>
                </a:solidFill>
              </a:rPr>
              <a:t>Racks and holders suited to the size of tools and equipment should be provided. </a:t>
            </a:r>
          </a:p>
          <a:p>
            <a:r>
              <a:rPr lang="en-US" dirty="0">
                <a:solidFill>
                  <a:schemeClr val="tx1"/>
                </a:solidFill>
              </a:rPr>
              <a:t>Explosive powered tools and cartridges must be stored in a safe place to ensure that they are inaccessible to </a:t>
            </a:r>
            <a:r>
              <a:rPr lang="en-US" dirty="0" err="1">
                <a:solidFill>
                  <a:schemeClr val="tx1"/>
                </a:solidFill>
              </a:rPr>
              <a:t>unauthorised</a:t>
            </a:r>
            <a:r>
              <a:rPr lang="en-US" dirty="0">
                <a:solidFill>
                  <a:schemeClr val="tx1"/>
                </a:solidFill>
              </a:rPr>
              <a:t> persons. </a:t>
            </a:r>
          </a:p>
          <a:p>
            <a:endParaRPr lang="en-US" dirty="0"/>
          </a:p>
        </p:txBody>
      </p:sp>
    </p:spTree>
    <p:extLst>
      <p:ext uri="{BB962C8B-B14F-4D97-AF65-F5344CB8AC3E}">
        <p14:creationId xmlns:p14="http://schemas.microsoft.com/office/powerpoint/2010/main" val="21768564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645920"/>
            <a:ext cx="10744197" cy="4788703"/>
          </a:xfrm>
        </p:spPr>
        <p:txBody>
          <a:bodyPr/>
          <a:lstStyle/>
          <a:p>
            <a:r>
              <a:rPr lang="en-US" b="1" i="1" dirty="0" err="1">
                <a:solidFill>
                  <a:schemeClr val="tx1"/>
                </a:solidFill>
              </a:rPr>
              <a:t>Colour</a:t>
            </a:r>
            <a:r>
              <a:rPr lang="en-US" b="1" i="1" dirty="0">
                <a:solidFill>
                  <a:schemeClr val="tx1"/>
                </a:solidFill>
              </a:rPr>
              <a:t> Coding for Safety Identification</a:t>
            </a:r>
          </a:p>
          <a:p>
            <a:r>
              <a:rPr lang="en-US" dirty="0">
                <a:solidFill>
                  <a:schemeClr val="tx1"/>
                </a:solidFill>
              </a:rPr>
              <a:t>It is usual practice in the factory setup to </a:t>
            </a:r>
            <a:r>
              <a:rPr lang="en-US" dirty="0" err="1">
                <a:solidFill>
                  <a:schemeClr val="tx1"/>
                </a:solidFill>
              </a:rPr>
              <a:t>colour</a:t>
            </a:r>
            <a:r>
              <a:rPr lang="en-US" dirty="0">
                <a:solidFill>
                  <a:schemeClr val="tx1"/>
                </a:solidFill>
              </a:rPr>
              <a:t> code some hazardous areas, machinery or dangerous substances, e.g. </a:t>
            </a:r>
          </a:p>
          <a:p>
            <a:r>
              <a:rPr lang="en-ZA" dirty="0">
                <a:solidFill>
                  <a:schemeClr val="tx1"/>
                </a:solidFill>
              </a:rPr>
              <a:t>the colour RED usually indicates danger; fire protection equipment or stop buttons and emergency stop controls; </a:t>
            </a:r>
            <a:endParaRPr lang="en-US" dirty="0">
              <a:solidFill>
                <a:schemeClr val="tx1"/>
              </a:solidFill>
            </a:endParaRPr>
          </a:p>
          <a:p>
            <a:r>
              <a:rPr lang="en-ZA" dirty="0">
                <a:solidFill>
                  <a:schemeClr val="tx1"/>
                </a:solidFill>
              </a:rPr>
              <a:t>YELLOW usually indicates caution; and warnings of hazards from radio‑activity; </a:t>
            </a:r>
            <a:endParaRPr lang="en-US" dirty="0">
              <a:solidFill>
                <a:schemeClr val="tx1"/>
              </a:solidFill>
            </a:endParaRPr>
          </a:p>
          <a:p>
            <a:r>
              <a:rPr lang="en-ZA" dirty="0">
                <a:solidFill>
                  <a:schemeClr val="tx1"/>
                </a:solidFill>
              </a:rPr>
              <a:t>GREEN indicates the location of first aid facilities; location of gas masks; exit signs other than emergency signs; safe areas; parking areas; equipment storage; safety instruction; toilets; offices and entrances; </a:t>
            </a:r>
            <a:endParaRPr lang="en-US" dirty="0">
              <a:solidFill>
                <a:schemeClr val="tx1"/>
              </a:solidFill>
            </a:endParaRPr>
          </a:p>
          <a:p>
            <a:r>
              <a:rPr lang="en-ZA" dirty="0">
                <a:solidFill>
                  <a:schemeClr val="tx1"/>
                </a:solidFill>
              </a:rPr>
              <a:t>light ORANGE is used on the inside surfaces of machine guards as well as the dangerous parts of a machine capable of cutting, shearing or crushing; the surfaces of protruding shafts, the faces of gear wheels and any rotating part of a machine.</a:t>
            </a:r>
            <a:endParaRPr lang="en-US" dirty="0">
              <a:solidFill>
                <a:schemeClr val="tx1"/>
              </a:solidFill>
            </a:endParaRPr>
          </a:p>
          <a:p>
            <a:endParaRPr lang="en-US" dirty="0"/>
          </a:p>
        </p:txBody>
      </p:sp>
      <p:sp>
        <p:nvSpPr>
          <p:cNvPr id="4" name="Title 3"/>
          <p:cNvSpPr>
            <a:spLocks noGrp="1"/>
          </p:cNvSpPr>
          <p:nvPr>
            <p:ph type="title"/>
          </p:nvPr>
        </p:nvSpPr>
        <p:spPr>
          <a:xfrm>
            <a:off x="707573" y="546652"/>
            <a:ext cx="9429203" cy="1273681"/>
          </a:xfrm>
        </p:spPr>
        <p:txBody>
          <a:bodyPr/>
          <a:lstStyle/>
          <a:p>
            <a:r>
              <a:rPr lang="en-US" b="1" dirty="0"/>
              <a:t>Other precautionary measures</a:t>
            </a:r>
            <a:br>
              <a:rPr lang="en-US" b="1" dirty="0"/>
            </a:br>
            <a:endParaRPr lang="en-US" dirty="0"/>
          </a:p>
        </p:txBody>
      </p:sp>
    </p:spTree>
    <p:extLst>
      <p:ext uri="{BB962C8B-B14F-4D97-AF65-F5344CB8AC3E}">
        <p14:creationId xmlns:p14="http://schemas.microsoft.com/office/powerpoint/2010/main" val="14555579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731520"/>
            <a:ext cx="10639695" cy="5703103"/>
          </a:xfrm>
        </p:spPr>
        <p:txBody>
          <a:bodyPr/>
          <a:lstStyle/>
          <a:p>
            <a:r>
              <a:rPr lang="en-US" sz="1400" b="1" i="1" dirty="0">
                <a:solidFill>
                  <a:schemeClr val="tx1"/>
                </a:solidFill>
              </a:rPr>
              <a:t>Factory Layout</a:t>
            </a:r>
          </a:p>
          <a:p>
            <a:r>
              <a:rPr lang="en-US" sz="1400" dirty="0">
                <a:solidFill>
                  <a:schemeClr val="tx1"/>
                </a:solidFill>
              </a:rPr>
              <a:t>It is essential that the factory layout and premises in general are maintained in a good condition. This will minimize the risk of accidents. </a:t>
            </a:r>
          </a:p>
          <a:p>
            <a:r>
              <a:rPr lang="en-US" sz="1400" b="1" dirty="0">
                <a:solidFill>
                  <a:schemeClr val="tx1"/>
                </a:solidFill>
              </a:rPr>
              <a:t>Faulty design</a:t>
            </a:r>
            <a:r>
              <a:rPr lang="en-US" sz="1400" dirty="0">
                <a:solidFill>
                  <a:schemeClr val="tx1"/>
                </a:solidFill>
              </a:rPr>
              <a:t> or maintenance of premises, obstruction of access routes and traffic aisles should be prevented. </a:t>
            </a:r>
          </a:p>
          <a:p>
            <a:r>
              <a:rPr lang="en-US" sz="1400" b="1" dirty="0">
                <a:solidFill>
                  <a:schemeClr val="tx1"/>
                </a:solidFill>
              </a:rPr>
              <a:t>Floors</a:t>
            </a:r>
            <a:r>
              <a:rPr lang="en-US" sz="1400" dirty="0">
                <a:solidFill>
                  <a:schemeClr val="tx1"/>
                </a:solidFill>
              </a:rPr>
              <a:t> should not be overcrowded/overloaded. </a:t>
            </a:r>
          </a:p>
          <a:p>
            <a:r>
              <a:rPr lang="en-US" sz="1400" b="1" dirty="0">
                <a:solidFill>
                  <a:schemeClr val="tx1"/>
                </a:solidFill>
              </a:rPr>
              <a:t>Floor and wall openings</a:t>
            </a:r>
            <a:r>
              <a:rPr lang="en-US" sz="1400" dirty="0">
                <a:solidFill>
                  <a:schemeClr val="tx1"/>
                </a:solidFill>
              </a:rPr>
              <a:t>, staircase wells, passenger and goods lift cages, gangways and overhead platforms should all be suitably fenced. </a:t>
            </a:r>
          </a:p>
          <a:p>
            <a:r>
              <a:rPr lang="en-US" sz="1400" b="1" dirty="0">
                <a:solidFill>
                  <a:schemeClr val="tx1"/>
                </a:solidFill>
              </a:rPr>
              <a:t>Guard rails</a:t>
            </a:r>
            <a:r>
              <a:rPr lang="en-US" sz="1400" dirty="0">
                <a:solidFill>
                  <a:schemeClr val="tx1"/>
                </a:solidFill>
              </a:rPr>
              <a:t> should be of adequate dimensions and strength, and toe-boards should be fitted on gangways passing over areas where people are working and where there is a danger of falling objects.</a:t>
            </a:r>
          </a:p>
          <a:p>
            <a:r>
              <a:rPr lang="en-US" sz="1400" dirty="0">
                <a:solidFill>
                  <a:schemeClr val="tx1"/>
                </a:solidFill>
              </a:rPr>
              <a:t>Suitable means of </a:t>
            </a:r>
            <a:r>
              <a:rPr lang="en-US" sz="1400" b="1" dirty="0">
                <a:solidFill>
                  <a:schemeClr val="tx1"/>
                </a:solidFill>
              </a:rPr>
              <a:t>access to machinery and equipment</a:t>
            </a:r>
            <a:r>
              <a:rPr lang="en-US" sz="1400" dirty="0">
                <a:solidFill>
                  <a:schemeClr val="tx1"/>
                </a:solidFill>
              </a:rPr>
              <a:t> should be provided so that maintenance teams are not required to perform dangerous or acrobatic maneuvers in their regular work. </a:t>
            </a:r>
          </a:p>
          <a:p>
            <a:r>
              <a:rPr lang="en-US" sz="1400" b="1" dirty="0">
                <a:solidFill>
                  <a:schemeClr val="tx1"/>
                </a:solidFill>
              </a:rPr>
              <a:t>Crush, nip or shear points</a:t>
            </a:r>
            <a:r>
              <a:rPr lang="en-US" sz="1400" dirty="0">
                <a:solidFill>
                  <a:schemeClr val="tx1"/>
                </a:solidFill>
              </a:rPr>
              <a:t> between moving and stationary objects should be eliminated or guarded.</a:t>
            </a:r>
          </a:p>
          <a:p>
            <a:r>
              <a:rPr lang="en-US" sz="1400" b="1" dirty="0">
                <a:solidFill>
                  <a:schemeClr val="tx1"/>
                </a:solidFill>
              </a:rPr>
              <a:t>Emergency exits</a:t>
            </a:r>
            <a:r>
              <a:rPr lang="en-US" sz="1400" dirty="0">
                <a:solidFill>
                  <a:schemeClr val="tx1"/>
                </a:solidFill>
              </a:rPr>
              <a:t> to ensure a means of escape in the event of fire should be sufficient in number, correctly positioned and signposted, and free from encumbrance. </a:t>
            </a:r>
          </a:p>
          <a:p>
            <a:r>
              <a:rPr lang="en-US" sz="1400" b="1" dirty="0">
                <a:solidFill>
                  <a:schemeClr val="tx1"/>
                </a:solidFill>
              </a:rPr>
              <a:t>Good lighting</a:t>
            </a:r>
            <a:r>
              <a:rPr lang="en-US" sz="1400" dirty="0">
                <a:solidFill>
                  <a:schemeClr val="tx1"/>
                </a:solidFill>
              </a:rPr>
              <a:t> is essential for the safe movement of persons, plant and equipment. Inadequate lighting levels may conceal obstacles or danger zones, whereas badly positioned or excessively powerful light sources nay cause glare.</a:t>
            </a:r>
          </a:p>
          <a:p>
            <a:endParaRPr lang="en-US" dirty="0"/>
          </a:p>
        </p:txBody>
      </p:sp>
    </p:spTree>
    <p:extLst>
      <p:ext uri="{BB962C8B-B14F-4D97-AF65-F5344CB8AC3E}">
        <p14:creationId xmlns:p14="http://schemas.microsoft.com/office/powerpoint/2010/main" val="3120410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584960"/>
            <a:ext cx="10378437" cy="4849663"/>
          </a:xfrm>
        </p:spPr>
        <p:txBody>
          <a:bodyPr/>
          <a:lstStyle/>
          <a:p>
            <a:r>
              <a:rPr lang="en-US" dirty="0">
                <a:solidFill>
                  <a:schemeClr val="tx1"/>
                </a:solidFill>
              </a:rPr>
              <a:t>There are </a:t>
            </a:r>
            <a:r>
              <a:rPr lang="en-US" b="1" dirty="0">
                <a:solidFill>
                  <a:schemeClr val="tx1"/>
                </a:solidFill>
              </a:rPr>
              <a:t>two classes</a:t>
            </a:r>
            <a:r>
              <a:rPr lang="en-US" dirty="0">
                <a:solidFill>
                  <a:schemeClr val="tx1"/>
                </a:solidFill>
              </a:rPr>
              <a:t> of machine guards, namely, transmission guards and point of operation guards. </a:t>
            </a:r>
          </a:p>
          <a:p>
            <a:r>
              <a:rPr lang="en-US" dirty="0">
                <a:solidFill>
                  <a:schemeClr val="tx1"/>
                </a:solidFill>
              </a:rPr>
              <a:t>There are </a:t>
            </a:r>
            <a:r>
              <a:rPr lang="en-US" b="1" dirty="0">
                <a:solidFill>
                  <a:schemeClr val="tx1"/>
                </a:solidFill>
              </a:rPr>
              <a:t>three types</a:t>
            </a:r>
            <a:r>
              <a:rPr lang="en-US" dirty="0">
                <a:solidFill>
                  <a:schemeClr val="tx1"/>
                </a:solidFill>
              </a:rPr>
              <a:t> of guards, namely:</a:t>
            </a:r>
          </a:p>
          <a:p>
            <a:r>
              <a:rPr lang="en-ZA" dirty="0">
                <a:solidFill>
                  <a:schemeClr val="tx1"/>
                </a:solidFill>
              </a:rPr>
              <a:t>Fixed Guards ‑ these do not move with each operation;</a:t>
            </a:r>
            <a:endParaRPr lang="en-US" dirty="0">
              <a:solidFill>
                <a:schemeClr val="tx1"/>
              </a:solidFill>
            </a:endParaRPr>
          </a:p>
          <a:p>
            <a:r>
              <a:rPr lang="en-ZA" dirty="0">
                <a:solidFill>
                  <a:schemeClr val="tx1"/>
                </a:solidFill>
              </a:rPr>
              <a:t>Interlocking Guards ‑ these guards prevent the controls of the machine from being used until the guard is moved into place; and</a:t>
            </a:r>
            <a:endParaRPr lang="en-US" dirty="0">
              <a:solidFill>
                <a:schemeClr val="tx1"/>
              </a:solidFill>
            </a:endParaRPr>
          </a:p>
          <a:p>
            <a:r>
              <a:rPr lang="en-ZA" dirty="0">
                <a:solidFill>
                  <a:schemeClr val="tx1"/>
                </a:solidFill>
              </a:rPr>
              <a:t>Automatic Guards ‑ these prevent the machine operator from coming into contact with the dangerous parts of a machine while it is moving.</a:t>
            </a:r>
            <a:endParaRPr lang="en-US" dirty="0">
              <a:solidFill>
                <a:schemeClr val="tx1"/>
              </a:solidFill>
            </a:endParaRPr>
          </a:p>
          <a:p>
            <a:r>
              <a:rPr lang="en-US" b="1" i="1" dirty="0">
                <a:solidFill>
                  <a:schemeClr val="tx1"/>
                </a:solidFill>
              </a:rPr>
              <a:t>Requirements of machine guards</a:t>
            </a:r>
          </a:p>
          <a:p>
            <a:r>
              <a:rPr lang="en-US" dirty="0">
                <a:solidFill>
                  <a:schemeClr val="tx1"/>
                </a:solidFill>
              </a:rPr>
              <a:t>Machine guards should comply with the following requirements:</a:t>
            </a:r>
          </a:p>
          <a:p>
            <a:r>
              <a:rPr lang="en-ZA" dirty="0">
                <a:solidFill>
                  <a:schemeClr val="tx1"/>
                </a:solidFill>
              </a:rPr>
              <a:t>They should afford the maximum protection possible;</a:t>
            </a:r>
            <a:endParaRPr lang="en-US" dirty="0">
              <a:solidFill>
                <a:schemeClr val="tx1"/>
              </a:solidFill>
            </a:endParaRPr>
          </a:p>
          <a:p>
            <a:r>
              <a:rPr lang="en-ZA" dirty="0">
                <a:solidFill>
                  <a:schemeClr val="tx1"/>
                </a:solidFill>
              </a:rPr>
              <a:t>The danger zone(s) should be blocked out during operation;</a:t>
            </a:r>
            <a:endParaRPr lang="en-US" dirty="0">
              <a:solidFill>
                <a:schemeClr val="tx1"/>
              </a:solidFill>
            </a:endParaRPr>
          </a:p>
          <a:p>
            <a:endParaRPr lang="en-US" dirty="0"/>
          </a:p>
        </p:txBody>
      </p:sp>
      <p:sp>
        <p:nvSpPr>
          <p:cNvPr id="4" name="Title 3"/>
          <p:cNvSpPr>
            <a:spLocks noGrp="1"/>
          </p:cNvSpPr>
          <p:nvPr>
            <p:ph type="title"/>
          </p:nvPr>
        </p:nvSpPr>
        <p:spPr>
          <a:xfrm>
            <a:off x="707573" y="546652"/>
            <a:ext cx="9699169" cy="1273681"/>
          </a:xfrm>
        </p:spPr>
        <p:txBody>
          <a:bodyPr/>
          <a:lstStyle/>
          <a:p>
            <a:r>
              <a:rPr lang="en-US" b="1" i="1" dirty="0"/>
              <a:t>Classes and types of machine guards</a:t>
            </a:r>
            <a:br>
              <a:rPr lang="en-US" b="1" i="1" dirty="0"/>
            </a:br>
            <a:endParaRPr lang="en-US" dirty="0"/>
          </a:p>
        </p:txBody>
      </p:sp>
    </p:spTree>
    <p:extLst>
      <p:ext uri="{BB962C8B-B14F-4D97-AF65-F5344CB8AC3E}">
        <p14:creationId xmlns:p14="http://schemas.microsoft.com/office/powerpoint/2010/main" val="41863098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391886"/>
            <a:ext cx="10813866" cy="6042737"/>
          </a:xfrm>
        </p:spPr>
        <p:txBody>
          <a:bodyPr/>
          <a:lstStyle/>
          <a:p>
            <a:r>
              <a:rPr lang="en-US" b="1" dirty="0">
                <a:solidFill>
                  <a:schemeClr val="tx1"/>
                </a:solidFill>
              </a:rPr>
              <a:t>Moving machinery</a:t>
            </a:r>
          </a:p>
          <a:p>
            <a:pPr marL="285750" indent="-285750">
              <a:buFont typeface="Wingdings" panose="05000000000000000000" pitchFamily="2" charset="2"/>
              <a:buChar char="ü"/>
            </a:pPr>
            <a:r>
              <a:rPr lang="en-ZA" dirty="0">
                <a:solidFill>
                  <a:schemeClr val="tx1"/>
                </a:solidFill>
              </a:rPr>
              <a:t>Maintenance and adjustments should never be carried out on machinery that is running or moving.</a:t>
            </a:r>
            <a:endParaRPr lang="en-US" dirty="0">
              <a:solidFill>
                <a:schemeClr val="tx1"/>
              </a:solidFill>
            </a:endParaRPr>
          </a:p>
          <a:p>
            <a:pPr marL="285750" indent="-285750">
              <a:buFont typeface="Wingdings" panose="05000000000000000000" pitchFamily="2" charset="2"/>
              <a:buChar char="ü"/>
            </a:pPr>
            <a:r>
              <a:rPr lang="en-ZA" dirty="0">
                <a:solidFill>
                  <a:schemeClr val="tx1"/>
                </a:solidFill>
              </a:rPr>
              <a:t>Machinery must be stopped and "locked out" before any repair or maintenance work is carried out. "Locked Out" means that any electricity, steam, air pressure or anything else that drives the machine is disconnected or isolated so that the machine being worked upon, cannot be accidentally started and so injure the person carrying out the work.</a:t>
            </a:r>
            <a:endParaRPr lang="en-US" dirty="0">
              <a:solidFill>
                <a:schemeClr val="tx1"/>
              </a:solidFill>
            </a:endParaRPr>
          </a:p>
          <a:p>
            <a:r>
              <a:rPr lang="en-US" b="1" dirty="0">
                <a:solidFill>
                  <a:schemeClr val="tx1"/>
                </a:solidFill>
              </a:rPr>
              <a:t>Maintenance of mechanical equipment</a:t>
            </a:r>
          </a:p>
          <a:p>
            <a:pPr marL="285750" indent="-285750">
              <a:buFont typeface="Wingdings" panose="05000000000000000000" pitchFamily="2" charset="2"/>
              <a:buChar char="ü"/>
            </a:pPr>
            <a:r>
              <a:rPr lang="en-ZA" dirty="0">
                <a:solidFill>
                  <a:schemeClr val="tx1"/>
                </a:solidFill>
              </a:rPr>
              <a:t>Mechanical equipment must be maintained and kept in good order to ensure efficient and smooth operation. Poorly maintained machinery will produce poor quality, place greater strain on the machine, the material and the operator and lead to early failure. </a:t>
            </a:r>
            <a:endParaRPr lang="en-US" dirty="0">
              <a:solidFill>
                <a:schemeClr val="tx1"/>
              </a:solidFill>
            </a:endParaRPr>
          </a:p>
          <a:p>
            <a:pPr marL="285750" indent="-285750">
              <a:buFont typeface="Wingdings" panose="05000000000000000000" pitchFamily="2" charset="2"/>
              <a:buChar char="ü"/>
            </a:pPr>
            <a:r>
              <a:rPr lang="en-ZA" dirty="0">
                <a:solidFill>
                  <a:schemeClr val="tx1"/>
                </a:solidFill>
              </a:rPr>
              <a:t>Cutting edges must be kept sharp.</a:t>
            </a:r>
            <a:endParaRPr lang="en-US" dirty="0">
              <a:solidFill>
                <a:schemeClr val="tx1"/>
              </a:solidFill>
            </a:endParaRPr>
          </a:p>
          <a:p>
            <a:pPr marL="285750" indent="-285750">
              <a:buFont typeface="Wingdings" panose="05000000000000000000" pitchFamily="2" charset="2"/>
              <a:buChar char="ü"/>
            </a:pPr>
            <a:r>
              <a:rPr lang="en-ZA" dirty="0">
                <a:solidFill>
                  <a:schemeClr val="tx1"/>
                </a:solidFill>
              </a:rPr>
              <a:t>Moving parts must be well lubricated.</a:t>
            </a:r>
            <a:endParaRPr lang="en-US" dirty="0">
              <a:solidFill>
                <a:schemeClr val="tx1"/>
              </a:solidFill>
            </a:endParaRPr>
          </a:p>
          <a:p>
            <a:pPr marL="285750" indent="-285750">
              <a:buFont typeface="Wingdings" panose="05000000000000000000" pitchFamily="2" charset="2"/>
              <a:buChar char="ü"/>
            </a:pPr>
            <a:r>
              <a:rPr lang="en-ZA" dirty="0">
                <a:solidFill>
                  <a:schemeClr val="tx1"/>
                </a:solidFill>
              </a:rPr>
              <a:t>Air filters must be kept clean.</a:t>
            </a:r>
            <a:endParaRPr lang="en-US" dirty="0">
              <a:solidFill>
                <a:schemeClr val="tx1"/>
              </a:solidFill>
            </a:endParaRPr>
          </a:p>
          <a:p>
            <a:pPr marL="285750" indent="-285750">
              <a:buFont typeface="Wingdings" panose="05000000000000000000" pitchFamily="2" charset="2"/>
              <a:buChar char="ü"/>
            </a:pPr>
            <a:r>
              <a:rPr lang="en-US" dirty="0">
                <a:solidFill>
                  <a:schemeClr val="tx1"/>
                </a:solidFill>
              </a:rPr>
              <a:t>Loose parts must be fixed properly with bolts and nuts and not tied with wire</a:t>
            </a:r>
          </a:p>
        </p:txBody>
      </p:sp>
    </p:spTree>
    <p:extLst>
      <p:ext uri="{BB962C8B-B14F-4D97-AF65-F5344CB8AC3E}">
        <p14:creationId xmlns:p14="http://schemas.microsoft.com/office/powerpoint/2010/main" val="21160454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418011"/>
            <a:ext cx="10866117" cy="6016612"/>
          </a:xfrm>
        </p:spPr>
        <p:txBody>
          <a:bodyPr/>
          <a:lstStyle/>
          <a:p>
            <a:r>
              <a:rPr lang="en-US" b="1" dirty="0">
                <a:solidFill>
                  <a:schemeClr val="tx1"/>
                </a:solidFill>
              </a:rPr>
              <a:t>Inspections or repairs on machinery </a:t>
            </a:r>
          </a:p>
          <a:p>
            <a:pPr marL="285750" indent="-285750">
              <a:buFont typeface="Arial" panose="020B0604020202020204" pitchFamily="34" charset="0"/>
              <a:buChar char="•"/>
            </a:pPr>
            <a:r>
              <a:rPr lang="en-ZA" dirty="0">
                <a:solidFill>
                  <a:schemeClr val="tx1"/>
                </a:solidFill>
              </a:rPr>
              <a:t>NO One is allowed to repair, adjust, clean or oil moving machinery unless such is done by a competent person, and only when it is impractical to stop such machinery.</a:t>
            </a:r>
            <a:endParaRPr lang="en-US" dirty="0">
              <a:solidFill>
                <a:schemeClr val="tx1"/>
              </a:solidFill>
            </a:endParaRPr>
          </a:p>
          <a:p>
            <a:pPr marL="285750" indent="-285750">
              <a:buFont typeface="Arial" panose="020B0604020202020204" pitchFamily="34" charset="0"/>
              <a:buChar char="•"/>
            </a:pPr>
            <a:r>
              <a:rPr lang="en-ZA" dirty="0">
                <a:solidFill>
                  <a:schemeClr val="tx1"/>
                </a:solidFill>
              </a:rPr>
              <a:t>Automatic oiling devices should be installed as far as possi­ble/practicable. </a:t>
            </a:r>
            <a:endParaRPr lang="en-US" dirty="0">
              <a:solidFill>
                <a:schemeClr val="tx1"/>
              </a:solidFill>
            </a:endParaRPr>
          </a:p>
          <a:p>
            <a:pPr marL="285750" indent="-285750">
              <a:buFont typeface="Arial" panose="020B0604020202020204" pitchFamily="34" charset="0"/>
              <a:buChar char="•"/>
            </a:pPr>
            <a:r>
              <a:rPr lang="en-ZA" dirty="0">
                <a:solidFill>
                  <a:schemeClr val="tx1"/>
                </a:solidFill>
              </a:rPr>
              <a:t>The operator of any machinery must be trained to inspect the machinery that he intends using daily before use.</a:t>
            </a:r>
            <a:endParaRPr lang="en-US" dirty="0">
              <a:solidFill>
                <a:schemeClr val="tx1"/>
              </a:solidFill>
            </a:endParaRPr>
          </a:p>
          <a:p>
            <a:r>
              <a:rPr lang="en-US" b="1" dirty="0">
                <a:solidFill>
                  <a:schemeClr val="tx1"/>
                </a:solidFill>
              </a:rPr>
              <a:t>Company Vehicles</a:t>
            </a:r>
          </a:p>
          <a:p>
            <a:r>
              <a:rPr lang="en-US" dirty="0">
                <a:solidFill>
                  <a:schemeClr val="tx1"/>
                </a:solidFill>
              </a:rPr>
              <a:t>Company vehicles should be checked regularly for </a:t>
            </a:r>
          </a:p>
          <a:p>
            <a:r>
              <a:rPr lang="en-ZA" dirty="0">
                <a:solidFill>
                  <a:schemeClr val="tx1"/>
                </a:solidFill>
              </a:rPr>
              <a:t>Faulty brakes; </a:t>
            </a:r>
            <a:endParaRPr lang="en-US" dirty="0">
              <a:solidFill>
                <a:schemeClr val="tx1"/>
              </a:solidFill>
            </a:endParaRPr>
          </a:p>
          <a:p>
            <a:r>
              <a:rPr lang="en-ZA" dirty="0">
                <a:solidFill>
                  <a:schemeClr val="tx1"/>
                </a:solidFill>
              </a:rPr>
              <a:t>Faulty headlights; </a:t>
            </a:r>
            <a:endParaRPr lang="en-US" dirty="0">
              <a:solidFill>
                <a:schemeClr val="tx1"/>
              </a:solidFill>
            </a:endParaRPr>
          </a:p>
          <a:p>
            <a:r>
              <a:rPr lang="en-ZA" dirty="0">
                <a:solidFill>
                  <a:schemeClr val="tx1"/>
                </a:solidFill>
              </a:rPr>
              <a:t>Damaged connecting cables; </a:t>
            </a:r>
            <a:endParaRPr lang="en-US" dirty="0">
              <a:solidFill>
                <a:schemeClr val="tx1"/>
              </a:solidFill>
            </a:endParaRPr>
          </a:p>
          <a:p>
            <a:r>
              <a:rPr lang="en-ZA" dirty="0">
                <a:solidFill>
                  <a:schemeClr val="tx1"/>
                </a:solidFill>
              </a:rPr>
              <a:t>General lighting; </a:t>
            </a:r>
            <a:endParaRPr lang="en-US" dirty="0">
              <a:solidFill>
                <a:schemeClr val="tx1"/>
              </a:solidFill>
            </a:endParaRPr>
          </a:p>
          <a:p>
            <a:r>
              <a:rPr lang="en-ZA" dirty="0">
                <a:solidFill>
                  <a:schemeClr val="tx1"/>
                </a:solidFill>
              </a:rPr>
              <a:t>Worn tyres; </a:t>
            </a:r>
            <a:endParaRPr lang="en-US" dirty="0">
              <a:solidFill>
                <a:schemeClr val="tx1"/>
              </a:solidFill>
            </a:endParaRPr>
          </a:p>
          <a:p>
            <a:r>
              <a:rPr lang="en-ZA" dirty="0">
                <a:solidFill>
                  <a:schemeClr val="tx1"/>
                </a:solidFill>
              </a:rPr>
              <a:t>Faulty windscreen wipers</a:t>
            </a: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8234600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733006"/>
            <a:ext cx="10517775" cy="4701617"/>
          </a:xfrm>
        </p:spPr>
        <p:txBody>
          <a:bodyPr/>
          <a:lstStyle/>
          <a:p>
            <a:r>
              <a:rPr lang="en-US" dirty="0">
                <a:solidFill>
                  <a:schemeClr val="tx1"/>
                </a:solidFill>
              </a:rPr>
              <a:t>Fire hazards exist in processes or operations that use flame producing equipment such as welding and cutting equipment, gas torches and blow lamps.</a:t>
            </a:r>
          </a:p>
          <a:p>
            <a:r>
              <a:rPr lang="en-US" dirty="0">
                <a:solidFill>
                  <a:schemeClr val="tx1"/>
                </a:solidFill>
              </a:rPr>
              <a:t>A few precautions are necessary before and after using this equipment:</a:t>
            </a:r>
          </a:p>
          <a:p>
            <a:pPr marL="285750" indent="-285750">
              <a:buFont typeface="Wingdings" panose="05000000000000000000" pitchFamily="2" charset="2"/>
              <a:buChar char="ü"/>
            </a:pPr>
            <a:r>
              <a:rPr lang="en-ZA" dirty="0">
                <a:solidFill>
                  <a:schemeClr val="tx1"/>
                </a:solidFill>
              </a:rPr>
              <a:t>Before beginning work, check that there is no combustible (materials that burn easily) materials in the work area. </a:t>
            </a:r>
            <a:endParaRPr lang="en-US" dirty="0">
              <a:solidFill>
                <a:schemeClr val="tx1"/>
              </a:solidFill>
            </a:endParaRPr>
          </a:p>
          <a:p>
            <a:pPr marL="285750" indent="-285750">
              <a:buFont typeface="Wingdings" panose="05000000000000000000" pitchFamily="2" charset="2"/>
              <a:buChar char="ü"/>
            </a:pPr>
            <a:r>
              <a:rPr lang="en-ZA" dirty="0">
                <a:solidFill>
                  <a:schemeClr val="tx1"/>
                </a:solidFill>
              </a:rPr>
              <a:t>Clear away any rubbish or litter and make sure timbers (wood) lying nearby and anything else which cannot be removed that might catch fire is protected from heat and flame. This can be done by shielding it with non-flammable material. </a:t>
            </a:r>
            <a:endParaRPr lang="en-US" dirty="0">
              <a:solidFill>
                <a:schemeClr val="tx1"/>
              </a:solidFill>
            </a:endParaRPr>
          </a:p>
          <a:p>
            <a:pPr marL="285750" indent="-285750">
              <a:buFont typeface="Wingdings" panose="05000000000000000000" pitchFamily="2" charset="2"/>
              <a:buChar char="ü"/>
            </a:pPr>
            <a:r>
              <a:rPr lang="en-ZA" dirty="0">
                <a:solidFill>
                  <a:schemeClr val="tx1"/>
                </a:solidFill>
              </a:rPr>
              <a:t>Keep a suitable fire extinguisher at hand at all times.</a:t>
            </a:r>
            <a:endParaRPr lang="en-US" dirty="0">
              <a:solidFill>
                <a:schemeClr val="tx1"/>
              </a:solidFill>
            </a:endParaRPr>
          </a:p>
          <a:p>
            <a:pPr marL="285750" indent="-285750">
              <a:buFont typeface="Wingdings" panose="05000000000000000000" pitchFamily="2" charset="2"/>
              <a:buChar char="ü"/>
            </a:pPr>
            <a:r>
              <a:rPr lang="en-ZA" dirty="0">
                <a:solidFill>
                  <a:schemeClr val="tx1"/>
                </a:solidFill>
              </a:rPr>
              <a:t>Remember that metal work (such as pipes and conduits) can conduct heat to consumable materials such as floor and ceiling joists. </a:t>
            </a:r>
            <a:endParaRPr lang="en-US" dirty="0">
              <a:solidFill>
                <a:schemeClr val="tx1"/>
              </a:solidFill>
            </a:endParaRPr>
          </a:p>
          <a:p>
            <a:pPr marL="285750" indent="-285750">
              <a:buFont typeface="Wingdings" panose="05000000000000000000" pitchFamily="2" charset="2"/>
              <a:buChar char="ü"/>
            </a:pPr>
            <a:r>
              <a:rPr lang="en-ZA" dirty="0">
                <a:solidFill>
                  <a:schemeClr val="tx1"/>
                </a:solidFill>
              </a:rPr>
              <a:t>It is very important to make a further check when the job is done to ensure that nothing has been left smouldering.</a:t>
            </a:r>
            <a:endParaRPr lang="en-US" dirty="0">
              <a:solidFill>
                <a:schemeClr val="tx1"/>
              </a:solidFill>
            </a:endParaRPr>
          </a:p>
          <a:p>
            <a:endParaRPr lang="en-US" dirty="0"/>
          </a:p>
        </p:txBody>
      </p:sp>
      <p:sp>
        <p:nvSpPr>
          <p:cNvPr id="4" name="Title 3"/>
          <p:cNvSpPr>
            <a:spLocks noGrp="1"/>
          </p:cNvSpPr>
          <p:nvPr>
            <p:ph type="title"/>
          </p:nvPr>
        </p:nvSpPr>
        <p:spPr>
          <a:xfrm>
            <a:off x="707574" y="546652"/>
            <a:ext cx="9803672" cy="1273681"/>
          </a:xfrm>
        </p:spPr>
        <p:txBody>
          <a:bodyPr/>
          <a:lstStyle/>
          <a:p>
            <a:r>
              <a:rPr lang="en-US" b="1" dirty="0"/>
              <a:t>Fire hazards</a:t>
            </a:r>
            <a:br>
              <a:rPr lang="en-US" b="1" dirty="0"/>
            </a:br>
            <a:endParaRPr lang="en-US" dirty="0"/>
          </a:p>
        </p:txBody>
      </p:sp>
    </p:spTree>
    <p:extLst>
      <p:ext uri="{BB962C8B-B14F-4D97-AF65-F5344CB8AC3E}">
        <p14:creationId xmlns:p14="http://schemas.microsoft.com/office/powerpoint/2010/main" val="37527057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628503"/>
            <a:ext cx="10622277" cy="4806120"/>
          </a:xfrm>
        </p:spPr>
        <p:txBody>
          <a:bodyPr/>
          <a:lstStyle/>
          <a:p>
            <a:r>
              <a:rPr lang="en-US" b="1" i="1" dirty="0">
                <a:solidFill>
                  <a:schemeClr val="tx1"/>
                </a:solidFill>
              </a:rPr>
              <a:t>Burns from electrical apparatus</a:t>
            </a:r>
          </a:p>
          <a:p>
            <a:r>
              <a:rPr lang="en-US" dirty="0">
                <a:solidFill>
                  <a:schemeClr val="tx1"/>
                </a:solidFill>
              </a:rPr>
              <a:t>Besides electric shock, electricity can also cause external burning, e.g. the arc of a welding machine produces temperatures between </a:t>
            </a:r>
            <a:r>
              <a:rPr lang="en-US" b="1" dirty="0">
                <a:solidFill>
                  <a:schemeClr val="tx1"/>
                </a:solidFill>
              </a:rPr>
              <a:t>6 0000 to 8 0000 </a:t>
            </a:r>
            <a:r>
              <a:rPr lang="en-US" dirty="0">
                <a:solidFill>
                  <a:schemeClr val="tx1"/>
                </a:solidFill>
              </a:rPr>
              <a:t>centigrade. Persons standing nearby such an arc will be severely burnt and such an arc may start a fire by igniting flammable material. </a:t>
            </a:r>
          </a:p>
          <a:p>
            <a:r>
              <a:rPr lang="en-US" dirty="0">
                <a:solidFill>
                  <a:schemeClr val="tx1"/>
                </a:solidFill>
              </a:rPr>
              <a:t>When the arc resulting from a breakdown of the insulating material or insulating medium is contained in an enclosure, the heat produced causes the surrounding air or oil to expand rapidly and may also cause an explosion by the expansion of air or oil. Such an explosion can produce extensive damage to property and to persons.</a:t>
            </a:r>
          </a:p>
          <a:p>
            <a:r>
              <a:rPr lang="en-US" b="1" i="1" dirty="0">
                <a:solidFill>
                  <a:schemeClr val="tx1"/>
                </a:solidFill>
              </a:rPr>
              <a:t>Faulty electrical circuits</a:t>
            </a:r>
          </a:p>
          <a:p>
            <a:r>
              <a:rPr lang="en-US" dirty="0">
                <a:solidFill>
                  <a:schemeClr val="tx1"/>
                </a:solidFill>
              </a:rPr>
              <a:t>Overloading of electrical circuits can produce </a:t>
            </a:r>
            <a:r>
              <a:rPr lang="en-US" dirty="0" err="1">
                <a:solidFill>
                  <a:schemeClr val="tx1"/>
                </a:solidFill>
              </a:rPr>
              <a:t>localised</a:t>
            </a:r>
            <a:r>
              <a:rPr lang="en-US" dirty="0">
                <a:solidFill>
                  <a:schemeClr val="tx1"/>
                </a:solidFill>
              </a:rPr>
              <a:t> heating of the conductors. The heat so generated may be sufficient to ignite nearby flammable material and thus cause a fire, or alternatively, the heating of the conductors may result in a deterioration of the insulating material and cause a fire.</a:t>
            </a:r>
          </a:p>
          <a:p>
            <a:endParaRPr lang="en-US" dirty="0"/>
          </a:p>
        </p:txBody>
      </p:sp>
      <p:sp>
        <p:nvSpPr>
          <p:cNvPr id="4" name="Title 3"/>
          <p:cNvSpPr>
            <a:spLocks noGrp="1"/>
          </p:cNvSpPr>
          <p:nvPr>
            <p:ph type="title"/>
          </p:nvPr>
        </p:nvSpPr>
        <p:spPr>
          <a:xfrm>
            <a:off x="707574" y="546652"/>
            <a:ext cx="10352312" cy="1273681"/>
          </a:xfrm>
        </p:spPr>
        <p:txBody>
          <a:bodyPr/>
          <a:lstStyle/>
          <a:p>
            <a:r>
              <a:rPr lang="en-US" b="1" dirty="0"/>
              <a:t>Electrical safety measures</a:t>
            </a:r>
            <a:br>
              <a:rPr lang="en-US" b="1" dirty="0"/>
            </a:br>
            <a:endParaRPr lang="en-US" dirty="0"/>
          </a:p>
        </p:txBody>
      </p:sp>
    </p:spTree>
    <p:extLst>
      <p:ext uri="{BB962C8B-B14F-4D97-AF65-F5344CB8AC3E}">
        <p14:creationId xmlns:p14="http://schemas.microsoft.com/office/powerpoint/2010/main" val="39049283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endParaRPr lang="en-US"/>
          </a:p>
        </p:txBody>
      </p:sp>
      <p:sp>
        <p:nvSpPr>
          <p:cNvPr id="6" name="ISPRING_INTERACTION_SHAPE0"/>
          <p:cNvSpPr/>
          <p:nvPr/>
        </p:nvSpPr>
        <p:spPr>
          <a:xfrm>
            <a:off x="0" y="0"/>
            <a:ext cx="12192000" cy="6858000"/>
          </a:xfrm>
          <a:prstGeom prst="rect">
            <a:avLst/>
          </a:prstGeom>
          <a:solidFill>
            <a:srgbClr val="FFFFFF"/>
          </a:solidFill>
          <a:ln w="12700" cap="flat" cmpd="sng" algn="ctr">
            <a:noFill/>
            <a:prstDash val="solid"/>
            <a:miter lim="800000"/>
          </a:ln>
          <a:effectLst>
            <a:innerShdw>
              <a:scrgbClr r="0" g="0" b="0">
                <a:alpha val="0"/>
              </a:scrgbClr>
            </a:inn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SPRING_INTERACTION_SHAPE1"/>
          <p:cNvPicPr>
            <a:picLocks/>
          </p:cNvPicPr>
          <p:nvPr/>
        </p:nvPicPr>
        <p:blipFill>
          <a:blip r:embed="rId4">
            <a:extLst>
              <a:ext uri="{28A0092B-C50C-407E-A947-70E740481C1C}">
                <a14:useLocalDpi xmlns:a14="http://schemas.microsoft.com/office/drawing/2010/main" val="0"/>
              </a:ext>
            </a:extLst>
          </a:blip>
          <a:srcRect/>
          <a:stretch>
            <a:fillRect/>
          </a:stretch>
        </p:blipFill>
        <p:spPr>
          <a:xfrm>
            <a:off x="2147570" y="1851660"/>
            <a:ext cx="7899400" cy="4445000"/>
          </a:xfrm>
          <a:prstGeom prst="rect">
            <a:avLst/>
          </a:prstGeom>
          <a:effectLst>
            <a:outerShdw blurRad="114300" dist="38100" dir="5400000" rotWithShape="0">
              <a:scrgbClr r="0" g="0" b="0">
                <a:alpha val="20000"/>
              </a:scrgbClr>
            </a:outerShdw>
          </a:effectLst>
        </p:spPr>
      </p:pic>
      <p:sp>
        <p:nvSpPr>
          <p:cNvPr id="8" name="ISPRING_INTERACTION_SHAPE2"/>
          <p:cNvSpPr txBox="1"/>
          <p:nvPr/>
        </p:nvSpPr>
        <p:spPr>
          <a:xfrm>
            <a:off x="731520" y="411480"/>
            <a:ext cx="10728960" cy="553998"/>
          </a:xfrm>
          <a:prstGeom prst="rect">
            <a:avLst/>
          </a:prstGeom>
          <a:noFill/>
          <a:effectLst>
            <a:innerShdw>
              <a:scrgbClr r="0" g="0" b="0">
                <a:alpha val="0"/>
              </a:scrgbClr>
            </a:innerShdw>
          </a:effectLst>
        </p:spPr>
        <p:txBody>
          <a:bodyPr vert="horz" rtlCol="0">
            <a:spAutoFit/>
          </a:bodyPr>
          <a:lstStyle/>
          <a:p>
            <a:pPr algn="ctr"/>
            <a:r>
              <a:rPr lang="en-US" sz="3000" smtClean="0">
                <a:solidFill>
                  <a:srgbClr val="343944"/>
                </a:solidFill>
                <a:effectLst/>
                <a:latin typeface="Segoe UI" panose="020B0502040204020203" pitchFamily="34" charset="0"/>
              </a:rPr>
              <a:t>   Interaction</a:t>
            </a:r>
            <a:endParaRPr lang="en-US" sz="3000">
              <a:solidFill>
                <a:srgbClr val="343944"/>
              </a:solidFill>
              <a:effectLst/>
              <a:latin typeface="Segoe UI" panose="020B0502040204020203" pitchFamily="34" charset="0"/>
            </a:endParaRPr>
          </a:p>
        </p:txBody>
      </p:sp>
      <p:pic>
        <p:nvPicPr>
          <p:cNvPr id="9" name="ISPRING_INTERACTION_SHAPE3"/>
          <p:cNvPicPr>
            <a:picLocks/>
          </p:cNvPicPr>
          <p:nvPr/>
        </p:nvPicPr>
        <p:blipFill>
          <a:blip r:embed="rId5">
            <a:extLst>
              <a:ext uri="{28A0092B-C50C-407E-A947-70E740481C1C}">
                <a14:useLocalDpi xmlns:a14="http://schemas.microsoft.com/office/drawing/2010/main" val="0"/>
              </a:ext>
            </a:extLst>
          </a:blip>
          <a:srcRect/>
          <a:stretch>
            <a:fillRect/>
          </a:stretch>
        </p:blipFill>
        <p:spPr>
          <a:xfrm>
            <a:off x="4839441" y="482600"/>
            <a:ext cx="406400" cy="406400"/>
          </a:xfrm>
          <a:prstGeom prst="rect">
            <a:avLst/>
          </a:prstGeom>
          <a:effectLst>
            <a:innerShdw>
              <a:scrgbClr r="0" g="0" b="0">
                <a:alpha val="0"/>
              </a:scrgbClr>
            </a:innerShdw>
          </a:effectLst>
        </p:spPr>
      </p:pic>
      <p:sp>
        <p:nvSpPr>
          <p:cNvPr id="10" name="ISPRING_INTERACTION_SHAPE4"/>
          <p:cNvSpPr txBox="1"/>
          <p:nvPr/>
        </p:nvSpPr>
        <p:spPr>
          <a:xfrm>
            <a:off x="731520" y="1097280"/>
            <a:ext cx="10728960" cy="430887"/>
          </a:xfrm>
          <a:prstGeom prst="rect">
            <a:avLst/>
          </a:prstGeom>
          <a:noFill/>
          <a:effectLst>
            <a:innerShdw>
              <a:scrgbClr r="0" g="0" b="0">
                <a:alpha val="0"/>
              </a:scrgbClr>
            </a:innerShdw>
          </a:effectLst>
        </p:spPr>
        <p:txBody>
          <a:bodyPr vert="horz" rtlCol="0">
            <a:spAutoFit/>
          </a:bodyPr>
          <a:lstStyle/>
          <a:p>
            <a:pPr algn="ctr"/>
            <a:r>
              <a:rPr lang="en-US" sz="2200" smtClean="0">
                <a:solidFill>
                  <a:srgbClr val="343944"/>
                </a:solidFill>
                <a:effectLst/>
                <a:latin typeface="Segoe UI" panose="020B0502040204020203" pitchFamily="34" charset="0"/>
              </a:rPr>
              <a:t>Click the </a:t>
            </a:r>
            <a:r>
              <a:rPr lang="en-US" sz="2200" b="1" smtClean="0">
                <a:solidFill>
                  <a:srgbClr val="343944"/>
                </a:solidFill>
                <a:effectLst/>
                <a:latin typeface="Segoe UI Semibold" panose="020B0702040204020203" pitchFamily="34" charset="0"/>
              </a:rPr>
              <a:t>Interaction</a:t>
            </a:r>
            <a:r>
              <a:rPr lang="en-US" sz="2200" smtClean="0">
                <a:solidFill>
                  <a:srgbClr val="343944"/>
                </a:solidFill>
                <a:effectLst/>
                <a:latin typeface="Segoe UI" panose="020B0502040204020203" pitchFamily="34" charset="0"/>
              </a:rPr>
              <a:t> button to edit this object</a:t>
            </a:r>
            <a:endParaRPr lang="en-US" sz="2200">
              <a:solidFill>
                <a:srgbClr val="343944"/>
              </a:solidFill>
              <a:effectLst/>
              <a:latin typeface="Segoe UI" panose="020B0502040204020203" pitchFamily="34" charset="0"/>
            </a:endParaRPr>
          </a:p>
        </p:txBody>
      </p:sp>
    </p:spTree>
    <p:custDataLst>
      <p:tags r:id="rId1"/>
    </p:custDataLst>
    <p:extLst>
      <p:ext uri="{BB962C8B-B14F-4D97-AF65-F5344CB8AC3E}">
        <p14:creationId xmlns:p14="http://schemas.microsoft.com/office/powerpoint/2010/main" val="10839277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792480"/>
            <a:ext cx="10099763" cy="5642143"/>
          </a:xfrm>
        </p:spPr>
        <p:txBody>
          <a:bodyPr/>
          <a:lstStyle/>
          <a:p>
            <a:r>
              <a:rPr lang="en-US" b="1" dirty="0">
                <a:solidFill>
                  <a:schemeClr val="tx1"/>
                </a:solidFill>
              </a:rPr>
              <a:t>Other precautionary </a:t>
            </a:r>
            <a:r>
              <a:rPr lang="en-US" b="1" dirty="0" smtClean="0">
                <a:solidFill>
                  <a:schemeClr val="tx1"/>
                </a:solidFill>
              </a:rPr>
              <a:t>measures</a:t>
            </a:r>
            <a:endParaRPr lang="en-US" dirty="0">
              <a:solidFill>
                <a:schemeClr val="tx1"/>
              </a:solidFill>
            </a:endParaRPr>
          </a:p>
          <a:p>
            <a:r>
              <a:rPr lang="en-US" b="1" dirty="0" err="1">
                <a:solidFill>
                  <a:schemeClr val="tx1"/>
                </a:solidFill>
              </a:rPr>
              <a:t>Colour</a:t>
            </a:r>
            <a:r>
              <a:rPr lang="en-US" b="1" dirty="0">
                <a:solidFill>
                  <a:schemeClr val="tx1"/>
                </a:solidFill>
              </a:rPr>
              <a:t> Coding for Safety Identification</a:t>
            </a:r>
          </a:p>
          <a:p>
            <a:r>
              <a:rPr lang="en-US" dirty="0">
                <a:solidFill>
                  <a:schemeClr val="tx1"/>
                </a:solidFill>
              </a:rPr>
              <a:t>It is usual practice in the factory setup to </a:t>
            </a:r>
            <a:r>
              <a:rPr lang="en-US" dirty="0" err="1">
                <a:solidFill>
                  <a:schemeClr val="tx1"/>
                </a:solidFill>
              </a:rPr>
              <a:t>colour</a:t>
            </a:r>
            <a:r>
              <a:rPr lang="en-US" dirty="0">
                <a:solidFill>
                  <a:schemeClr val="tx1"/>
                </a:solidFill>
              </a:rPr>
              <a:t> code some hazardous areas, machinery or dangerous substances, e.g. </a:t>
            </a:r>
          </a:p>
          <a:p>
            <a:r>
              <a:rPr lang="en-ZA" dirty="0">
                <a:solidFill>
                  <a:schemeClr val="tx1"/>
                </a:solidFill>
              </a:rPr>
              <a:t>the colour RED usually indicates danger; fire protection equipment or stop buttons and emergency stop controls; </a:t>
            </a:r>
            <a:endParaRPr lang="en-US" dirty="0">
              <a:solidFill>
                <a:schemeClr val="tx1"/>
              </a:solidFill>
            </a:endParaRPr>
          </a:p>
          <a:p>
            <a:r>
              <a:rPr lang="en-ZA" dirty="0">
                <a:solidFill>
                  <a:schemeClr val="tx1"/>
                </a:solidFill>
              </a:rPr>
              <a:t>YELLOW usually indicates caution; and warnings of hazards from radio‑activity; </a:t>
            </a:r>
            <a:endParaRPr lang="en-US" dirty="0">
              <a:solidFill>
                <a:schemeClr val="tx1"/>
              </a:solidFill>
            </a:endParaRPr>
          </a:p>
          <a:p>
            <a:r>
              <a:rPr lang="en-ZA" dirty="0">
                <a:solidFill>
                  <a:schemeClr val="tx1"/>
                </a:solidFill>
              </a:rPr>
              <a:t>GREEN indicates the location of first aid facilities; location of gas masks; exit signs other than emergency signs; safe areas; parking areas; equipment storage; safety instruction; toilets; offices and entrances; </a:t>
            </a:r>
            <a:endParaRPr lang="en-US" dirty="0">
              <a:solidFill>
                <a:schemeClr val="tx1"/>
              </a:solidFill>
            </a:endParaRPr>
          </a:p>
          <a:p>
            <a:r>
              <a:rPr lang="en-ZA" dirty="0">
                <a:solidFill>
                  <a:schemeClr val="tx1"/>
                </a:solidFill>
              </a:rPr>
              <a:t>light ORANGE is used on the inside surfaces of machine guards as well as the dangerous parts of a machine capable of cutting, shearing or crushing; the surfaces of protruding shafts, the faces of gear wheels and any rotating part of a machine</a:t>
            </a:r>
            <a:r>
              <a:rPr lang="en-ZA" dirty="0" smtClean="0">
                <a:solidFill>
                  <a:schemeClr val="tx1"/>
                </a:solidFill>
              </a:rPr>
              <a:t>.</a:t>
            </a:r>
            <a:endParaRPr lang="en-US" b="1" dirty="0">
              <a:solidFill>
                <a:schemeClr val="tx1"/>
              </a:solidFill>
            </a:endParaRPr>
          </a:p>
          <a:p>
            <a:r>
              <a:rPr lang="en-US" b="1" dirty="0">
                <a:solidFill>
                  <a:schemeClr val="tx1"/>
                </a:solidFill>
              </a:rPr>
              <a:t>Factory Layout</a:t>
            </a:r>
          </a:p>
          <a:p>
            <a:r>
              <a:rPr lang="en-US" dirty="0">
                <a:solidFill>
                  <a:schemeClr val="tx1"/>
                </a:solidFill>
              </a:rPr>
              <a:t>It is essential that the factory layout and premises in general are maintained in a good condition. This will minimize the risk of accidents. </a:t>
            </a:r>
          </a:p>
        </p:txBody>
      </p:sp>
    </p:spTree>
    <p:extLst>
      <p:ext uri="{BB962C8B-B14F-4D97-AF65-F5344CB8AC3E}">
        <p14:creationId xmlns:p14="http://schemas.microsoft.com/office/powerpoint/2010/main" val="2313692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792480"/>
            <a:ext cx="10752906" cy="5642143"/>
          </a:xfrm>
        </p:spPr>
        <p:txBody>
          <a:bodyPr/>
          <a:lstStyle/>
          <a:p>
            <a:r>
              <a:rPr lang="en-US" dirty="0">
                <a:solidFill>
                  <a:schemeClr val="tx1"/>
                </a:solidFill>
              </a:rPr>
              <a:t>Being the resourceful being he is, man quickly learned how to </a:t>
            </a:r>
            <a:r>
              <a:rPr lang="en-US" dirty="0" err="1">
                <a:solidFill>
                  <a:schemeClr val="tx1"/>
                </a:solidFill>
              </a:rPr>
              <a:t>minimise</a:t>
            </a:r>
            <a:r>
              <a:rPr lang="en-US" dirty="0">
                <a:solidFill>
                  <a:schemeClr val="tx1"/>
                </a:solidFill>
              </a:rPr>
              <a:t> or avoid injury and fatalities by devising methods for using tools more safely under safer conditions.  This can be seen as the beginning of basic health- and safety management.</a:t>
            </a:r>
          </a:p>
          <a:p>
            <a:r>
              <a:rPr lang="en-US" dirty="0">
                <a:solidFill>
                  <a:schemeClr val="tx1"/>
                </a:solidFill>
              </a:rPr>
              <a:t>The invention of the wheel made man mobile and new tools and operating procedures were developed to cope with the demand created by new inventions and the use thereof.</a:t>
            </a:r>
          </a:p>
          <a:p>
            <a:r>
              <a:rPr lang="en-US" dirty="0">
                <a:solidFill>
                  <a:schemeClr val="tx1"/>
                </a:solidFill>
              </a:rPr>
              <a:t>For centuries man slowly developed new tools and machines, enabling him to achieve even more than what was ever possible.  In the process he used existing tools to make and develop new ones.</a:t>
            </a:r>
          </a:p>
          <a:p>
            <a:r>
              <a:rPr lang="en-US" dirty="0">
                <a:solidFill>
                  <a:schemeClr val="tx1"/>
                </a:solidFill>
              </a:rPr>
              <a:t>Certain trades were established and standards were set to promote uniformity. </a:t>
            </a:r>
            <a:endParaRPr lang="en-US" dirty="0" smtClean="0">
              <a:solidFill>
                <a:schemeClr val="tx1"/>
              </a:solidFill>
            </a:endParaRPr>
          </a:p>
          <a:p>
            <a:r>
              <a:rPr lang="en-US" b="1" dirty="0">
                <a:solidFill>
                  <a:schemeClr val="tx1"/>
                </a:solidFill>
              </a:rPr>
              <a:t>Safe practices became standard practices.</a:t>
            </a:r>
            <a:endParaRPr lang="en-US" dirty="0">
              <a:solidFill>
                <a:schemeClr val="tx1"/>
              </a:solidFill>
            </a:endParaRPr>
          </a:p>
          <a:p>
            <a:r>
              <a:rPr lang="en-US" dirty="0">
                <a:solidFill>
                  <a:schemeClr val="tx1"/>
                </a:solidFill>
              </a:rPr>
              <a:t>In society the introduction of innovations such as running water on tap and (for the time) hygienic ablution facilities contributed substantially to the health and prosperity of man in general.</a:t>
            </a:r>
          </a:p>
          <a:p>
            <a:endParaRPr lang="en-US" dirty="0"/>
          </a:p>
        </p:txBody>
      </p:sp>
    </p:spTree>
    <p:extLst>
      <p:ext uri="{BB962C8B-B14F-4D97-AF65-F5344CB8AC3E}">
        <p14:creationId xmlns:p14="http://schemas.microsoft.com/office/powerpoint/2010/main" val="30139863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820333"/>
            <a:ext cx="10030095" cy="4614290"/>
          </a:xfrm>
        </p:spPr>
        <p:txBody>
          <a:bodyPr/>
          <a:lstStyle/>
          <a:p>
            <a:r>
              <a:rPr lang="en-US" dirty="0">
                <a:solidFill>
                  <a:schemeClr val="tx1"/>
                </a:solidFill>
              </a:rPr>
              <a:t>There are </a:t>
            </a:r>
            <a:r>
              <a:rPr lang="en-US" b="1" dirty="0">
                <a:solidFill>
                  <a:schemeClr val="tx1"/>
                </a:solidFill>
              </a:rPr>
              <a:t>two classes</a:t>
            </a:r>
            <a:r>
              <a:rPr lang="en-US" dirty="0">
                <a:solidFill>
                  <a:schemeClr val="tx1"/>
                </a:solidFill>
              </a:rPr>
              <a:t> of machine guards, namely, transmission guards and point of operation guards. </a:t>
            </a:r>
          </a:p>
          <a:p>
            <a:r>
              <a:rPr lang="en-US" dirty="0">
                <a:solidFill>
                  <a:schemeClr val="tx1"/>
                </a:solidFill>
              </a:rPr>
              <a:t>There are </a:t>
            </a:r>
            <a:r>
              <a:rPr lang="en-US" b="1" dirty="0">
                <a:solidFill>
                  <a:schemeClr val="tx1"/>
                </a:solidFill>
              </a:rPr>
              <a:t>three types</a:t>
            </a:r>
            <a:r>
              <a:rPr lang="en-US" dirty="0">
                <a:solidFill>
                  <a:schemeClr val="tx1"/>
                </a:solidFill>
              </a:rPr>
              <a:t> of guards, namely:</a:t>
            </a:r>
          </a:p>
          <a:p>
            <a:r>
              <a:rPr lang="en-ZA" dirty="0">
                <a:solidFill>
                  <a:schemeClr val="tx1"/>
                </a:solidFill>
              </a:rPr>
              <a:t>Fixed Guards ‑ these do not move with each operation;</a:t>
            </a:r>
            <a:endParaRPr lang="en-US" dirty="0">
              <a:solidFill>
                <a:schemeClr val="tx1"/>
              </a:solidFill>
            </a:endParaRPr>
          </a:p>
          <a:p>
            <a:r>
              <a:rPr lang="en-ZA" dirty="0">
                <a:solidFill>
                  <a:schemeClr val="tx1"/>
                </a:solidFill>
              </a:rPr>
              <a:t>Interlocking Guards ‑ these guards prevent the controls of the machine from being used until the guard is moved into place; and</a:t>
            </a:r>
            <a:endParaRPr lang="en-US" dirty="0">
              <a:solidFill>
                <a:schemeClr val="tx1"/>
              </a:solidFill>
            </a:endParaRPr>
          </a:p>
          <a:p>
            <a:r>
              <a:rPr lang="en-ZA" dirty="0">
                <a:solidFill>
                  <a:schemeClr val="tx1"/>
                </a:solidFill>
              </a:rPr>
              <a:t>Automatic Guards ‑ these prevent the machine operator from coming into contact with the dangerous parts of a machine while it is moving.</a:t>
            </a:r>
            <a:endParaRPr lang="en-US" dirty="0">
              <a:solidFill>
                <a:schemeClr val="tx1"/>
              </a:solidFill>
            </a:endParaRPr>
          </a:p>
          <a:p>
            <a:endParaRPr lang="en-US" dirty="0"/>
          </a:p>
        </p:txBody>
      </p:sp>
      <p:sp>
        <p:nvSpPr>
          <p:cNvPr id="4" name="Title 3"/>
          <p:cNvSpPr>
            <a:spLocks noGrp="1"/>
          </p:cNvSpPr>
          <p:nvPr>
            <p:ph type="title"/>
          </p:nvPr>
        </p:nvSpPr>
        <p:spPr>
          <a:xfrm>
            <a:off x="707574" y="546652"/>
            <a:ext cx="9106986" cy="1273681"/>
          </a:xfrm>
        </p:spPr>
        <p:txBody>
          <a:bodyPr/>
          <a:lstStyle/>
          <a:p>
            <a:r>
              <a:rPr lang="en-US" b="1" i="1" dirty="0"/>
              <a:t>Classes and types of machine guards</a:t>
            </a:r>
            <a:br>
              <a:rPr lang="en-US" b="1" i="1" dirty="0"/>
            </a:br>
            <a:endParaRPr lang="en-US" dirty="0"/>
          </a:p>
        </p:txBody>
      </p:sp>
    </p:spTree>
    <p:extLst>
      <p:ext uri="{BB962C8B-B14F-4D97-AF65-F5344CB8AC3E}">
        <p14:creationId xmlns:p14="http://schemas.microsoft.com/office/powerpoint/2010/main" val="15312680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609600"/>
            <a:ext cx="10779032" cy="5825023"/>
          </a:xfrm>
        </p:spPr>
        <p:txBody>
          <a:bodyPr/>
          <a:lstStyle/>
          <a:p>
            <a:r>
              <a:rPr lang="en-US" b="1" dirty="0">
                <a:solidFill>
                  <a:schemeClr val="tx1"/>
                </a:solidFill>
              </a:rPr>
              <a:t>Suggested materials for machine guards</a:t>
            </a:r>
          </a:p>
          <a:p>
            <a:r>
              <a:rPr lang="en-US" dirty="0">
                <a:solidFill>
                  <a:schemeClr val="tx1"/>
                </a:solidFill>
              </a:rPr>
              <a:t>The preferred material for guards, under most circumstances, is metal. The framework of guards is usually made from structural shapes such as pipe, strapping and bar or rod stock. Filler material generally is expanded metal, perforated metal, solid steel metal or heavy wire mesh. Where visibility is required, guards of formed transparent plastic or of safety glass are widely used. An important factor in the design of a guard is to provide complete protection; the openings must be large enough to admit stock, but small enough to prevent a person or object from getting into the danger zone.</a:t>
            </a:r>
          </a:p>
          <a:p>
            <a:r>
              <a:rPr lang="en-US" b="1" dirty="0">
                <a:solidFill>
                  <a:schemeClr val="tx1"/>
                </a:solidFill>
              </a:rPr>
              <a:t>Machine guards for electrical equipment</a:t>
            </a:r>
          </a:p>
          <a:p>
            <a:r>
              <a:rPr lang="en-US" dirty="0">
                <a:solidFill>
                  <a:schemeClr val="tx1"/>
                </a:solidFill>
              </a:rPr>
              <a:t>In addition to safeguarding machinery by mechanical means, the machines which operate by electrical means must be connected correctly, i.e., all machinery which exceeds 42 volts should be connected to an earth-leakage system to prevent electric shock. </a:t>
            </a:r>
          </a:p>
          <a:p>
            <a:r>
              <a:rPr lang="en-US" dirty="0">
                <a:solidFill>
                  <a:schemeClr val="tx1"/>
                </a:solidFill>
              </a:rPr>
              <a:t>An earth-leakage system is so designed that, any leakage to earth on the tool being used will immediately be detected and the flow of current switched off automatically. In some cases, electrical machinery is double insulated to protect the user from electrical shock. </a:t>
            </a:r>
          </a:p>
          <a:p>
            <a:r>
              <a:rPr lang="en-US" dirty="0">
                <a:solidFill>
                  <a:schemeClr val="tx1"/>
                </a:solidFill>
              </a:rPr>
              <a:t>The person installing the machinery must make sure that the machinery has three-core wiring, unless of course it is double insulated. </a:t>
            </a:r>
          </a:p>
          <a:p>
            <a:endParaRPr lang="en-US" dirty="0"/>
          </a:p>
        </p:txBody>
      </p:sp>
    </p:spTree>
    <p:extLst>
      <p:ext uri="{BB962C8B-B14F-4D97-AF65-F5344CB8AC3E}">
        <p14:creationId xmlns:p14="http://schemas.microsoft.com/office/powerpoint/2010/main" val="28410377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611086"/>
            <a:ext cx="10099763" cy="4823537"/>
          </a:xfrm>
        </p:spPr>
        <p:txBody>
          <a:bodyPr/>
          <a:lstStyle/>
          <a:p>
            <a:r>
              <a:rPr lang="en-US" dirty="0">
                <a:solidFill>
                  <a:schemeClr val="tx1"/>
                </a:solidFill>
              </a:rPr>
              <a:t>Portable electrical tools/machinery must be checked regularly for: loose connections; cracked or broken insulations; earth continuity; switches in bad order; and joins in flexible cords. To protect maintenance workers from injury or electric shock from electrical tools and equipment, it may be necessary to place warning notices over machinery to indicate what dangers are latent in the machinery. It may also be necessary to lock the switches to the equipment by padlocks, and only to switch on the equipment where and if necessary. Main switches should be prominently marked.</a:t>
            </a:r>
          </a:p>
          <a:p>
            <a:r>
              <a:rPr lang="en-US" b="1" dirty="0">
                <a:solidFill>
                  <a:schemeClr val="tx1"/>
                </a:solidFill>
              </a:rPr>
              <a:t>Moving machinery</a:t>
            </a:r>
          </a:p>
          <a:p>
            <a:r>
              <a:rPr lang="en-ZA" dirty="0">
                <a:solidFill>
                  <a:schemeClr val="tx1"/>
                </a:solidFill>
              </a:rPr>
              <a:t>Maintenance and adjustments should never be carried out on machinery that is running or moving.</a:t>
            </a:r>
            <a:endParaRPr lang="en-US" dirty="0">
              <a:solidFill>
                <a:schemeClr val="tx1"/>
              </a:solidFill>
            </a:endParaRPr>
          </a:p>
          <a:p>
            <a:r>
              <a:rPr lang="en-ZA" dirty="0">
                <a:solidFill>
                  <a:schemeClr val="tx1"/>
                </a:solidFill>
              </a:rPr>
              <a:t>Machinery must be stopped and "locked out" before any repair or maintenance work is carried out. "Locked Out" means that any electricity, steam, air pressure or anything else that drives the machine is disconnected or isolated so that the machine being worked upon, cannot be accidentally started and so injure the person carrying out the work.</a:t>
            </a:r>
            <a:endParaRPr lang="en-US" dirty="0">
              <a:solidFill>
                <a:schemeClr val="tx1"/>
              </a:solidFill>
            </a:endParaRPr>
          </a:p>
          <a:p>
            <a:endParaRPr lang="en-US" dirty="0"/>
          </a:p>
        </p:txBody>
      </p:sp>
      <p:sp>
        <p:nvSpPr>
          <p:cNvPr id="4" name="Title 3"/>
          <p:cNvSpPr>
            <a:spLocks noGrp="1"/>
          </p:cNvSpPr>
          <p:nvPr>
            <p:ph type="title"/>
          </p:nvPr>
        </p:nvSpPr>
        <p:spPr>
          <a:xfrm>
            <a:off x="707573" y="546652"/>
            <a:ext cx="9977843" cy="1273681"/>
          </a:xfrm>
        </p:spPr>
        <p:txBody>
          <a:bodyPr/>
          <a:lstStyle/>
          <a:p>
            <a:r>
              <a:rPr lang="en-ZA" sz="2000" b="1" dirty="0"/>
              <a:t>In other words, the machinery that is not double insulated must have an earth wire which is usually GREEN/YELLOW in colour. Usually the BLUE wire is the neutral wire and the BROWN wire is the live or line wire. The wiring of electrical tools and machinery must be connected correctly.</a:t>
            </a:r>
            <a:r>
              <a:rPr lang="en-US" sz="2000" b="1" dirty="0"/>
              <a:t/>
            </a:r>
            <a:br>
              <a:rPr lang="en-US" sz="2000" b="1" dirty="0"/>
            </a:br>
            <a:endParaRPr lang="en-US" sz="2000" dirty="0"/>
          </a:p>
        </p:txBody>
      </p:sp>
    </p:spTree>
    <p:extLst>
      <p:ext uri="{BB962C8B-B14F-4D97-AF65-F5344CB8AC3E}">
        <p14:creationId xmlns:p14="http://schemas.microsoft.com/office/powerpoint/2010/main" val="42040824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endParaRPr lang="en-US"/>
          </a:p>
        </p:txBody>
      </p:sp>
      <p:sp>
        <p:nvSpPr>
          <p:cNvPr id="6" name="ISPRING_INTERACTION_SHAPE0"/>
          <p:cNvSpPr/>
          <p:nvPr/>
        </p:nvSpPr>
        <p:spPr>
          <a:xfrm>
            <a:off x="0" y="0"/>
            <a:ext cx="12192000" cy="6858000"/>
          </a:xfrm>
          <a:prstGeom prst="rect">
            <a:avLst/>
          </a:prstGeom>
          <a:solidFill>
            <a:srgbClr val="FFFFFF"/>
          </a:solidFill>
          <a:ln w="12700" cap="flat" cmpd="sng" algn="ctr">
            <a:noFill/>
            <a:prstDash val="solid"/>
            <a:miter lim="800000"/>
          </a:ln>
          <a:effectLst>
            <a:innerShdw>
              <a:scrgbClr r="0" g="0" b="0">
                <a:alpha val="0"/>
              </a:scrgbClr>
            </a:inn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SPRING_INTERACTION_SHAPE1"/>
          <p:cNvPicPr>
            <a:picLocks/>
          </p:cNvPicPr>
          <p:nvPr/>
        </p:nvPicPr>
        <p:blipFill>
          <a:blip r:embed="rId4">
            <a:extLst>
              <a:ext uri="{28A0092B-C50C-407E-A947-70E740481C1C}">
                <a14:useLocalDpi xmlns:a14="http://schemas.microsoft.com/office/drawing/2010/main" val="0"/>
              </a:ext>
            </a:extLst>
          </a:blip>
          <a:srcRect/>
          <a:stretch>
            <a:fillRect/>
          </a:stretch>
        </p:blipFill>
        <p:spPr>
          <a:xfrm>
            <a:off x="2147570" y="1851660"/>
            <a:ext cx="7899400" cy="4445000"/>
          </a:xfrm>
          <a:prstGeom prst="rect">
            <a:avLst/>
          </a:prstGeom>
          <a:effectLst>
            <a:outerShdw blurRad="114300" dist="38100" dir="5400000" rotWithShape="0">
              <a:scrgbClr r="0" g="0" b="0">
                <a:alpha val="20000"/>
              </a:scrgbClr>
            </a:outerShdw>
          </a:effectLst>
        </p:spPr>
      </p:pic>
      <p:sp>
        <p:nvSpPr>
          <p:cNvPr id="8" name="ISPRING_INTERACTION_SHAPE2"/>
          <p:cNvSpPr txBox="1"/>
          <p:nvPr/>
        </p:nvSpPr>
        <p:spPr>
          <a:xfrm>
            <a:off x="731520" y="411480"/>
            <a:ext cx="10728960" cy="553998"/>
          </a:xfrm>
          <a:prstGeom prst="rect">
            <a:avLst/>
          </a:prstGeom>
          <a:noFill/>
          <a:effectLst>
            <a:innerShdw>
              <a:scrgbClr r="0" g="0" b="0">
                <a:alpha val="0"/>
              </a:scrgbClr>
            </a:innerShdw>
          </a:effectLst>
        </p:spPr>
        <p:txBody>
          <a:bodyPr vert="horz" rtlCol="0">
            <a:spAutoFit/>
          </a:bodyPr>
          <a:lstStyle/>
          <a:p>
            <a:pPr algn="ctr"/>
            <a:r>
              <a:rPr lang="en-US" sz="3000" smtClean="0">
                <a:solidFill>
                  <a:srgbClr val="343944"/>
                </a:solidFill>
                <a:effectLst/>
                <a:latin typeface="Segoe UI" panose="020B0502040204020203" pitchFamily="34" charset="0"/>
              </a:rPr>
              <a:t>   Interaction</a:t>
            </a:r>
            <a:endParaRPr lang="en-US" sz="3000">
              <a:solidFill>
                <a:srgbClr val="343944"/>
              </a:solidFill>
              <a:effectLst/>
              <a:latin typeface="Segoe UI" panose="020B0502040204020203" pitchFamily="34" charset="0"/>
            </a:endParaRPr>
          </a:p>
        </p:txBody>
      </p:sp>
      <p:pic>
        <p:nvPicPr>
          <p:cNvPr id="9" name="ISPRING_INTERACTION_SHAPE3"/>
          <p:cNvPicPr>
            <a:picLocks/>
          </p:cNvPicPr>
          <p:nvPr/>
        </p:nvPicPr>
        <p:blipFill>
          <a:blip r:embed="rId5">
            <a:extLst>
              <a:ext uri="{28A0092B-C50C-407E-A947-70E740481C1C}">
                <a14:useLocalDpi xmlns:a14="http://schemas.microsoft.com/office/drawing/2010/main" val="0"/>
              </a:ext>
            </a:extLst>
          </a:blip>
          <a:srcRect/>
          <a:stretch>
            <a:fillRect/>
          </a:stretch>
        </p:blipFill>
        <p:spPr>
          <a:xfrm>
            <a:off x="4839441" y="482600"/>
            <a:ext cx="406400" cy="406400"/>
          </a:xfrm>
          <a:prstGeom prst="rect">
            <a:avLst/>
          </a:prstGeom>
          <a:effectLst>
            <a:innerShdw>
              <a:scrgbClr r="0" g="0" b="0">
                <a:alpha val="0"/>
              </a:scrgbClr>
            </a:innerShdw>
          </a:effectLst>
        </p:spPr>
      </p:pic>
      <p:sp>
        <p:nvSpPr>
          <p:cNvPr id="10" name="ISPRING_INTERACTION_SHAPE4"/>
          <p:cNvSpPr txBox="1"/>
          <p:nvPr/>
        </p:nvSpPr>
        <p:spPr>
          <a:xfrm>
            <a:off x="731520" y="1097280"/>
            <a:ext cx="10728960" cy="430887"/>
          </a:xfrm>
          <a:prstGeom prst="rect">
            <a:avLst/>
          </a:prstGeom>
          <a:noFill/>
          <a:effectLst>
            <a:innerShdw>
              <a:scrgbClr r="0" g="0" b="0">
                <a:alpha val="0"/>
              </a:scrgbClr>
            </a:innerShdw>
          </a:effectLst>
        </p:spPr>
        <p:txBody>
          <a:bodyPr vert="horz" rtlCol="0">
            <a:spAutoFit/>
          </a:bodyPr>
          <a:lstStyle/>
          <a:p>
            <a:pPr algn="ctr"/>
            <a:r>
              <a:rPr lang="en-US" sz="2200" smtClean="0">
                <a:solidFill>
                  <a:srgbClr val="343944"/>
                </a:solidFill>
                <a:effectLst/>
                <a:latin typeface="Segoe UI" panose="020B0502040204020203" pitchFamily="34" charset="0"/>
              </a:rPr>
              <a:t>Click the </a:t>
            </a:r>
            <a:r>
              <a:rPr lang="en-US" sz="2200" b="1" smtClean="0">
                <a:solidFill>
                  <a:srgbClr val="343944"/>
                </a:solidFill>
                <a:effectLst/>
                <a:latin typeface="Segoe UI Semibold" panose="020B0702040204020203" pitchFamily="34" charset="0"/>
              </a:rPr>
              <a:t>Interaction</a:t>
            </a:r>
            <a:r>
              <a:rPr lang="en-US" sz="2200" smtClean="0">
                <a:solidFill>
                  <a:srgbClr val="343944"/>
                </a:solidFill>
                <a:effectLst/>
                <a:latin typeface="Segoe UI" panose="020B0502040204020203" pitchFamily="34" charset="0"/>
              </a:rPr>
              <a:t> button to edit this object</a:t>
            </a:r>
            <a:endParaRPr lang="en-US" sz="2200">
              <a:solidFill>
                <a:srgbClr val="343944"/>
              </a:solidFill>
              <a:effectLst/>
              <a:latin typeface="Segoe UI" panose="020B0502040204020203" pitchFamily="34" charset="0"/>
            </a:endParaRPr>
          </a:p>
        </p:txBody>
      </p:sp>
    </p:spTree>
    <p:custDataLst>
      <p:tags r:id="rId1"/>
    </p:custDataLst>
    <p:extLst>
      <p:ext uri="{BB962C8B-B14F-4D97-AF65-F5344CB8AC3E}">
        <p14:creationId xmlns:p14="http://schemas.microsoft.com/office/powerpoint/2010/main" val="862599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661851"/>
            <a:ext cx="10509066" cy="5772772"/>
          </a:xfrm>
        </p:spPr>
        <p:txBody>
          <a:bodyPr/>
          <a:lstStyle/>
          <a:p>
            <a:r>
              <a:rPr lang="en-US" b="1" dirty="0">
                <a:solidFill>
                  <a:schemeClr val="tx1"/>
                </a:solidFill>
              </a:rPr>
              <a:t>Flammable liquid store</a:t>
            </a:r>
          </a:p>
          <a:p>
            <a:r>
              <a:rPr lang="en-US" dirty="0">
                <a:solidFill>
                  <a:schemeClr val="tx1"/>
                </a:solidFill>
              </a:rPr>
              <a:t>There may be thinners, adhesives, solvents and paint strippers in the store. </a:t>
            </a:r>
          </a:p>
          <a:p>
            <a:r>
              <a:rPr lang="en-US" dirty="0">
                <a:solidFill>
                  <a:schemeClr val="tx1"/>
                </a:solidFill>
              </a:rPr>
              <a:t>The danger of releasing flammable vapors, with the consequent risk of fire, is greatly increased. Keep this in mind if you visit the store to get a supply of one or other of these substances. </a:t>
            </a:r>
          </a:p>
          <a:p>
            <a:r>
              <a:rPr lang="en-US" dirty="0">
                <a:solidFill>
                  <a:schemeClr val="tx1"/>
                </a:solidFill>
              </a:rPr>
              <a:t>Do not store any other materials such as paper, cardboard, wood, cotton waste etc. together with flammable liquids.</a:t>
            </a:r>
          </a:p>
          <a:p>
            <a:r>
              <a:rPr lang="en-US" b="1" dirty="0">
                <a:solidFill>
                  <a:schemeClr val="tx1"/>
                </a:solidFill>
              </a:rPr>
              <a:t>Safety check list for the flammable liquid store</a:t>
            </a:r>
          </a:p>
          <a:p>
            <a:r>
              <a:rPr lang="en-US" dirty="0">
                <a:solidFill>
                  <a:schemeClr val="tx1"/>
                </a:solidFill>
              </a:rPr>
              <a:t>The following rules should be observed:</a:t>
            </a:r>
          </a:p>
          <a:p>
            <a:r>
              <a:rPr lang="en-ZA" dirty="0">
                <a:solidFill>
                  <a:schemeClr val="tx1"/>
                </a:solidFill>
              </a:rPr>
              <a:t>Check the labels on the containers and make sure you use the correct substance for the job you have to do.</a:t>
            </a:r>
            <a:endParaRPr lang="en-US" dirty="0">
              <a:solidFill>
                <a:schemeClr val="tx1"/>
              </a:solidFill>
            </a:endParaRPr>
          </a:p>
          <a:p>
            <a:r>
              <a:rPr lang="en-ZA" dirty="0">
                <a:solidFill>
                  <a:schemeClr val="tx1"/>
                </a:solidFill>
              </a:rPr>
              <a:t>If you have to decant (pour) the liquid into another container, do it outside the store.</a:t>
            </a:r>
            <a:endParaRPr lang="en-US" dirty="0">
              <a:solidFill>
                <a:schemeClr val="tx1"/>
              </a:solidFill>
            </a:endParaRPr>
          </a:p>
          <a:p>
            <a:r>
              <a:rPr lang="en-ZA" dirty="0">
                <a:solidFill>
                  <a:schemeClr val="tx1"/>
                </a:solidFill>
              </a:rPr>
              <a:t>Make sure caps and stoppers are replaced on the containers used.</a:t>
            </a:r>
            <a:endParaRPr lang="en-US" dirty="0">
              <a:solidFill>
                <a:schemeClr val="tx1"/>
              </a:solidFill>
            </a:endParaRPr>
          </a:p>
          <a:p>
            <a:r>
              <a:rPr lang="en-ZA" dirty="0">
                <a:solidFill>
                  <a:schemeClr val="tx1"/>
                </a:solidFill>
              </a:rPr>
              <a:t>Return containers to their proper place in the store, do not mix them with other containers.</a:t>
            </a:r>
            <a:endParaRPr lang="en-US" dirty="0">
              <a:solidFill>
                <a:schemeClr val="tx1"/>
              </a:solidFill>
            </a:endParaRPr>
          </a:p>
          <a:p>
            <a:endParaRPr lang="en-US" dirty="0"/>
          </a:p>
        </p:txBody>
      </p:sp>
    </p:spTree>
    <p:extLst>
      <p:ext uri="{BB962C8B-B14F-4D97-AF65-F5344CB8AC3E}">
        <p14:creationId xmlns:p14="http://schemas.microsoft.com/office/powerpoint/2010/main" val="32347001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522514"/>
            <a:ext cx="10352312" cy="5912109"/>
          </a:xfrm>
        </p:spPr>
        <p:txBody>
          <a:bodyPr/>
          <a:lstStyle/>
          <a:p>
            <a:r>
              <a:rPr lang="en-US" b="1" dirty="0">
                <a:solidFill>
                  <a:schemeClr val="tx1"/>
                </a:solidFill>
              </a:rPr>
              <a:t>Asbestos</a:t>
            </a:r>
          </a:p>
          <a:p>
            <a:r>
              <a:rPr lang="en-US" dirty="0">
                <a:solidFill>
                  <a:schemeClr val="tx1"/>
                </a:solidFill>
              </a:rPr>
              <a:t>You may come across asbestos in various forms during the course of your work in the building industry and these-are:</a:t>
            </a:r>
          </a:p>
          <a:p>
            <a:r>
              <a:rPr lang="en-US" dirty="0">
                <a:solidFill>
                  <a:schemeClr val="tx1"/>
                </a:solidFill>
              </a:rPr>
              <a:t>Insulating materials used as lagging on pipes:</a:t>
            </a:r>
          </a:p>
          <a:p>
            <a:pPr lvl="0"/>
            <a:r>
              <a:rPr lang="en-ZA" dirty="0">
                <a:solidFill>
                  <a:schemeClr val="tx1"/>
                </a:solidFill>
              </a:rPr>
              <a:t>Low density (soft) asbestos-cement insulation boards used for sound and temperature control.</a:t>
            </a:r>
            <a:endParaRPr lang="en-US" dirty="0">
              <a:solidFill>
                <a:schemeClr val="tx1"/>
              </a:solidFill>
            </a:endParaRPr>
          </a:p>
          <a:p>
            <a:pPr lvl="0"/>
            <a:r>
              <a:rPr lang="en-ZA" dirty="0">
                <a:solidFill>
                  <a:schemeClr val="tx1"/>
                </a:solidFill>
              </a:rPr>
              <a:t>High density (soft) asbestos-cement roof sheets, ceiling boards, </a:t>
            </a:r>
            <a:r>
              <a:rPr lang="en-ZA" dirty="0" err="1">
                <a:solidFill>
                  <a:schemeClr val="tx1"/>
                </a:solidFill>
              </a:rPr>
              <a:t>facias</a:t>
            </a:r>
            <a:r>
              <a:rPr lang="en-ZA" dirty="0">
                <a:solidFill>
                  <a:schemeClr val="tx1"/>
                </a:solidFill>
              </a:rPr>
              <a:t>, panels and rainwater goods used on factories, warehouses, schools and-residential buildings.</a:t>
            </a:r>
            <a:endParaRPr lang="en-US" dirty="0">
              <a:solidFill>
                <a:schemeClr val="tx1"/>
              </a:solidFill>
            </a:endParaRPr>
          </a:p>
          <a:p>
            <a:r>
              <a:rPr lang="en-US" dirty="0">
                <a:solidFill>
                  <a:schemeClr val="tx1"/>
                </a:solidFill>
              </a:rPr>
              <a:t>It is important to learn how to use and handle all types of asbestos containing materials (ACM's) safely. The main reason is to prevent the release fine dust from the product.</a:t>
            </a:r>
          </a:p>
          <a:p>
            <a:r>
              <a:rPr lang="en-US" dirty="0">
                <a:solidFill>
                  <a:schemeClr val="tx1"/>
                </a:solidFill>
              </a:rPr>
              <a:t>Breathing of asbestos fibers over a period of time can have a serious effect on your health. Very small fibers (too small for the human eye) can find their way deep into the lungs, where after 10 to 40 years, they can cause the following diseases:</a:t>
            </a:r>
          </a:p>
          <a:p>
            <a:pPr lvl="0"/>
            <a:r>
              <a:rPr lang="en-ZA" dirty="0">
                <a:solidFill>
                  <a:schemeClr val="tx1"/>
                </a:solidFill>
              </a:rPr>
              <a:t>Asbestosis, scarring of the lung tissue, that leaves one breathless, and can lead to lung cancer, or in rare cases:</a:t>
            </a:r>
            <a:endParaRPr lang="en-US" dirty="0">
              <a:solidFill>
                <a:schemeClr val="tx1"/>
              </a:solidFill>
            </a:endParaRPr>
          </a:p>
          <a:p>
            <a:pPr lvl="0"/>
            <a:r>
              <a:rPr lang="en-ZA" dirty="0">
                <a:solidFill>
                  <a:schemeClr val="tx1"/>
                </a:solidFill>
              </a:rPr>
              <a:t>Mesothelioma, a cancer or the lining or the stomach or lungs.</a:t>
            </a:r>
            <a:endParaRPr lang="en-US" dirty="0">
              <a:solidFill>
                <a:schemeClr val="tx1"/>
              </a:solidFill>
            </a:endParaRPr>
          </a:p>
          <a:p>
            <a:endParaRPr lang="en-US" dirty="0"/>
          </a:p>
        </p:txBody>
      </p:sp>
    </p:spTree>
    <p:extLst>
      <p:ext uri="{BB962C8B-B14F-4D97-AF65-F5344CB8AC3E}">
        <p14:creationId xmlns:p14="http://schemas.microsoft.com/office/powerpoint/2010/main" val="9384862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923109"/>
            <a:ext cx="10125889" cy="5511514"/>
          </a:xfrm>
        </p:spPr>
        <p:txBody>
          <a:bodyPr/>
          <a:lstStyle/>
          <a:p>
            <a:r>
              <a:rPr lang="en-US" dirty="0">
                <a:solidFill>
                  <a:schemeClr val="tx1"/>
                </a:solidFill>
              </a:rPr>
              <a:t>Hand tools may be used, as they create small chips, which cannot be inhaled.</a:t>
            </a:r>
          </a:p>
          <a:p>
            <a:r>
              <a:rPr lang="en-US" dirty="0">
                <a:solidFill>
                  <a:schemeClr val="tx1"/>
                </a:solidFill>
              </a:rPr>
              <a:t>Standard precautions must be-take when working with asbestos material using high power tools, and these precautions include the following:</a:t>
            </a:r>
          </a:p>
          <a:p>
            <a:pPr lvl="0"/>
            <a:r>
              <a:rPr lang="en-ZA" dirty="0">
                <a:solidFill>
                  <a:schemeClr val="tx1"/>
                </a:solidFill>
              </a:rPr>
              <a:t>All surfaces being worked on must be kept moist.</a:t>
            </a:r>
            <a:endParaRPr lang="en-US" dirty="0">
              <a:solidFill>
                <a:schemeClr val="tx1"/>
              </a:solidFill>
            </a:endParaRPr>
          </a:p>
          <a:p>
            <a:pPr lvl="0"/>
            <a:r>
              <a:rPr lang="en-ZA" dirty="0">
                <a:solidFill>
                  <a:schemeClr val="tx1"/>
                </a:solidFill>
              </a:rPr>
              <a:t>Always work outdoors, to allow the dust to dilute in the air.</a:t>
            </a:r>
            <a:endParaRPr lang="en-US" dirty="0">
              <a:solidFill>
                <a:schemeClr val="tx1"/>
              </a:solidFill>
            </a:endParaRPr>
          </a:p>
          <a:p>
            <a:pPr lvl="0"/>
            <a:r>
              <a:rPr lang="en-ZA" dirty="0">
                <a:solidFill>
                  <a:schemeClr val="tx1"/>
                </a:solidFill>
              </a:rPr>
              <a:t>Work away from other and not near any form of intake vents of fans and/or air conditioning units.</a:t>
            </a:r>
            <a:endParaRPr lang="en-US" dirty="0">
              <a:solidFill>
                <a:schemeClr val="tx1"/>
              </a:solidFill>
            </a:endParaRPr>
          </a:p>
          <a:p>
            <a:pPr lvl="0"/>
            <a:r>
              <a:rPr lang="en-ZA" dirty="0">
                <a:solidFill>
                  <a:schemeClr val="tx1"/>
                </a:solidFill>
              </a:rPr>
              <a:t>If possible, collect all excess dust with an industrial vacuum cleaner, or allow the dust to fall onto moist sawdust, that can be easily cleaned when required.</a:t>
            </a:r>
            <a:endParaRPr lang="en-US" dirty="0">
              <a:solidFill>
                <a:schemeClr val="tx1"/>
              </a:solidFill>
            </a:endParaRPr>
          </a:p>
          <a:p>
            <a:pPr lvl="0"/>
            <a:r>
              <a:rPr lang="en-ZA" dirty="0">
                <a:solidFill>
                  <a:schemeClr val="tx1"/>
                </a:solidFill>
              </a:rPr>
              <a:t>Do not use a broom to sweep dry asbestos dust.</a:t>
            </a:r>
            <a:endParaRPr lang="en-US" dirty="0">
              <a:solidFill>
                <a:schemeClr val="tx1"/>
              </a:solidFill>
            </a:endParaRPr>
          </a:p>
          <a:p>
            <a:pPr lvl="0"/>
            <a:r>
              <a:rPr lang="en-ZA" dirty="0">
                <a:solidFill>
                  <a:schemeClr val="tx1"/>
                </a:solidFill>
              </a:rPr>
              <a:t>Always wear a suitable respirator when cutting, drilling or sanding asbestos materials.</a:t>
            </a:r>
            <a:endParaRPr lang="en-US" dirty="0">
              <a:solidFill>
                <a:schemeClr val="tx1"/>
              </a:solidFill>
            </a:endParaRPr>
          </a:p>
          <a:p>
            <a:endParaRPr lang="en-US" dirty="0"/>
          </a:p>
        </p:txBody>
      </p:sp>
    </p:spTree>
    <p:extLst>
      <p:ext uri="{BB962C8B-B14F-4D97-AF65-F5344CB8AC3E}">
        <p14:creationId xmlns:p14="http://schemas.microsoft.com/office/powerpoint/2010/main" val="39107367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653143"/>
            <a:ext cx="10204266" cy="5781480"/>
          </a:xfrm>
        </p:spPr>
        <p:txBody>
          <a:bodyPr/>
          <a:lstStyle/>
          <a:p>
            <a:r>
              <a:rPr lang="en-US" b="1" dirty="0">
                <a:solidFill>
                  <a:schemeClr val="tx1"/>
                </a:solidFill>
              </a:rPr>
              <a:t>Preventing manual handling accidents</a:t>
            </a:r>
          </a:p>
          <a:p>
            <a:pPr lvl="0"/>
            <a:r>
              <a:rPr lang="en-ZA" dirty="0">
                <a:solidFill>
                  <a:schemeClr val="tx1"/>
                </a:solidFill>
              </a:rPr>
              <a:t>All lifting and carrying operations should be supervised.</a:t>
            </a:r>
            <a:endParaRPr lang="en-US" dirty="0">
              <a:solidFill>
                <a:schemeClr val="tx1"/>
              </a:solidFill>
            </a:endParaRPr>
          </a:p>
          <a:p>
            <a:pPr lvl="0"/>
            <a:r>
              <a:rPr lang="en-ZA" dirty="0">
                <a:solidFill>
                  <a:schemeClr val="tx1"/>
                </a:solidFill>
              </a:rPr>
              <a:t>Personnel should be taught the correct techniques.</a:t>
            </a:r>
            <a:endParaRPr lang="en-US" dirty="0">
              <a:solidFill>
                <a:schemeClr val="tx1"/>
              </a:solidFill>
            </a:endParaRPr>
          </a:p>
          <a:p>
            <a:pPr lvl="0"/>
            <a:r>
              <a:rPr lang="en-ZA" dirty="0">
                <a:solidFill>
                  <a:schemeClr val="tx1"/>
                </a:solidFill>
              </a:rPr>
              <a:t>Determine how many people would be required to move a load safely BEFORE attempting to move it.</a:t>
            </a:r>
            <a:endParaRPr lang="en-US" dirty="0">
              <a:solidFill>
                <a:schemeClr val="tx1"/>
              </a:solidFill>
            </a:endParaRPr>
          </a:p>
          <a:p>
            <a:pPr lvl="0"/>
            <a:r>
              <a:rPr lang="en-ZA" dirty="0">
                <a:solidFill>
                  <a:schemeClr val="tx1"/>
                </a:solidFill>
              </a:rPr>
              <a:t>Provide adequate space for the task to be done and point the load </a:t>
            </a:r>
            <a:r>
              <a:rPr lang="en-ZA" b="1" dirty="0">
                <a:solidFill>
                  <a:schemeClr val="tx1"/>
                </a:solidFill>
              </a:rPr>
              <a:t>in </a:t>
            </a:r>
            <a:r>
              <a:rPr lang="en-ZA" dirty="0">
                <a:solidFill>
                  <a:schemeClr val="tx1"/>
                </a:solidFill>
              </a:rPr>
              <a:t>the direction it has to be moved.</a:t>
            </a:r>
            <a:endParaRPr lang="en-US" dirty="0">
              <a:solidFill>
                <a:schemeClr val="tx1"/>
              </a:solidFill>
            </a:endParaRPr>
          </a:p>
          <a:p>
            <a:pPr lvl="0"/>
            <a:r>
              <a:rPr lang="en-ZA" dirty="0">
                <a:solidFill>
                  <a:schemeClr val="tx1"/>
                </a:solidFill>
              </a:rPr>
              <a:t>Employees should wear personal protective equipment like gloves, boots and aprons.</a:t>
            </a:r>
            <a:endParaRPr lang="en-US" dirty="0">
              <a:solidFill>
                <a:schemeClr val="tx1"/>
              </a:solidFill>
            </a:endParaRPr>
          </a:p>
          <a:p>
            <a:pPr lvl="0"/>
            <a:r>
              <a:rPr lang="en-ZA" dirty="0">
                <a:solidFill>
                  <a:schemeClr val="tx1"/>
                </a:solidFill>
              </a:rPr>
              <a:t>Where more than one person is required, teamwork is essential.</a:t>
            </a:r>
            <a:endParaRPr lang="en-US" dirty="0">
              <a:solidFill>
                <a:schemeClr val="tx1"/>
              </a:solidFill>
            </a:endParaRPr>
          </a:p>
          <a:p>
            <a:pPr lvl="0"/>
            <a:r>
              <a:rPr lang="en-ZA" dirty="0">
                <a:solidFill>
                  <a:schemeClr val="tx1"/>
                </a:solidFill>
              </a:rPr>
              <a:t>The supervisor MUST give clear instructions and signals.</a:t>
            </a:r>
            <a:endParaRPr lang="en-US" dirty="0">
              <a:solidFill>
                <a:schemeClr val="tx1"/>
              </a:solidFill>
            </a:endParaRPr>
          </a:p>
          <a:p>
            <a:r>
              <a:rPr lang="en-US" b="1" dirty="0">
                <a:solidFill>
                  <a:schemeClr val="tx1"/>
                </a:solidFill>
              </a:rPr>
              <a:t>Lifting techniques</a:t>
            </a:r>
          </a:p>
          <a:p>
            <a:r>
              <a:rPr lang="en-US" dirty="0">
                <a:solidFill>
                  <a:schemeClr val="tx1"/>
                </a:solidFill>
              </a:rPr>
              <a:t>When lifting and transporting 'a heavy object, such as a box of tiles, or heavy equipment, you should protect yourself from injuries.</a:t>
            </a:r>
          </a:p>
          <a:p>
            <a:endParaRPr lang="en-US" dirty="0"/>
          </a:p>
        </p:txBody>
      </p:sp>
    </p:spTree>
    <p:extLst>
      <p:ext uri="{BB962C8B-B14F-4D97-AF65-F5344CB8AC3E}">
        <p14:creationId xmlns:p14="http://schemas.microsoft.com/office/powerpoint/2010/main" val="38803223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609600"/>
            <a:ext cx="10282643" cy="5825023"/>
          </a:xfrm>
        </p:spPr>
        <p:txBody>
          <a:bodyPr/>
          <a:lstStyle/>
          <a:p>
            <a:r>
              <a:rPr lang="en-US" b="1" dirty="0">
                <a:solidFill>
                  <a:schemeClr val="tx1"/>
                </a:solidFill>
              </a:rPr>
              <a:t>Preparing to lift</a:t>
            </a:r>
            <a:endParaRPr lang="en-US" dirty="0">
              <a:solidFill>
                <a:schemeClr val="tx1"/>
              </a:solidFill>
            </a:endParaRPr>
          </a:p>
          <a:p>
            <a:r>
              <a:rPr lang="en-US" dirty="0">
                <a:solidFill>
                  <a:schemeClr val="tx1"/>
                </a:solidFill>
              </a:rPr>
              <a:t>Before lifting any load ask yourself the following questions:</a:t>
            </a:r>
          </a:p>
          <a:p>
            <a:pPr lvl="0"/>
            <a:r>
              <a:rPr lang="en-ZA" dirty="0">
                <a:solidFill>
                  <a:schemeClr val="tx1"/>
                </a:solidFill>
              </a:rPr>
              <a:t>What has to be moved?</a:t>
            </a:r>
            <a:endParaRPr lang="en-US" dirty="0">
              <a:solidFill>
                <a:schemeClr val="tx1"/>
              </a:solidFill>
            </a:endParaRPr>
          </a:p>
          <a:p>
            <a:pPr lvl="0"/>
            <a:r>
              <a:rPr lang="en-ZA" dirty="0">
                <a:solidFill>
                  <a:schemeClr val="tx1"/>
                </a:solidFill>
              </a:rPr>
              <a:t>From where and to where must it be moved? </a:t>
            </a:r>
            <a:endParaRPr lang="en-US" dirty="0">
              <a:solidFill>
                <a:schemeClr val="tx1"/>
              </a:solidFill>
            </a:endParaRPr>
          </a:p>
          <a:p>
            <a:pPr lvl="0"/>
            <a:r>
              <a:rPr lang="en-ZA" dirty="0">
                <a:solidFill>
                  <a:schemeClr val="tx1"/>
                </a:solidFill>
              </a:rPr>
              <a:t>Will assistance be required?</a:t>
            </a:r>
            <a:endParaRPr lang="en-US" dirty="0">
              <a:solidFill>
                <a:schemeClr val="tx1"/>
              </a:solidFill>
            </a:endParaRPr>
          </a:p>
          <a:p>
            <a:r>
              <a:rPr lang="en-US" dirty="0">
                <a:solidFill>
                  <a:schemeClr val="tx1"/>
                </a:solidFill>
              </a:rPr>
              <a:t>A load which at first seems light enough will become progressively heavier the further you have to carry it. Apart from the risk of strain, it is generally inefficient to carry a load over a long distance. Before lifting and carrying make sure the route is clear of obstacles and the place where the load is to be deposited is not obstructed.</a:t>
            </a:r>
          </a:p>
          <a:p>
            <a:r>
              <a:rPr lang="en-US" b="1" dirty="0">
                <a:solidFill>
                  <a:schemeClr val="tx1"/>
                </a:solidFill>
              </a:rPr>
              <a:t>Kinetic method of lifting</a:t>
            </a:r>
            <a:endParaRPr lang="en-US" dirty="0">
              <a:solidFill>
                <a:schemeClr val="tx1"/>
              </a:solidFill>
            </a:endParaRPr>
          </a:p>
          <a:p>
            <a:r>
              <a:rPr lang="en-US" dirty="0">
                <a:solidFill>
                  <a:schemeClr val="tx1"/>
                </a:solidFill>
              </a:rPr>
              <a:t>The kinetic method of lifting enables you to make full use of your own body weight to initiate the lift. The natural shape of the spine should" remain throughout (although the body may be bent forward the spine should remain straight) and the lift is powered by the strong muscles in the legs and thighs.</a:t>
            </a:r>
          </a:p>
          <a:p>
            <a:r>
              <a:rPr lang="en-US" dirty="0">
                <a:solidFill>
                  <a:schemeClr val="tx1"/>
                </a:solidFill>
              </a:rPr>
              <a:t>"It is important to begin with the right posture; that is, the various parts of the body should be correctly positioned before beginning the lift. </a:t>
            </a:r>
          </a:p>
          <a:p>
            <a:endParaRPr lang="en-US" dirty="0"/>
          </a:p>
        </p:txBody>
      </p:sp>
    </p:spTree>
    <p:extLst>
      <p:ext uri="{BB962C8B-B14F-4D97-AF65-F5344CB8AC3E}">
        <p14:creationId xmlns:p14="http://schemas.microsoft.com/office/powerpoint/2010/main" val="14489170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731520"/>
            <a:ext cx="10317477" cy="5703103"/>
          </a:xfrm>
        </p:spPr>
        <p:txBody>
          <a:bodyPr/>
          <a:lstStyle/>
          <a:p>
            <a:r>
              <a:rPr lang="en-US" b="1" dirty="0">
                <a:solidFill>
                  <a:schemeClr val="tx1"/>
                </a:solidFill>
              </a:rPr>
              <a:t>The following points should be noted:</a:t>
            </a:r>
            <a:endParaRPr lang="en-US" dirty="0">
              <a:solidFill>
                <a:schemeClr val="tx1"/>
              </a:solidFill>
            </a:endParaRPr>
          </a:p>
          <a:p>
            <a:pPr lvl="0"/>
            <a:r>
              <a:rPr lang="en-ZA" dirty="0">
                <a:solidFill>
                  <a:schemeClr val="tx1"/>
                </a:solidFill>
              </a:rPr>
              <a:t>Feet are placed about-5OOmm apart, with one foot slightly forward, in the direction of movement. This gives a 'good balance and 'provides a secure basis for the lift. </a:t>
            </a:r>
            <a:endParaRPr lang="en-US" dirty="0">
              <a:solidFill>
                <a:schemeClr val="tx1"/>
              </a:solidFill>
            </a:endParaRPr>
          </a:p>
          <a:p>
            <a:pPr lvl="0"/>
            <a:r>
              <a:rPr lang="en-ZA" dirty="0">
                <a:solidFill>
                  <a:schemeClr val="tx1"/>
                </a:solidFill>
              </a:rPr>
              <a:t>Stand </a:t>
            </a:r>
            <a:r>
              <a:rPr lang="en-ZA" b="1" dirty="0">
                <a:solidFill>
                  <a:schemeClr val="tx1"/>
                </a:solidFill>
              </a:rPr>
              <a:t>CLOSE</a:t>
            </a:r>
            <a:r>
              <a:rPr lang="en-ZA" dirty="0">
                <a:solidFill>
                  <a:schemeClr val="tx1"/>
                </a:solidFill>
              </a:rPr>
              <a:t> to the object to be picked up. </a:t>
            </a:r>
            <a:endParaRPr lang="en-US" dirty="0">
              <a:solidFill>
                <a:schemeClr val="tx1"/>
              </a:solidFill>
            </a:endParaRPr>
          </a:p>
          <a:p>
            <a:pPr lvl="0"/>
            <a:r>
              <a:rPr lang="en-ZA" dirty="0">
                <a:solidFill>
                  <a:schemeClr val="tx1"/>
                </a:solidFill>
              </a:rPr>
              <a:t>Knees should be slightly bent (but not fully bent as in a squat).</a:t>
            </a:r>
            <a:endParaRPr lang="en-US" dirty="0">
              <a:solidFill>
                <a:schemeClr val="tx1"/>
              </a:solidFill>
            </a:endParaRPr>
          </a:p>
          <a:p>
            <a:pPr lvl="0"/>
            <a:r>
              <a:rPr lang="en-ZA" dirty="0">
                <a:solidFill>
                  <a:schemeClr val="tx1"/>
                </a:solidFill>
              </a:rPr>
              <a:t>Back must be straight, although the body may be inclined forward.</a:t>
            </a:r>
            <a:endParaRPr lang="en-US" dirty="0">
              <a:solidFill>
                <a:schemeClr val="tx1"/>
              </a:solidFill>
            </a:endParaRPr>
          </a:p>
          <a:p>
            <a:pPr lvl="0"/>
            <a:r>
              <a:rPr lang="en-ZA" dirty="0">
                <a:solidFill>
                  <a:schemeClr val="tx1"/>
                </a:solidFill>
              </a:rPr>
              <a:t>Arms should be as close to the body as possible. The further the arms are extended the greater the strain. </a:t>
            </a:r>
            <a:endParaRPr lang="en-US" dirty="0">
              <a:solidFill>
                <a:schemeClr val="tx1"/>
              </a:solidFill>
            </a:endParaRPr>
          </a:p>
          <a:p>
            <a:pPr lvl="0"/>
            <a:r>
              <a:rPr lang="en-ZA" dirty="0">
                <a:solidFill>
                  <a:schemeClr val="tx1"/>
                </a:solidFill>
              </a:rPr>
              <a:t>Elbows should be kept in.</a:t>
            </a:r>
            <a:endParaRPr lang="en-US" dirty="0">
              <a:solidFill>
                <a:schemeClr val="tx1"/>
              </a:solidFill>
            </a:endParaRPr>
          </a:p>
          <a:p>
            <a:pPr lvl="0"/>
            <a:r>
              <a:rPr lang="en-ZA" dirty="0">
                <a:solidFill>
                  <a:schemeClr val="tx1"/>
                </a:solidFill>
              </a:rPr>
              <a:t>Grip must be firm and secure.</a:t>
            </a:r>
            <a:endParaRPr lang="en-US" dirty="0">
              <a:solidFill>
                <a:schemeClr val="tx1"/>
              </a:solidFill>
            </a:endParaRPr>
          </a:p>
          <a:p>
            <a:pPr lvl="0"/>
            <a:r>
              <a:rPr lang="en-ZA" dirty="0">
                <a:solidFill>
                  <a:schemeClr val="tx1"/>
                </a:solidFill>
              </a:rPr>
              <a:t>Head should be erect with the chin at right angle.</a:t>
            </a:r>
            <a:endParaRPr lang="en-US" dirty="0">
              <a:solidFill>
                <a:schemeClr val="tx1"/>
              </a:solidFill>
            </a:endParaRPr>
          </a:p>
          <a:p>
            <a:pPr lvl="0"/>
            <a:r>
              <a:rPr lang="en-ZA" dirty="0">
                <a:solidFill>
                  <a:schemeClr val="tx1"/>
                </a:solidFill>
              </a:rPr>
              <a:t>Get a </a:t>
            </a:r>
            <a:r>
              <a:rPr lang="en-ZA" b="1" dirty="0">
                <a:solidFill>
                  <a:schemeClr val="tx1"/>
                </a:solidFill>
              </a:rPr>
              <a:t>GOOD GRIP</a:t>
            </a:r>
            <a:r>
              <a:rPr lang="en-ZA" dirty="0">
                <a:solidFill>
                  <a:schemeClr val="tx1"/>
                </a:solidFill>
              </a:rPr>
              <a:t> on the box/article or equipment to be picked up.</a:t>
            </a:r>
            <a:endParaRPr lang="en-US" dirty="0">
              <a:solidFill>
                <a:schemeClr val="tx1"/>
              </a:solidFill>
            </a:endParaRPr>
          </a:p>
          <a:p>
            <a:pPr lvl="0"/>
            <a:r>
              <a:rPr lang="en-ZA" dirty="0">
                <a:solidFill>
                  <a:schemeClr val="tx1"/>
                </a:solidFill>
              </a:rPr>
              <a:t>Use the thigh, leg and abdominal muscles to lift, and keep the back straight.</a:t>
            </a:r>
            <a:endParaRPr lang="en-US" dirty="0">
              <a:solidFill>
                <a:schemeClr val="tx1"/>
              </a:solidFill>
            </a:endParaRPr>
          </a:p>
          <a:p>
            <a:endParaRPr lang="en-US" dirty="0"/>
          </a:p>
        </p:txBody>
      </p:sp>
    </p:spTree>
    <p:extLst>
      <p:ext uri="{BB962C8B-B14F-4D97-AF65-F5344CB8AC3E}">
        <p14:creationId xmlns:p14="http://schemas.microsoft.com/office/powerpoint/2010/main" val="768742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637211"/>
            <a:ext cx="10752906" cy="4797412"/>
          </a:xfrm>
        </p:spPr>
        <p:txBody>
          <a:bodyPr/>
          <a:lstStyle/>
          <a:p>
            <a:r>
              <a:rPr lang="en-ZA" b="1" i="1" dirty="0">
                <a:solidFill>
                  <a:schemeClr val="tx1"/>
                </a:solidFill>
              </a:rPr>
              <a:t>An Accident is an undesired event caused by unsafe acts or unsafe conditions that cause physical harm or has the potential for harm or the potential for loss.</a:t>
            </a:r>
            <a:endParaRPr lang="en-US" b="1" i="1" dirty="0">
              <a:solidFill>
                <a:schemeClr val="tx1"/>
              </a:solidFill>
            </a:endParaRPr>
          </a:p>
          <a:p>
            <a:r>
              <a:rPr lang="en-US" b="1" dirty="0">
                <a:solidFill>
                  <a:schemeClr val="tx1"/>
                </a:solidFill>
              </a:rPr>
              <a:t>Causes of Accidents</a:t>
            </a:r>
          </a:p>
          <a:p>
            <a:r>
              <a:rPr lang="en-US" dirty="0">
                <a:solidFill>
                  <a:schemeClr val="tx1"/>
                </a:solidFill>
              </a:rPr>
              <a:t>The three contributing factors that result in accidents are as follows.</a:t>
            </a:r>
          </a:p>
          <a:p>
            <a:pPr lvl="0"/>
            <a:r>
              <a:rPr lang="en-ZA" dirty="0">
                <a:solidFill>
                  <a:schemeClr val="tx1"/>
                </a:solidFill>
              </a:rPr>
              <a:t>Unsafe acts            88%</a:t>
            </a:r>
            <a:endParaRPr lang="en-US" dirty="0">
              <a:solidFill>
                <a:schemeClr val="tx1"/>
              </a:solidFill>
            </a:endParaRPr>
          </a:p>
          <a:p>
            <a:pPr lvl="0"/>
            <a:r>
              <a:rPr lang="en-ZA" dirty="0">
                <a:solidFill>
                  <a:schemeClr val="tx1"/>
                </a:solidFill>
              </a:rPr>
              <a:t>Unsafe conditions   10%</a:t>
            </a:r>
            <a:endParaRPr lang="en-US" dirty="0">
              <a:solidFill>
                <a:schemeClr val="tx1"/>
              </a:solidFill>
            </a:endParaRPr>
          </a:p>
          <a:p>
            <a:pPr lvl="0"/>
            <a:r>
              <a:rPr lang="en-ZA" dirty="0">
                <a:solidFill>
                  <a:schemeClr val="tx1"/>
                </a:solidFill>
              </a:rPr>
              <a:t>Acts of providence    2%</a:t>
            </a:r>
            <a:endParaRPr lang="en-US" dirty="0">
              <a:solidFill>
                <a:schemeClr val="tx1"/>
              </a:solidFill>
            </a:endParaRPr>
          </a:p>
          <a:p>
            <a:r>
              <a:rPr lang="en-US" dirty="0">
                <a:solidFill>
                  <a:schemeClr val="tx1"/>
                </a:solidFill>
              </a:rPr>
              <a:t>98 % of all accidents can be prevented due to the causes of these accidents are things people do wrong in the work place.</a:t>
            </a:r>
          </a:p>
          <a:p>
            <a:r>
              <a:rPr lang="en-US" dirty="0">
                <a:solidFill>
                  <a:schemeClr val="tx1"/>
                </a:solidFill>
              </a:rPr>
              <a:t>2 000 000 Accidents were investigated and it was found that for every one major accident that caused death or disablement there can be 10 accidents that only caused minor injuries where only First Aid treatment was required, and 30 accidents that caused property damage.</a:t>
            </a:r>
          </a:p>
          <a:p>
            <a:endParaRPr lang="en-US" dirty="0"/>
          </a:p>
        </p:txBody>
      </p:sp>
      <p:sp>
        <p:nvSpPr>
          <p:cNvPr id="4" name="Title 3"/>
          <p:cNvSpPr>
            <a:spLocks noGrp="1"/>
          </p:cNvSpPr>
          <p:nvPr>
            <p:ph type="title"/>
          </p:nvPr>
        </p:nvSpPr>
        <p:spPr>
          <a:xfrm>
            <a:off x="707573" y="546652"/>
            <a:ext cx="9490163" cy="1273681"/>
          </a:xfrm>
        </p:spPr>
        <p:txBody>
          <a:bodyPr/>
          <a:lstStyle/>
          <a:p>
            <a:r>
              <a:rPr lang="en-US" b="1" dirty="0"/>
              <a:t>Accidents in The Workplace </a:t>
            </a:r>
            <a:br>
              <a:rPr lang="en-US" b="1" dirty="0"/>
            </a:br>
            <a:endParaRPr lang="en-US" dirty="0"/>
          </a:p>
        </p:txBody>
      </p:sp>
    </p:spTree>
    <p:extLst>
      <p:ext uri="{BB962C8B-B14F-4D97-AF65-F5344CB8AC3E}">
        <p14:creationId xmlns:p14="http://schemas.microsoft.com/office/powerpoint/2010/main" val="13676834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574766"/>
            <a:ext cx="10691946" cy="5859857"/>
          </a:xfrm>
        </p:spPr>
        <p:txBody>
          <a:bodyPr/>
          <a:lstStyle/>
          <a:p>
            <a:r>
              <a:rPr lang="en-US" b="1" dirty="0">
                <a:solidFill>
                  <a:schemeClr val="tx1"/>
                </a:solidFill>
              </a:rPr>
              <a:t>Handling Ladders</a:t>
            </a:r>
          </a:p>
          <a:p>
            <a:r>
              <a:rPr lang="en-US" dirty="0">
                <a:solidFill>
                  <a:schemeClr val="tx1"/>
                </a:solidFill>
              </a:rPr>
              <a:t>There are a number of rules which have to be adhered to whilst handling/ using a ladder:</a:t>
            </a:r>
          </a:p>
          <a:p>
            <a:pPr lvl="0"/>
            <a:r>
              <a:rPr lang="en-ZA" dirty="0">
                <a:solidFill>
                  <a:schemeClr val="tx1"/>
                </a:solidFill>
              </a:rPr>
              <a:t>Avoid bringing a metal ladder near electricity (electrical overhead wires).</a:t>
            </a:r>
            <a:endParaRPr lang="en-US" dirty="0">
              <a:solidFill>
                <a:schemeClr val="tx1"/>
              </a:solidFill>
            </a:endParaRPr>
          </a:p>
          <a:p>
            <a:pPr lvl="0"/>
            <a:r>
              <a:rPr lang="en-ZA" dirty="0">
                <a:solidFill>
                  <a:schemeClr val="tx1"/>
                </a:solidFill>
              </a:rPr>
              <a:t>Place the ladder so that its feet are a quarter of its own length from the object it is resting against.</a:t>
            </a:r>
            <a:endParaRPr lang="en-US" dirty="0">
              <a:solidFill>
                <a:schemeClr val="tx1"/>
              </a:solidFill>
            </a:endParaRPr>
          </a:p>
          <a:p>
            <a:pPr lvl="0"/>
            <a:r>
              <a:rPr lang="en-ZA" dirty="0">
                <a:solidFill>
                  <a:schemeClr val="tx1"/>
                </a:solidFill>
              </a:rPr>
              <a:t>Let someone hold the ladder if it is not tied at the top.</a:t>
            </a:r>
            <a:endParaRPr lang="en-US" dirty="0">
              <a:solidFill>
                <a:schemeClr val="tx1"/>
              </a:solidFill>
            </a:endParaRPr>
          </a:p>
          <a:p>
            <a:pPr lvl="0"/>
            <a:r>
              <a:rPr lang="en-ZA" dirty="0">
                <a:solidFill>
                  <a:schemeClr val="tx1"/>
                </a:solidFill>
              </a:rPr>
              <a:t>Let the ladder extend for a considerable distance above its support' in case it slips down. </a:t>
            </a:r>
            <a:endParaRPr lang="en-US" dirty="0">
              <a:solidFill>
                <a:schemeClr val="tx1"/>
              </a:solidFill>
            </a:endParaRPr>
          </a:p>
          <a:p>
            <a:pPr lvl="0"/>
            <a:r>
              <a:rPr lang="en-ZA" dirty="0">
                <a:solidFill>
                  <a:schemeClr val="tx1"/>
                </a:solidFill>
              </a:rPr>
              <a:t>Inspect ladders regularly to repair or replace defective rungs and other parts.</a:t>
            </a:r>
            <a:endParaRPr lang="en-US" dirty="0">
              <a:solidFill>
                <a:schemeClr val="tx1"/>
              </a:solidFill>
            </a:endParaRPr>
          </a:p>
          <a:p>
            <a:pPr lvl="0"/>
            <a:r>
              <a:rPr lang="en-ZA" dirty="0">
                <a:solidFill>
                  <a:schemeClr val="tx1"/>
                </a:solidFill>
              </a:rPr>
              <a:t>Rather varnish than paint a ladder because defects may be concealed by paint.</a:t>
            </a:r>
            <a:endParaRPr lang="en-US" dirty="0">
              <a:solidFill>
                <a:schemeClr val="tx1"/>
              </a:solidFill>
            </a:endParaRPr>
          </a:p>
          <a:p>
            <a:pPr lvl="0"/>
            <a:r>
              <a:rPr lang="en-ZA" dirty="0">
                <a:solidFill>
                  <a:schemeClr val="tx1"/>
                </a:solidFill>
              </a:rPr>
              <a:t>Keep ladders clean to expose defects.</a:t>
            </a:r>
            <a:endParaRPr lang="en-US" dirty="0">
              <a:solidFill>
                <a:schemeClr val="tx1"/>
              </a:solidFill>
            </a:endParaRPr>
          </a:p>
          <a:p>
            <a:pPr lvl="0"/>
            <a:r>
              <a:rPr lang="en-ZA" dirty="0">
                <a:solidFill>
                  <a:schemeClr val="tx1"/>
                </a:solidFill>
              </a:rPr>
              <a:t>Do not expose ladders to inclement weather.</a:t>
            </a:r>
            <a:endParaRPr lang="en-US" dirty="0">
              <a:solidFill>
                <a:schemeClr val="tx1"/>
              </a:solidFill>
            </a:endParaRPr>
          </a:p>
          <a:p>
            <a:endParaRPr lang="en-US" dirty="0"/>
          </a:p>
        </p:txBody>
      </p:sp>
    </p:spTree>
    <p:extLst>
      <p:ext uri="{BB962C8B-B14F-4D97-AF65-F5344CB8AC3E}">
        <p14:creationId xmlns:p14="http://schemas.microsoft.com/office/powerpoint/2010/main" val="13346501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452846"/>
            <a:ext cx="10892243" cy="5981777"/>
          </a:xfrm>
        </p:spPr>
        <p:txBody>
          <a:bodyPr/>
          <a:lstStyle/>
          <a:p>
            <a:r>
              <a:rPr lang="en-US" b="1" dirty="0">
                <a:solidFill>
                  <a:schemeClr val="tx1"/>
                </a:solidFill>
              </a:rPr>
              <a:t>Using hand tools</a:t>
            </a:r>
          </a:p>
          <a:p>
            <a:pPr lvl="0"/>
            <a:r>
              <a:rPr lang="en-ZA" dirty="0">
                <a:solidFill>
                  <a:schemeClr val="tx1"/>
                </a:solidFill>
              </a:rPr>
              <a:t>Hand tools must be kept in good condition.</a:t>
            </a:r>
            <a:endParaRPr lang="en-US" dirty="0">
              <a:solidFill>
                <a:schemeClr val="tx1"/>
              </a:solidFill>
            </a:endParaRPr>
          </a:p>
          <a:p>
            <a:pPr lvl="0"/>
            <a:r>
              <a:rPr lang="en-ZA" dirty="0">
                <a:solidFill>
                  <a:schemeClr val="tx1"/>
                </a:solidFill>
              </a:rPr>
              <a:t>Mushroomed chisels must be ground down and chisel cutting edges kept sharp.</a:t>
            </a:r>
            <a:endParaRPr lang="en-US" dirty="0">
              <a:solidFill>
                <a:schemeClr val="tx1"/>
              </a:solidFill>
            </a:endParaRPr>
          </a:p>
          <a:p>
            <a:pPr lvl="0"/>
            <a:r>
              <a:rPr lang="en-ZA" dirty="0">
                <a:solidFill>
                  <a:schemeClr val="tx1"/>
                </a:solidFill>
              </a:rPr>
              <a:t>Hammer handles must be without cracks or splinters, fixed with correct wedges, where applicable and no welded galvanised piping used as handles.</a:t>
            </a:r>
            <a:endParaRPr lang="en-US" dirty="0">
              <a:solidFill>
                <a:schemeClr val="tx1"/>
              </a:solidFill>
            </a:endParaRPr>
          </a:p>
          <a:p>
            <a:pPr lvl="0"/>
            <a:r>
              <a:rPr lang="en-ZA" dirty="0">
                <a:solidFill>
                  <a:schemeClr val="tx1"/>
                </a:solidFill>
              </a:rPr>
              <a:t>Files must be provided with handles and screwdrivers handles must be tight.</a:t>
            </a:r>
            <a:endParaRPr lang="en-US" dirty="0">
              <a:solidFill>
                <a:schemeClr val="tx1"/>
              </a:solidFill>
            </a:endParaRPr>
          </a:p>
          <a:p>
            <a:pPr lvl="0"/>
            <a:r>
              <a:rPr lang="en-ZA" dirty="0">
                <a:solidFill>
                  <a:schemeClr val="tx1"/>
                </a:solidFill>
              </a:rPr>
              <a:t>The bits of screwdrivers must be square and sharp.</a:t>
            </a:r>
            <a:endParaRPr lang="en-US" dirty="0">
              <a:solidFill>
                <a:schemeClr val="tx1"/>
              </a:solidFill>
            </a:endParaRPr>
          </a:p>
          <a:p>
            <a:pPr lvl="0"/>
            <a:r>
              <a:rPr lang="en-ZA" dirty="0">
                <a:solidFill>
                  <a:schemeClr val="tx1"/>
                </a:solidFill>
              </a:rPr>
              <a:t>Pick handles must be splinter-free and fitted properly so that it will not slide down onto the workers hands or fly off the end.</a:t>
            </a:r>
            <a:endParaRPr lang="en-US" dirty="0">
              <a:solidFill>
                <a:schemeClr val="tx1"/>
              </a:solidFill>
            </a:endParaRPr>
          </a:p>
          <a:p>
            <a:pPr lvl="0"/>
            <a:r>
              <a:rPr lang="en-ZA" dirty="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12587260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endParaRPr lang="en-US"/>
          </a:p>
        </p:txBody>
      </p:sp>
      <p:sp>
        <p:nvSpPr>
          <p:cNvPr id="6" name="ISPRING_INTERACTION_SHAPE0"/>
          <p:cNvSpPr/>
          <p:nvPr/>
        </p:nvSpPr>
        <p:spPr>
          <a:xfrm>
            <a:off x="0" y="0"/>
            <a:ext cx="12192000" cy="6858000"/>
          </a:xfrm>
          <a:prstGeom prst="rect">
            <a:avLst/>
          </a:prstGeom>
          <a:solidFill>
            <a:srgbClr val="FFFFFF"/>
          </a:solidFill>
          <a:ln w="12700" cap="flat" cmpd="sng" algn="ctr">
            <a:noFill/>
            <a:prstDash val="solid"/>
            <a:miter lim="800000"/>
          </a:ln>
          <a:effectLst>
            <a:innerShdw>
              <a:scrgbClr r="0" g="0" b="0">
                <a:alpha val="0"/>
              </a:scrgbClr>
            </a:inn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SPRING_INTERACTION_SHAPE1"/>
          <p:cNvPicPr>
            <a:picLocks/>
          </p:cNvPicPr>
          <p:nvPr/>
        </p:nvPicPr>
        <p:blipFill>
          <a:blip r:embed="rId4">
            <a:extLst>
              <a:ext uri="{28A0092B-C50C-407E-A947-70E740481C1C}">
                <a14:useLocalDpi xmlns:a14="http://schemas.microsoft.com/office/drawing/2010/main" val="0"/>
              </a:ext>
            </a:extLst>
          </a:blip>
          <a:srcRect/>
          <a:stretch>
            <a:fillRect/>
          </a:stretch>
        </p:blipFill>
        <p:spPr>
          <a:xfrm>
            <a:off x="2147570" y="1851660"/>
            <a:ext cx="7899400" cy="4445000"/>
          </a:xfrm>
          <a:prstGeom prst="rect">
            <a:avLst/>
          </a:prstGeom>
          <a:effectLst>
            <a:outerShdw blurRad="114300" dist="38100" dir="5400000" rotWithShape="0">
              <a:scrgbClr r="0" g="0" b="0">
                <a:alpha val="20000"/>
              </a:scrgbClr>
            </a:outerShdw>
          </a:effectLst>
        </p:spPr>
      </p:pic>
      <p:sp>
        <p:nvSpPr>
          <p:cNvPr id="8" name="ISPRING_INTERACTION_SHAPE2"/>
          <p:cNvSpPr txBox="1"/>
          <p:nvPr/>
        </p:nvSpPr>
        <p:spPr>
          <a:xfrm>
            <a:off x="731520" y="411480"/>
            <a:ext cx="10728960" cy="553998"/>
          </a:xfrm>
          <a:prstGeom prst="rect">
            <a:avLst/>
          </a:prstGeom>
          <a:noFill/>
          <a:effectLst>
            <a:innerShdw>
              <a:scrgbClr r="0" g="0" b="0">
                <a:alpha val="0"/>
              </a:scrgbClr>
            </a:innerShdw>
          </a:effectLst>
        </p:spPr>
        <p:txBody>
          <a:bodyPr vert="horz" rtlCol="0">
            <a:spAutoFit/>
          </a:bodyPr>
          <a:lstStyle/>
          <a:p>
            <a:pPr algn="ctr"/>
            <a:r>
              <a:rPr lang="en-US" sz="3000" smtClean="0">
                <a:solidFill>
                  <a:srgbClr val="343944"/>
                </a:solidFill>
                <a:effectLst/>
                <a:latin typeface="Segoe UI" panose="020B0502040204020203" pitchFamily="34" charset="0"/>
              </a:rPr>
              <a:t>   Interaction</a:t>
            </a:r>
            <a:endParaRPr lang="en-US" sz="3000">
              <a:solidFill>
                <a:srgbClr val="343944"/>
              </a:solidFill>
              <a:effectLst/>
              <a:latin typeface="Segoe UI" panose="020B0502040204020203" pitchFamily="34" charset="0"/>
            </a:endParaRPr>
          </a:p>
        </p:txBody>
      </p:sp>
      <p:pic>
        <p:nvPicPr>
          <p:cNvPr id="9" name="ISPRING_INTERACTION_SHAPE3"/>
          <p:cNvPicPr>
            <a:picLocks/>
          </p:cNvPicPr>
          <p:nvPr/>
        </p:nvPicPr>
        <p:blipFill>
          <a:blip r:embed="rId5">
            <a:extLst>
              <a:ext uri="{28A0092B-C50C-407E-A947-70E740481C1C}">
                <a14:useLocalDpi xmlns:a14="http://schemas.microsoft.com/office/drawing/2010/main" val="0"/>
              </a:ext>
            </a:extLst>
          </a:blip>
          <a:srcRect/>
          <a:stretch>
            <a:fillRect/>
          </a:stretch>
        </p:blipFill>
        <p:spPr>
          <a:xfrm>
            <a:off x="4839441" y="482600"/>
            <a:ext cx="406400" cy="406400"/>
          </a:xfrm>
          <a:prstGeom prst="rect">
            <a:avLst/>
          </a:prstGeom>
          <a:effectLst>
            <a:innerShdw>
              <a:scrgbClr r="0" g="0" b="0">
                <a:alpha val="0"/>
              </a:scrgbClr>
            </a:innerShdw>
          </a:effectLst>
        </p:spPr>
      </p:pic>
      <p:sp>
        <p:nvSpPr>
          <p:cNvPr id="10" name="ISPRING_INTERACTION_SHAPE4"/>
          <p:cNvSpPr txBox="1"/>
          <p:nvPr/>
        </p:nvSpPr>
        <p:spPr>
          <a:xfrm>
            <a:off x="731520" y="1097280"/>
            <a:ext cx="10728960" cy="430887"/>
          </a:xfrm>
          <a:prstGeom prst="rect">
            <a:avLst/>
          </a:prstGeom>
          <a:noFill/>
          <a:effectLst>
            <a:innerShdw>
              <a:scrgbClr r="0" g="0" b="0">
                <a:alpha val="0"/>
              </a:scrgbClr>
            </a:innerShdw>
          </a:effectLst>
        </p:spPr>
        <p:txBody>
          <a:bodyPr vert="horz" rtlCol="0">
            <a:spAutoFit/>
          </a:bodyPr>
          <a:lstStyle/>
          <a:p>
            <a:pPr algn="ctr"/>
            <a:r>
              <a:rPr lang="en-US" sz="2200" smtClean="0">
                <a:solidFill>
                  <a:srgbClr val="343944"/>
                </a:solidFill>
                <a:effectLst/>
                <a:latin typeface="Segoe UI" panose="020B0502040204020203" pitchFamily="34" charset="0"/>
              </a:rPr>
              <a:t>Click the </a:t>
            </a:r>
            <a:r>
              <a:rPr lang="en-US" sz="2200" b="1" smtClean="0">
                <a:solidFill>
                  <a:srgbClr val="343944"/>
                </a:solidFill>
                <a:effectLst/>
                <a:latin typeface="Segoe UI Semibold" panose="020B0702040204020203" pitchFamily="34" charset="0"/>
              </a:rPr>
              <a:t>Interaction</a:t>
            </a:r>
            <a:r>
              <a:rPr lang="en-US" sz="2200" smtClean="0">
                <a:solidFill>
                  <a:srgbClr val="343944"/>
                </a:solidFill>
                <a:effectLst/>
                <a:latin typeface="Segoe UI" panose="020B0502040204020203" pitchFamily="34" charset="0"/>
              </a:rPr>
              <a:t> button to edit this object</a:t>
            </a:r>
            <a:endParaRPr lang="en-US" sz="2200">
              <a:solidFill>
                <a:srgbClr val="343944"/>
              </a:solidFill>
              <a:effectLst/>
              <a:latin typeface="Segoe UI" panose="020B0502040204020203" pitchFamily="34" charset="0"/>
            </a:endParaRPr>
          </a:p>
        </p:txBody>
      </p:sp>
    </p:spTree>
    <p:custDataLst>
      <p:tags r:id="rId1"/>
    </p:custDataLst>
    <p:extLst>
      <p:ext uri="{BB962C8B-B14F-4D97-AF65-F5344CB8AC3E}">
        <p14:creationId xmlns:p14="http://schemas.microsoft.com/office/powerpoint/2010/main" val="40151126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731520"/>
            <a:ext cx="10465523" cy="5703103"/>
          </a:xfrm>
        </p:spPr>
        <p:txBody>
          <a:bodyPr/>
          <a:lstStyle/>
          <a:p>
            <a:r>
              <a:rPr lang="en-US" b="1" dirty="0">
                <a:solidFill>
                  <a:schemeClr val="tx1"/>
                </a:solidFill>
              </a:rPr>
              <a:t>Fitting a grinding wheel properly to a grinder</a:t>
            </a:r>
          </a:p>
          <a:p>
            <a:pPr lvl="0"/>
            <a:r>
              <a:rPr lang="en-ZA" dirty="0">
                <a:solidFill>
                  <a:schemeClr val="tx1"/>
                </a:solidFill>
              </a:rPr>
              <a:t>Select the correct type of grinding wheel for the operation, look for cracks in the wheel and execute the ring test.</a:t>
            </a:r>
            <a:endParaRPr lang="en-US" dirty="0">
              <a:solidFill>
                <a:schemeClr val="tx1"/>
              </a:solidFill>
            </a:endParaRPr>
          </a:p>
          <a:p>
            <a:pPr lvl="0"/>
            <a:r>
              <a:rPr lang="en-ZA" dirty="0">
                <a:solidFill>
                  <a:schemeClr val="tx1"/>
                </a:solidFill>
              </a:rPr>
              <a:t>Check for any cracks and execute the ring test.</a:t>
            </a:r>
            <a:endParaRPr lang="en-US" dirty="0">
              <a:solidFill>
                <a:schemeClr val="tx1"/>
              </a:solidFill>
            </a:endParaRPr>
          </a:p>
          <a:p>
            <a:pPr lvl="0"/>
            <a:r>
              <a:rPr lang="en-ZA" dirty="0">
                <a:solidFill>
                  <a:schemeClr val="tx1"/>
                </a:solidFill>
              </a:rPr>
              <a:t>Ensure that the wheel speed, as recommended by the manufacturer, will not be exceeded.</a:t>
            </a:r>
            <a:endParaRPr lang="en-US" dirty="0">
              <a:solidFill>
                <a:schemeClr val="tx1"/>
              </a:solidFill>
            </a:endParaRPr>
          </a:p>
          <a:p>
            <a:pPr lvl="0"/>
            <a:r>
              <a:rPr lang="en-ZA" dirty="0">
                <a:solidFill>
                  <a:schemeClr val="tx1"/>
                </a:solidFill>
              </a:rPr>
              <a:t>The hole must not be enlarged and the grinding wheel must not be forced over the spindle.</a:t>
            </a:r>
            <a:endParaRPr lang="en-US" dirty="0">
              <a:solidFill>
                <a:schemeClr val="tx1"/>
              </a:solidFill>
            </a:endParaRPr>
          </a:p>
          <a:p>
            <a:pPr lvl="0"/>
            <a:r>
              <a:rPr lang="en-ZA" dirty="0">
                <a:solidFill>
                  <a:schemeClr val="tx1"/>
                </a:solidFill>
              </a:rPr>
              <a:t>Use recessed matching flanges and clean spacer pads (blotting paper) that cover at least one third of the wheel diameter at each side of thereof, when mounting the grinding wheel.</a:t>
            </a:r>
            <a:endParaRPr lang="en-US" dirty="0">
              <a:solidFill>
                <a:schemeClr val="tx1"/>
              </a:solidFill>
            </a:endParaRPr>
          </a:p>
          <a:p>
            <a:pPr lvl="0"/>
            <a:r>
              <a:rPr lang="en-ZA" dirty="0">
                <a:solidFill>
                  <a:schemeClr val="tx1"/>
                </a:solidFill>
              </a:rPr>
              <a:t>Only tighten the nut enough to hold the wheel firmly and ensure that it is in balance.</a:t>
            </a:r>
            <a:endParaRPr lang="en-US" dirty="0">
              <a:solidFill>
                <a:schemeClr val="tx1"/>
              </a:solidFill>
            </a:endParaRPr>
          </a:p>
          <a:p>
            <a:pPr lvl="0"/>
            <a:r>
              <a:rPr lang="en-ZA" dirty="0">
                <a:solidFill>
                  <a:schemeClr val="tx1"/>
                </a:solidFill>
              </a:rPr>
              <a:t>Replace the grinding wheel guard.</a:t>
            </a:r>
            <a:endParaRPr lang="en-US" dirty="0">
              <a:solidFill>
                <a:schemeClr val="tx1"/>
              </a:solidFill>
            </a:endParaRPr>
          </a:p>
          <a:p>
            <a:pPr lvl="0"/>
            <a:r>
              <a:rPr lang="en-ZA" dirty="0">
                <a:solidFill>
                  <a:schemeClr val="tx1"/>
                </a:solidFill>
              </a:rPr>
              <a:t>Adjust the tool rest so that it is no more than 3 mm away from the wheel face, square to it and at axle height.</a:t>
            </a:r>
            <a:endParaRPr lang="en-US" dirty="0">
              <a:solidFill>
                <a:schemeClr val="tx1"/>
              </a:solidFill>
            </a:endParaRPr>
          </a:p>
          <a:p>
            <a:pPr lvl="0"/>
            <a:r>
              <a:rPr lang="en-ZA" dirty="0">
                <a:solidFill>
                  <a:schemeClr val="tx1"/>
                </a:solidFill>
              </a:rPr>
              <a:t>Stand aside and let the wheel run for a minute before grinding.</a:t>
            </a:r>
            <a:endParaRPr lang="en-US" dirty="0">
              <a:solidFill>
                <a:schemeClr val="tx1"/>
              </a:solidFill>
            </a:endParaRPr>
          </a:p>
          <a:p>
            <a:endParaRPr lang="en-US" dirty="0"/>
          </a:p>
        </p:txBody>
      </p:sp>
    </p:spTree>
    <p:extLst>
      <p:ext uri="{BB962C8B-B14F-4D97-AF65-F5344CB8AC3E}">
        <p14:creationId xmlns:p14="http://schemas.microsoft.com/office/powerpoint/2010/main" val="34875239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574766"/>
            <a:ext cx="10265226" cy="5859857"/>
          </a:xfrm>
        </p:spPr>
        <p:txBody>
          <a:bodyPr/>
          <a:lstStyle/>
          <a:p>
            <a:r>
              <a:rPr lang="en-US" b="1" dirty="0">
                <a:solidFill>
                  <a:schemeClr val="tx1"/>
                </a:solidFill>
              </a:rPr>
              <a:t>Workstations, store rooms and storage facilities</a:t>
            </a:r>
          </a:p>
          <a:p>
            <a:pPr lvl="0"/>
            <a:r>
              <a:rPr lang="en-ZA" dirty="0">
                <a:solidFill>
                  <a:schemeClr val="tx1"/>
                </a:solidFill>
              </a:rPr>
              <a:t>Nobody is allowed to smoke, use matches or lighters or have an open fire near any of the above-mentioned facilities.</a:t>
            </a:r>
            <a:endParaRPr lang="en-US" dirty="0">
              <a:solidFill>
                <a:schemeClr val="tx1"/>
              </a:solidFill>
            </a:endParaRPr>
          </a:p>
          <a:p>
            <a:pPr lvl="0"/>
            <a:r>
              <a:rPr lang="en-ZA" dirty="0">
                <a:solidFill>
                  <a:schemeClr val="tx1"/>
                </a:solidFill>
              </a:rPr>
              <a:t>Nobody is allowed to smoke, use matches or lighters or have an open fire near any area where liquid gas or fuel is stored.</a:t>
            </a:r>
            <a:endParaRPr lang="en-US" dirty="0">
              <a:solidFill>
                <a:schemeClr val="tx1"/>
              </a:solidFill>
            </a:endParaRPr>
          </a:p>
          <a:p>
            <a:pPr lvl="0"/>
            <a:r>
              <a:rPr lang="en-ZA" dirty="0">
                <a:solidFill>
                  <a:schemeClr val="tx1"/>
                </a:solidFill>
              </a:rPr>
              <a:t>The collecting of rags or wood shavings that is contaminated with oil or lubricants is forbidden, as it could cause spontaneous combustion or a fire. If it has to be stored, it must be stored in a fireproof container, which has a tight-fitting lid. </a:t>
            </a:r>
            <a:endParaRPr lang="en-US" dirty="0">
              <a:solidFill>
                <a:schemeClr val="tx1"/>
              </a:solidFill>
            </a:endParaRPr>
          </a:p>
          <a:p>
            <a:pPr lvl="0"/>
            <a:r>
              <a:rPr lang="en-ZA" dirty="0">
                <a:solidFill>
                  <a:schemeClr val="tx1"/>
                </a:solidFill>
              </a:rPr>
              <a:t>Fuel may not be stored closer than 100m from any other materials.</a:t>
            </a:r>
            <a:endParaRPr lang="en-US" dirty="0">
              <a:solidFill>
                <a:schemeClr val="tx1"/>
              </a:solidFill>
            </a:endParaRPr>
          </a:p>
          <a:p>
            <a:pPr lvl="0"/>
            <a:r>
              <a:rPr lang="en-ZA" dirty="0">
                <a:solidFill>
                  <a:schemeClr val="tx1"/>
                </a:solidFill>
              </a:rPr>
              <a:t>Storerooms must be kept clean and tidy and no combustible materials may be left lying around. </a:t>
            </a:r>
            <a:endParaRPr lang="en-US" dirty="0">
              <a:solidFill>
                <a:schemeClr val="tx1"/>
              </a:solidFill>
            </a:endParaRPr>
          </a:p>
          <a:p>
            <a:pPr lvl="0"/>
            <a:r>
              <a:rPr lang="en-ZA" dirty="0">
                <a:solidFill>
                  <a:schemeClr val="tx1"/>
                </a:solidFill>
              </a:rPr>
              <a:t>Construction material may not be stored closer than 1,5 meters from any ceiling lights or roof beams. </a:t>
            </a:r>
            <a:endParaRPr lang="en-US" dirty="0">
              <a:solidFill>
                <a:schemeClr val="tx1"/>
              </a:solidFill>
            </a:endParaRPr>
          </a:p>
          <a:p>
            <a:pPr lvl="0"/>
            <a:r>
              <a:rPr lang="en-ZA" dirty="0">
                <a:solidFill>
                  <a:schemeClr val="tx1"/>
                </a:solidFill>
              </a:rPr>
              <a:t>No open lights may be used in storerooms. They must have proper protection. </a:t>
            </a:r>
            <a:endParaRPr lang="en-US" dirty="0">
              <a:solidFill>
                <a:schemeClr val="tx1"/>
              </a:solidFill>
            </a:endParaRPr>
          </a:p>
          <a:p>
            <a:pPr lvl="0"/>
            <a:r>
              <a:rPr lang="en-ZA" dirty="0">
                <a:solidFill>
                  <a:schemeClr val="tx1"/>
                </a:solidFill>
              </a:rPr>
              <a:t>The use of petrol to clean equipment is not allowed. Paraffin or diesel may however be used. </a:t>
            </a: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7676160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714103"/>
            <a:ext cx="10604860" cy="5720520"/>
          </a:xfrm>
        </p:spPr>
        <p:txBody>
          <a:bodyPr/>
          <a:lstStyle/>
          <a:p>
            <a:r>
              <a:rPr lang="en-US" b="1" dirty="0">
                <a:solidFill>
                  <a:schemeClr val="tx1"/>
                </a:solidFill>
              </a:rPr>
              <a:t>General safety precautions on any premises</a:t>
            </a:r>
          </a:p>
          <a:p>
            <a:pPr lvl="0"/>
            <a:r>
              <a:rPr lang="en-ZA" dirty="0">
                <a:solidFill>
                  <a:schemeClr val="tx1"/>
                </a:solidFill>
              </a:rPr>
              <a:t>All stairways, passages, basements, </a:t>
            </a:r>
            <a:r>
              <a:rPr lang="en-ZA" dirty="0" err="1">
                <a:solidFill>
                  <a:schemeClr val="tx1"/>
                </a:solidFill>
              </a:rPr>
              <a:t>etc</a:t>
            </a:r>
            <a:r>
              <a:rPr lang="en-ZA" dirty="0">
                <a:solidFill>
                  <a:schemeClr val="tx1"/>
                </a:solidFill>
              </a:rPr>
              <a:t>, where the lack of natural light may pose a hazard, has to be adequately lighted by artificial light sources.</a:t>
            </a:r>
            <a:endParaRPr lang="en-US" dirty="0">
              <a:solidFill>
                <a:schemeClr val="tx1"/>
              </a:solidFill>
            </a:endParaRPr>
          </a:p>
          <a:p>
            <a:pPr lvl="0"/>
            <a:r>
              <a:rPr lang="en-ZA" dirty="0">
                <a:solidFill>
                  <a:schemeClr val="tx1"/>
                </a:solidFill>
              </a:rPr>
              <a:t>All walkways, stairs and emergency exit MUST AT ALL TIMES be kept clear of any obstruction.</a:t>
            </a:r>
            <a:endParaRPr lang="en-US" dirty="0">
              <a:solidFill>
                <a:schemeClr val="tx1"/>
              </a:solidFill>
            </a:endParaRPr>
          </a:p>
          <a:p>
            <a:pPr lvl="0"/>
            <a:r>
              <a:rPr lang="en-ZA" dirty="0">
                <a:solidFill>
                  <a:schemeClr val="tx1"/>
                </a:solidFill>
              </a:rPr>
              <a:t>All openings in floors or stairwells through which a person may fall, has to be adequately boarded over or be enclosed by guardrails or other fencing material, to a height of at least 900 mm from the floor/ground level. The guarding may have to be removed upon occasion for the access of persons or material.</a:t>
            </a:r>
            <a:endParaRPr lang="en-US" dirty="0">
              <a:solidFill>
                <a:schemeClr val="tx1"/>
              </a:solidFill>
            </a:endParaRPr>
          </a:p>
          <a:p>
            <a:pPr lvl="0"/>
            <a:r>
              <a:rPr lang="en-ZA" dirty="0">
                <a:solidFill>
                  <a:schemeClr val="tx1"/>
                </a:solidFill>
              </a:rPr>
              <a:t>Should work be carried out at an elevated level, access to the immediate area below should be denied to all other people than the workers. Where this should be above an entrance or other area where people regularly have to work or pass through, a suitable net or catch platform has to be erected.</a:t>
            </a:r>
            <a:endParaRPr lang="en-US" dirty="0">
              <a:solidFill>
                <a:schemeClr val="tx1"/>
              </a:solidFill>
            </a:endParaRPr>
          </a:p>
          <a:p>
            <a:pPr lvl="0"/>
            <a:r>
              <a:rPr lang="en-ZA" dirty="0">
                <a:solidFill>
                  <a:schemeClr val="tx1"/>
                </a:solidFill>
              </a:rPr>
              <a:t>NO debris shall be disposed of from an elevated position, other than through a chute or builder's hoist, unless suitable precautions have been taken.</a:t>
            </a:r>
            <a:endParaRPr lang="en-US" dirty="0">
              <a:solidFill>
                <a:schemeClr val="tx1"/>
              </a:solidFill>
            </a:endParaRPr>
          </a:p>
          <a:p>
            <a:endParaRPr lang="en-US" dirty="0"/>
          </a:p>
        </p:txBody>
      </p:sp>
    </p:spTree>
    <p:extLst>
      <p:ext uri="{BB962C8B-B14F-4D97-AF65-F5344CB8AC3E}">
        <p14:creationId xmlns:p14="http://schemas.microsoft.com/office/powerpoint/2010/main" val="18843140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2134219"/>
              </p:ext>
            </p:extLst>
          </p:nvPr>
        </p:nvGraphicFramePr>
        <p:xfrm>
          <a:off x="879566" y="957940"/>
          <a:ext cx="9126582" cy="4641670"/>
        </p:xfrm>
        <a:graphic>
          <a:graphicData uri="http://schemas.openxmlformats.org/drawingml/2006/table">
            <a:tbl>
              <a:tblPr firstRow="1" firstCol="1" bandRow="1">
                <a:tableStyleId>{5C22544A-7EE6-4342-B048-85BDC9FD1C3A}</a:tableStyleId>
              </a:tblPr>
              <a:tblGrid>
                <a:gridCol w="526740">
                  <a:extLst>
                    <a:ext uri="{9D8B030D-6E8A-4147-A177-3AD203B41FA5}">
                      <a16:colId xmlns:a16="http://schemas.microsoft.com/office/drawing/2014/main" val="2217536412"/>
                    </a:ext>
                  </a:extLst>
                </a:gridCol>
                <a:gridCol w="3310939">
                  <a:extLst>
                    <a:ext uri="{9D8B030D-6E8A-4147-A177-3AD203B41FA5}">
                      <a16:colId xmlns:a16="http://schemas.microsoft.com/office/drawing/2014/main" val="3643838974"/>
                    </a:ext>
                  </a:extLst>
                </a:gridCol>
                <a:gridCol w="2923946">
                  <a:extLst>
                    <a:ext uri="{9D8B030D-6E8A-4147-A177-3AD203B41FA5}">
                      <a16:colId xmlns:a16="http://schemas.microsoft.com/office/drawing/2014/main" val="2346335570"/>
                    </a:ext>
                  </a:extLst>
                </a:gridCol>
                <a:gridCol w="2364957">
                  <a:extLst>
                    <a:ext uri="{9D8B030D-6E8A-4147-A177-3AD203B41FA5}">
                      <a16:colId xmlns:a16="http://schemas.microsoft.com/office/drawing/2014/main" val="3477099588"/>
                    </a:ext>
                  </a:extLst>
                </a:gridCol>
              </a:tblGrid>
              <a:tr h="334834">
                <a:tc>
                  <a:txBody>
                    <a:bodyPr/>
                    <a:lstStyle/>
                    <a:p>
                      <a:pPr marL="0" marR="0" algn="l">
                        <a:lnSpc>
                          <a:spcPct val="150000"/>
                        </a:lnSpc>
                        <a:spcBef>
                          <a:spcPts val="300"/>
                        </a:spcBef>
                        <a:spcAft>
                          <a:spcPts val="300"/>
                        </a:spcAft>
                      </a:pPr>
                      <a:r>
                        <a:rPr lang="en-US" sz="1100">
                          <a:effectLst/>
                        </a:rPr>
                        <a:t> </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dirty="0">
                          <a:effectLst/>
                        </a:rPr>
                        <a:t>Safety measure</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a:effectLst/>
                        </a:rPr>
                        <a:t>Reason</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a:effectLst/>
                        </a:rPr>
                        <a:t>Implication</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3124702"/>
                  </a:ext>
                </a:extLst>
              </a:tr>
              <a:tr h="717806">
                <a:tc>
                  <a:txBody>
                    <a:bodyPr/>
                    <a:lstStyle/>
                    <a:p>
                      <a:pPr marL="0" marR="0" algn="l">
                        <a:lnSpc>
                          <a:spcPct val="150000"/>
                        </a:lnSpc>
                        <a:spcBef>
                          <a:spcPts val="300"/>
                        </a:spcBef>
                        <a:spcAft>
                          <a:spcPts val="300"/>
                        </a:spcAft>
                      </a:pPr>
                      <a:r>
                        <a:rPr lang="en-US" sz="1100">
                          <a:effectLst/>
                        </a:rPr>
                        <a:t>1.</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dirty="0">
                          <a:effectLst/>
                        </a:rPr>
                        <a:t>Do not use metal ladders near overhead electrical supply lines.</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a:effectLst/>
                        </a:rPr>
                        <a:t>The ladder may touch the overhead lines.</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a:effectLst/>
                        </a:rPr>
                        <a:t>You may be shocked.</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9311942"/>
                  </a:ext>
                </a:extLst>
              </a:tr>
              <a:tr h="717806">
                <a:tc>
                  <a:txBody>
                    <a:bodyPr/>
                    <a:lstStyle/>
                    <a:p>
                      <a:pPr marL="0" marR="0" algn="l">
                        <a:lnSpc>
                          <a:spcPct val="150000"/>
                        </a:lnSpc>
                        <a:spcBef>
                          <a:spcPts val="300"/>
                        </a:spcBef>
                        <a:spcAft>
                          <a:spcPts val="300"/>
                        </a:spcAft>
                      </a:pPr>
                      <a:r>
                        <a:rPr lang="en-US" sz="1100">
                          <a:effectLst/>
                        </a:rPr>
                        <a:t>2.</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a:effectLst/>
                        </a:rPr>
                        <a:t>Fit ladders with non-skid feet and position it correctly.</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a:effectLst/>
                        </a:rPr>
                        <a:t>The ladder may slip. </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a:effectLst/>
                        </a:rPr>
                        <a:t>The ladder may topple and you may be injured.</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7570292"/>
                  </a:ext>
                </a:extLst>
              </a:tr>
              <a:tr h="717806">
                <a:tc>
                  <a:txBody>
                    <a:bodyPr/>
                    <a:lstStyle/>
                    <a:p>
                      <a:pPr marL="0" marR="0" algn="l">
                        <a:lnSpc>
                          <a:spcPct val="150000"/>
                        </a:lnSpc>
                        <a:spcBef>
                          <a:spcPts val="300"/>
                        </a:spcBef>
                        <a:spcAft>
                          <a:spcPts val="300"/>
                        </a:spcAft>
                      </a:pPr>
                      <a:r>
                        <a:rPr lang="en-US" sz="1100">
                          <a:effectLst/>
                        </a:rPr>
                        <a:t>3.</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a:effectLst/>
                        </a:rPr>
                        <a:t>Do not position ladders in front of a door.</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a:effectLst/>
                        </a:rPr>
                        <a:t>Someone may open the door whilst you are on the ladder.</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a:effectLst/>
                        </a:rPr>
                        <a:t>You may fall off the ladder.</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4997504"/>
                  </a:ext>
                </a:extLst>
              </a:tr>
              <a:tr h="717806">
                <a:tc>
                  <a:txBody>
                    <a:bodyPr/>
                    <a:lstStyle/>
                    <a:p>
                      <a:pPr marL="0" marR="0" algn="l">
                        <a:lnSpc>
                          <a:spcPct val="150000"/>
                        </a:lnSpc>
                        <a:spcBef>
                          <a:spcPts val="300"/>
                        </a:spcBef>
                        <a:spcAft>
                          <a:spcPts val="300"/>
                        </a:spcAft>
                      </a:pPr>
                      <a:r>
                        <a:rPr lang="en-US" sz="1100">
                          <a:effectLst/>
                        </a:rPr>
                        <a:t>4.</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a:effectLst/>
                        </a:rPr>
                        <a:t>Do not use a ladder that is old or in need of repair.</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a:effectLst/>
                        </a:rPr>
                        <a:t>The ladder may break.</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a:effectLst/>
                        </a:rPr>
                        <a:t>You may injure yourself if it breaks.</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0824247"/>
                  </a:ext>
                </a:extLst>
              </a:tr>
              <a:tr h="717806">
                <a:tc>
                  <a:txBody>
                    <a:bodyPr/>
                    <a:lstStyle/>
                    <a:p>
                      <a:pPr marL="0" marR="0" algn="l">
                        <a:lnSpc>
                          <a:spcPct val="150000"/>
                        </a:lnSpc>
                        <a:spcBef>
                          <a:spcPts val="300"/>
                        </a:spcBef>
                        <a:spcAft>
                          <a:spcPts val="300"/>
                        </a:spcAft>
                      </a:pPr>
                      <a:r>
                        <a:rPr lang="en-US" sz="1100">
                          <a:effectLst/>
                        </a:rPr>
                        <a:t>5.</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dirty="0">
                          <a:effectLst/>
                        </a:rPr>
                        <a:t>Do not leave ladders lying on the floor.</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a:effectLst/>
                        </a:rPr>
                        <a:t>You may trip on a ladder that is left lying on the floor.</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a:effectLst/>
                        </a:rPr>
                        <a:t>You may injure yourself in the process.</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39827"/>
                  </a:ext>
                </a:extLst>
              </a:tr>
              <a:tr h="717806">
                <a:tc>
                  <a:txBody>
                    <a:bodyPr/>
                    <a:lstStyle/>
                    <a:p>
                      <a:pPr marL="0" marR="0" algn="l">
                        <a:lnSpc>
                          <a:spcPct val="150000"/>
                        </a:lnSpc>
                        <a:spcBef>
                          <a:spcPts val="300"/>
                        </a:spcBef>
                        <a:spcAft>
                          <a:spcPts val="300"/>
                        </a:spcAft>
                      </a:pPr>
                      <a:r>
                        <a:rPr lang="en-US" sz="1100">
                          <a:effectLst/>
                        </a:rPr>
                        <a:t>6.</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a:effectLst/>
                        </a:rPr>
                        <a:t>Place ladders correctly.</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a:effectLst/>
                        </a:rPr>
                        <a:t>It may fall over.</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dirty="0">
                          <a:effectLst/>
                        </a:rPr>
                        <a:t>You may be injured in the process.</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1172521"/>
                  </a:ext>
                </a:extLst>
              </a:tr>
            </a:tbl>
          </a:graphicData>
        </a:graphic>
      </p:graphicFrame>
    </p:spTree>
    <p:extLst>
      <p:ext uri="{BB962C8B-B14F-4D97-AF65-F5344CB8AC3E}">
        <p14:creationId xmlns:p14="http://schemas.microsoft.com/office/powerpoint/2010/main" val="10955998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740229"/>
            <a:ext cx="10064929" cy="5694394"/>
          </a:xfrm>
        </p:spPr>
        <p:txBody>
          <a:bodyPr/>
          <a:lstStyle/>
          <a:p>
            <a:r>
              <a:rPr lang="en-US" b="1" i="1" dirty="0"/>
              <a:t>Floor openings, stairways and open sides of buildings</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47225110"/>
              </p:ext>
            </p:extLst>
          </p:nvPr>
        </p:nvGraphicFramePr>
        <p:xfrm>
          <a:off x="981347" y="1480161"/>
          <a:ext cx="9033511" cy="3692729"/>
        </p:xfrm>
        <a:graphic>
          <a:graphicData uri="http://schemas.openxmlformats.org/drawingml/2006/table">
            <a:tbl>
              <a:tblPr firstRow="1" firstCol="1" bandRow="1">
                <a:tableStyleId>{5C22544A-7EE6-4342-B048-85BDC9FD1C3A}</a:tableStyleId>
              </a:tblPr>
              <a:tblGrid>
                <a:gridCol w="498913">
                  <a:extLst>
                    <a:ext uri="{9D8B030D-6E8A-4147-A177-3AD203B41FA5}">
                      <a16:colId xmlns:a16="http://schemas.microsoft.com/office/drawing/2014/main" val="2350840114"/>
                    </a:ext>
                  </a:extLst>
                </a:gridCol>
                <a:gridCol w="3860384">
                  <a:extLst>
                    <a:ext uri="{9D8B030D-6E8A-4147-A177-3AD203B41FA5}">
                      <a16:colId xmlns:a16="http://schemas.microsoft.com/office/drawing/2014/main" val="2698308589"/>
                    </a:ext>
                  </a:extLst>
                </a:gridCol>
                <a:gridCol w="2526411">
                  <a:extLst>
                    <a:ext uri="{9D8B030D-6E8A-4147-A177-3AD203B41FA5}">
                      <a16:colId xmlns:a16="http://schemas.microsoft.com/office/drawing/2014/main" val="785150243"/>
                    </a:ext>
                  </a:extLst>
                </a:gridCol>
                <a:gridCol w="2147803">
                  <a:extLst>
                    <a:ext uri="{9D8B030D-6E8A-4147-A177-3AD203B41FA5}">
                      <a16:colId xmlns:a16="http://schemas.microsoft.com/office/drawing/2014/main" val="479997961"/>
                    </a:ext>
                  </a:extLst>
                </a:gridCol>
              </a:tblGrid>
              <a:tr h="423619">
                <a:tc>
                  <a:txBody>
                    <a:bodyPr/>
                    <a:lstStyle/>
                    <a:p>
                      <a:pPr marL="0" marR="0" algn="l">
                        <a:lnSpc>
                          <a:spcPct val="150000"/>
                        </a:lnSpc>
                        <a:spcBef>
                          <a:spcPts val="300"/>
                        </a:spcBef>
                        <a:spcAft>
                          <a:spcPts val="300"/>
                        </a:spcAft>
                      </a:pPr>
                      <a:r>
                        <a:rPr lang="en-US" sz="1100">
                          <a:effectLst/>
                        </a:rPr>
                        <a:t> </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a:effectLst/>
                        </a:rPr>
                        <a:t>Safety measure</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a:effectLst/>
                        </a:rPr>
                        <a:t>Reason</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a:effectLst/>
                        </a:rPr>
                        <a:t>Implication</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5850788"/>
                  </a:ext>
                </a:extLst>
              </a:tr>
              <a:tr h="1392417">
                <a:tc>
                  <a:txBody>
                    <a:bodyPr/>
                    <a:lstStyle/>
                    <a:p>
                      <a:pPr marL="0" marR="0" algn="l">
                        <a:lnSpc>
                          <a:spcPct val="150000"/>
                        </a:lnSpc>
                        <a:spcBef>
                          <a:spcPts val="300"/>
                        </a:spcBef>
                        <a:spcAft>
                          <a:spcPts val="300"/>
                        </a:spcAft>
                      </a:pPr>
                      <a:r>
                        <a:rPr lang="en-US" sz="1100">
                          <a:effectLst/>
                        </a:rPr>
                        <a:t>1.</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a:effectLst/>
                        </a:rPr>
                        <a:t>They must be enclosed with proper guards or rails of at least 900 mm high, but not higher than 1 000 mm.</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a:effectLst/>
                        </a:rPr>
                        <a:t>People could trip or fall into them.</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a:effectLst/>
                        </a:rPr>
                        <a:t>People could be injured.</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7911290"/>
                  </a:ext>
                </a:extLst>
              </a:tr>
              <a:tr h="1876693">
                <a:tc>
                  <a:txBody>
                    <a:bodyPr/>
                    <a:lstStyle/>
                    <a:p>
                      <a:pPr marL="0" marR="0" algn="l">
                        <a:lnSpc>
                          <a:spcPct val="150000"/>
                        </a:lnSpc>
                        <a:spcBef>
                          <a:spcPts val="300"/>
                        </a:spcBef>
                        <a:spcAft>
                          <a:spcPts val="300"/>
                        </a:spcAft>
                      </a:pPr>
                      <a:r>
                        <a:rPr lang="en-US" sz="1100">
                          <a:effectLst/>
                        </a:rPr>
                        <a:t>2.</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a:effectLst/>
                        </a:rPr>
                        <a:t>When elevated construction is taking place over or near an entrance, a net or catch platform must be erected over the entrance.</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a:effectLst/>
                        </a:rPr>
                        <a:t>Objects could fall on the people walking/standing underneath.</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dirty="0">
                          <a:effectLst/>
                        </a:rPr>
                        <a:t>People could be injured.</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724547"/>
                  </a:ext>
                </a:extLst>
              </a:tr>
            </a:tbl>
          </a:graphicData>
        </a:graphic>
      </p:graphicFrame>
    </p:spTree>
    <p:extLst>
      <p:ext uri="{BB962C8B-B14F-4D97-AF65-F5344CB8AC3E}">
        <p14:creationId xmlns:p14="http://schemas.microsoft.com/office/powerpoint/2010/main" val="6901331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627017"/>
            <a:ext cx="10796449" cy="5807606"/>
          </a:xfrm>
        </p:spPr>
        <p:txBody>
          <a:bodyPr/>
          <a:lstStyle/>
          <a:p>
            <a:r>
              <a:rPr lang="en-US" b="1" i="1" dirty="0"/>
              <a:t>Excavations</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68275528"/>
              </p:ext>
            </p:extLst>
          </p:nvPr>
        </p:nvGraphicFramePr>
        <p:xfrm>
          <a:off x="600891" y="1149532"/>
          <a:ext cx="10101943" cy="4371701"/>
        </p:xfrm>
        <a:graphic>
          <a:graphicData uri="http://schemas.openxmlformats.org/drawingml/2006/table">
            <a:tbl>
              <a:tblPr firstRow="1" firstCol="1" bandRow="1">
                <a:tableStyleId>{5C22544A-7EE6-4342-B048-85BDC9FD1C3A}</a:tableStyleId>
              </a:tblPr>
              <a:tblGrid>
                <a:gridCol w="890415">
                  <a:extLst>
                    <a:ext uri="{9D8B030D-6E8A-4147-A177-3AD203B41FA5}">
                      <a16:colId xmlns:a16="http://schemas.microsoft.com/office/drawing/2014/main" val="1939447571"/>
                    </a:ext>
                  </a:extLst>
                </a:gridCol>
                <a:gridCol w="3918618">
                  <a:extLst>
                    <a:ext uri="{9D8B030D-6E8A-4147-A177-3AD203B41FA5}">
                      <a16:colId xmlns:a16="http://schemas.microsoft.com/office/drawing/2014/main" val="4141236710"/>
                    </a:ext>
                  </a:extLst>
                </a:gridCol>
                <a:gridCol w="2621666">
                  <a:extLst>
                    <a:ext uri="{9D8B030D-6E8A-4147-A177-3AD203B41FA5}">
                      <a16:colId xmlns:a16="http://schemas.microsoft.com/office/drawing/2014/main" val="2533325046"/>
                    </a:ext>
                  </a:extLst>
                </a:gridCol>
                <a:gridCol w="2671244">
                  <a:extLst>
                    <a:ext uri="{9D8B030D-6E8A-4147-A177-3AD203B41FA5}">
                      <a16:colId xmlns:a16="http://schemas.microsoft.com/office/drawing/2014/main" val="1941087833"/>
                    </a:ext>
                  </a:extLst>
                </a:gridCol>
              </a:tblGrid>
              <a:tr h="305918">
                <a:tc>
                  <a:txBody>
                    <a:bodyPr/>
                    <a:lstStyle/>
                    <a:p>
                      <a:pPr marL="0" marR="0" algn="l">
                        <a:lnSpc>
                          <a:spcPct val="150000"/>
                        </a:lnSpc>
                        <a:spcBef>
                          <a:spcPts val="300"/>
                        </a:spcBef>
                        <a:spcAft>
                          <a:spcPts val="300"/>
                        </a:spcAft>
                      </a:pPr>
                      <a:r>
                        <a:rPr lang="en-US" sz="1100">
                          <a:effectLst/>
                        </a:rPr>
                        <a:t> </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a:effectLst/>
                        </a:rPr>
                        <a:t>Safety measure</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a:effectLst/>
                        </a:rPr>
                        <a:t>Reason</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a:effectLst/>
                        </a:rPr>
                        <a:t>Implication</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6741169"/>
                  </a:ext>
                </a:extLst>
              </a:tr>
              <a:tr h="1704983">
                <a:tc>
                  <a:txBody>
                    <a:bodyPr/>
                    <a:lstStyle/>
                    <a:p>
                      <a:pPr marL="0" marR="0" algn="l">
                        <a:lnSpc>
                          <a:spcPct val="150000"/>
                        </a:lnSpc>
                        <a:spcBef>
                          <a:spcPts val="300"/>
                        </a:spcBef>
                        <a:spcAft>
                          <a:spcPts val="300"/>
                        </a:spcAft>
                      </a:pPr>
                      <a:r>
                        <a:rPr lang="en-US" sz="1100">
                          <a:effectLst/>
                        </a:rPr>
                        <a:t>1.</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a:effectLst/>
                        </a:rPr>
                        <a:t>Excavations which are accessible to the public must be fenced off with a barrier or fence of at least 1 m high and provided with red warning lights at night.</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a:effectLst/>
                        </a:rPr>
                        <a:t>People may trip and fall into the hole.</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a:effectLst/>
                        </a:rPr>
                        <a:t>People could be injured.</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7246651"/>
                  </a:ext>
                </a:extLst>
              </a:tr>
              <a:tr h="1005539">
                <a:tc>
                  <a:txBody>
                    <a:bodyPr/>
                    <a:lstStyle/>
                    <a:p>
                      <a:pPr marL="0" marR="0" algn="l">
                        <a:lnSpc>
                          <a:spcPct val="150000"/>
                        </a:lnSpc>
                        <a:spcBef>
                          <a:spcPts val="300"/>
                        </a:spcBef>
                        <a:spcAft>
                          <a:spcPts val="300"/>
                        </a:spcAft>
                      </a:pPr>
                      <a:r>
                        <a:rPr lang="en-US" sz="1100">
                          <a:effectLst/>
                        </a:rPr>
                        <a:t>2.</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a:effectLst/>
                        </a:rPr>
                        <a:t>Excavations that are more than     1,5 m deep - sides must shored up and braced/graded properly. </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a:effectLst/>
                        </a:rPr>
                        <a:t>The sides may collapse.</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a:effectLst/>
                        </a:rPr>
                        <a:t>Someone could be injured if the sides collapse onto them.</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5020032"/>
                  </a:ext>
                </a:extLst>
              </a:tr>
              <a:tr h="1355261">
                <a:tc>
                  <a:txBody>
                    <a:bodyPr/>
                    <a:lstStyle/>
                    <a:p>
                      <a:pPr marL="0" marR="0" algn="l">
                        <a:lnSpc>
                          <a:spcPct val="150000"/>
                        </a:lnSpc>
                        <a:spcBef>
                          <a:spcPts val="300"/>
                        </a:spcBef>
                        <a:spcAft>
                          <a:spcPts val="300"/>
                        </a:spcAft>
                      </a:pPr>
                      <a:r>
                        <a:rPr lang="en-US" sz="1100">
                          <a:effectLst/>
                        </a:rPr>
                        <a:t>3.</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a:effectLst/>
                        </a:rPr>
                        <a:t>A competent person must inspect the excavation for safety before the commencement of each shift and/or after any rainstorm.</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a:effectLst/>
                        </a:rPr>
                        <a:t>The excavation might have become unstable. </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300"/>
                        </a:spcBef>
                        <a:spcAft>
                          <a:spcPts val="300"/>
                        </a:spcAft>
                      </a:pPr>
                      <a:r>
                        <a:rPr lang="en-US" sz="1100" dirty="0">
                          <a:effectLst/>
                        </a:rPr>
                        <a:t>Someone could be injured if the excavation collapses.</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8796578"/>
                  </a:ext>
                </a:extLst>
              </a:tr>
            </a:tbl>
          </a:graphicData>
        </a:graphic>
      </p:graphicFrame>
    </p:spTree>
    <p:extLst>
      <p:ext uri="{BB962C8B-B14F-4D97-AF65-F5344CB8AC3E}">
        <p14:creationId xmlns:p14="http://schemas.microsoft.com/office/powerpoint/2010/main" val="7836271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513806"/>
            <a:ext cx="10561317" cy="5920817"/>
          </a:xfrm>
        </p:spPr>
        <p:txBody>
          <a:bodyPr/>
          <a:lstStyle/>
          <a:p>
            <a:r>
              <a:rPr lang="en-US" b="1" dirty="0">
                <a:solidFill>
                  <a:schemeClr val="tx1"/>
                </a:solidFill>
              </a:rPr>
              <a:t>Statutory Requirements</a:t>
            </a:r>
          </a:p>
          <a:p>
            <a:r>
              <a:rPr lang="en-US" dirty="0">
                <a:solidFill>
                  <a:schemeClr val="tx1"/>
                </a:solidFill>
              </a:rPr>
              <a:t>The O.H.S. ACT 85 of 1993 (Occupational Health and Safety) requires the employer to bring about and maintain, as far as reasonably practicable, a workplace that is safe and without risk to the health of the workers. This means the employer must look in to the following:</a:t>
            </a:r>
          </a:p>
          <a:p>
            <a:r>
              <a:rPr lang="en-US" dirty="0">
                <a:solidFill>
                  <a:schemeClr val="tx1"/>
                </a:solidFill>
              </a:rPr>
              <a:t>That the workplace is free of hazardous substances, such as benzene, chlorine, and microorganisms, articles, equipment, processes, etc. that may cause injury, damage or disease. Where this is not possible, the employer must inform workers of these dangers, and how to work safely, and provide personal protective equipment for a safe workplace.</a:t>
            </a:r>
          </a:p>
          <a:p>
            <a:r>
              <a:rPr lang="en-US" dirty="0">
                <a:solidFill>
                  <a:schemeClr val="tx1"/>
                </a:solidFill>
              </a:rPr>
              <a:t>However, it is not the sole responsibility of the employer to adhere to the O.H.S. ACT but the worker is also responsible that he/she adheres to the regulations within this legislation. </a:t>
            </a:r>
          </a:p>
          <a:p>
            <a:r>
              <a:rPr lang="en-ZA" b="1" i="1" dirty="0">
                <a:solidFill>
                  <a:schemeClr val="tx1"/>
                </a:solidFill>
              </a:rPr>
              <a:t>In short this means that the worker and the employer share responsibility regarding Health and Safety in the workplace.</a:t>
            </a:r>
            <a:endParaRPr lang="en-US" b="1" i="1" dirty="0">
              <a:solidFill>
                <a:schemeClr val="tx1"/>
              </a:solidFill>
            </a:endParaRPr>
          </a:p>
          <a:p>
            <a:endParaRPr lang="en-US" dirty="0"/>
          </a:p>
        </p:txBody>
      </p:sp>
    </p:spTree>
    <p:extLst>
      <p:ext uri="{BB962C8B-B14F-4D97-AF65-F5344CB8AC3E}">
        <p14:creationId xmlns:p14="http://schemas.microsoft.com/office/powerpoint/2010/main" val="1110341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489166"/>
            <a:ext cx="10726780" cy="4945457"/>
          </a:xfrm>
        </p:spPr>
        <p:txBody>
          <a:bodyPr/>
          <a:lstStyle/>
          <a:p>
            <a:r>
              <a:rPr lang="en-US" dirty="0">
                <a:solidFill>
                  <a:schemeClr val="tx1"/>
                </a:solidFill>
              </a:rPr>
              <a:t>There are various substances in the workplace which could harm the physical and possibly the mental health of workers. For example, toxic waste can be just as deadly as an unguarded machine mechanism, or over-exposure to poisonous gases or radiation can kill just as surely as a treacherous fall.</a:t>
            </a:r>
          </a:p>
          <a:p>
            <a:r>
              <a:rPr lang="en-US" dirty="0">
                <a:solidFill>
                  <a:schemeClr val="tx1"/>
                </a:solidFill>
              </a:rPr>
              <a:t>The types of hazards which could be detrimental to the health of workers are mentioned in this lesson. These health hazards can be combated or reduced by wearing appropriate protective clothing and/or equipment. Some protective clothing is washable and can be re-worn, while other clothing is disposable. It is even possible to apply protective ointments and creams (barrier creams) to the body, and after the job has been completed, to simply wash off these creams. Workers must </a:t>
            </a:r>
            <a:r>
              <a:rPr lang="en-US" dirty="0" err="1">
                <a:solidFill>
                  <a:schemeClr val="tx1"/>
                </a:solidFill>
              </a:rPr>
              <a:t>realise</a:t>
            </a:r>
            <a:r>
              <a:rPr lang="en-US" dirty="0">
                <a:solidFill>
                  <a:schemeClr val="tx1"/>
                </a:solidFill>
              </a:rPr>
              <a:t> the importance of their health and safety, and must be diligent in wearing the appropriate protective clothing and/or equipment.</a:t>
            </a:r>
          </a:p>
          <a:p>
            <a:r>
              <a:rPr lang="en-US" dirty="0">
                <a:solidFill>
                  <a:schemeClr val="tx1"/>
                </a:solidFill>
              </a:rPr>
              <a:t>Unsafe acts and conditions also lead to potential hazards in the workplace.</a:t>
            </a:r>
          </a:p>
          <a:p>
            <a:endParaRPr lang="en-US" dirty="0"/>
          </a:p>
        </p:txBody>
      </p:sp>
      <p:sp>
        <p:nvSpPr>
          <p:cNvPr id="4" name="Title 3"/>
          <p:cNvSpPr>
            <a:spLocks noGrp="1"/>
          </p:cNvSpPr>
          <p:nvPr>
            <p:ph type="title"/>
          </p:nvPr>
        </p:nvSpPr>
        <p:spPr>
          <a:xfrm>
            <a:off x="707574" y="546652"/>
            <a:ext cx="10448106" cy="1273681"/>
          </a:xfrm>
        </p:spPr>
        <p:txBody>
          <a:bodyPr/>
          <a:lstStyle/>
          <a:p>
            <a:r>
              <a:rPr lang="en-US" b="1" dirty="0"/>
              <a:t>Identify Potential Hazards</a:t>
            </a:r>
            <a:br>
              <a:rPr lang="en-US" b="1" dirty="0"/>
            </a:br>
            <a:endParaRPr lang="en-US" dirty="0"/>
          </a:p>
        </p:txBody>
      </p:sp>
    </p:spTree>
    <p:extLst>
      <p:ext uri="{BB962C8B-B14F-4D97-AF65-F5344CB8AC3E}">
        <p14:creationId xmlns:p14="http://schemas.microsoft.com/office/powerpoint/2010/main" val="21632682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574766"/>
            <a:ext cx="10273935" cy="5859857"/>
          </a:xfrm>
        </p:spPr>
        <p:txBody>
          <a:bodyPr/>
          <a:lstStyle/>
          <a:p>
            <a:r>
              <a:rPr lang="en-US" dirty="0">
                <a:solidFill>
                  <a:schemeClr val="tx1"/>
                </a:solidFill>
              </a:rPr>
              <a:t>The Act, known as the Occupation Health and Safety Act (Act 85 of 1993), consists of 50 sections approved by parliament. The purpose of the Act is to provide for the health and safety of persons at work or in connection with the use of plant and machinery. It also provides for the protection of persons other than persons at work from hazards arising out of or in connection with the activities at work. </a:t>
            </a:r>
          </a:p>
          <a:p>
            <a:r>
              <a:rPr lang="en-US" dirty="0">
                <a:solidFill>
                  <a:schemeClr val="tx1"/>
                </a:solidFill>
              </a:rPr>
              <a:t>The Act or regulations can be purchased from the Government printer in Gazette form or bound form from various publishers.</a:t>
            </a:r>
          </a:p>
          <a:p>
            <a:r>
              <a:rPr lang="en-US" b="1" dirty="0">
                <a:solidFill>
                  <a:schemeClr val="tx1"/>
                </a:solidFill>
              </a:rPr>
              <a:t>This means that, in terms of South African legislation, each employer must maintain a safe and healthy workplace which is free from all reasonable hazards. </a:t>
            </a:r>
            <a:endParaRPr lang="en-US" dirty="0">
              <a:solidFill>
                <a:schemeClr val="tx1"/>
              </a:solidFill>
            </a:endParaRPr>
          </a:p>
          <a:p>
            <a:r>
              <a:rPr lang="en-US" dirty="0">
                <a:solidFill>
                  <a:schemeClr val="tx1"/>
                </a:solidFill>
              </a:rPr>
              <a:t>All factories have to be kept clean and free of smells or leakages arising from drains and toilets or any other nuisance. </a:t>
            </a:r>
          </a:p>
          <a:p>
            <a:r>
              <a:rPr lang="en-US" dirty="0">
                <a:solidFill>
                  <a:schemeClr val="tx1"/>
                </a:solidFill>
              </a:rPr>
              <a:t>In addition to a safe and healthy work environment</a:t>
            </a:r>
          </a:p>
          <a:p>
            <a:pPr lvl="0"/>
            <a:r>
              <a:rPr lang="en-ZA" dirty="0">
                <a:solidFill>
                  <a:schemeClr val="tx1"/>
                </a:solidFill>
              </a:rPr>
              <a:t>there should also be receptacles for waste; </a:t>
            </a:r>
            <a:endParaRPr lang="en-US" dirty="0">
              <a:solidFill>
                <a:schemeClr val="tx1"/>
              </a:solidFill>
            </a:endParaRPr>
          </a:p>
          <a:p>
            <a:pPr lvl="0"/>
            <a:r>
              <a:rPr lang="en-ZA" dirty="0">
                <a:solidFill>
                  <a:schemeClr val="tx1"/>
                </a:solidFill>
              </a:rPr>
              <a:t>the aisles, roadways and passages should be properly marked; </a:t>
            </a:r>
            <a:endParaRPr lang="en-US" dirty="0">
              <a:solidFill>
                <a:schemeClr val="tx1"/>
              </a:solidFill>
            </a:endParaRPr>
          </a:p>
          <a:p>
            <a:pPr lvl="0"/>
            <a:r>
              <a:rPr lang="en-ZA" dirty="0">
                <a:solidFill>
                  <a:schemeClr val="tx1"/>
                </a:solidFill>
              </a:rPr>
              <a:t>the stockpiling of materials should be prohibited or carefully monitored; </a:t>
            </a:r>
            <a:endParaRPr lang="en-US" dirty="0">
              <a:solidFill>
                <a:schemeClr val="tx1"/>
              </a:solidFill>
            </a:endParaRPr>
          </a:p>
          <a:p>
            <a:pPr lvl="0"/>
            <a:r>
              <a:rPr lang="en-ZA" dirty="0" smtClean="0">
                <a:solidFill>
                  <a:schemeClr val="tx1"/>
                </a:solidFill>
              </a:rPr>
              <a:t>.</a:t>
            </a:r>
            <a:endParaRPr lang="en-US" dirty="0">
              <a:solidFill>
                <a:schemeClr val="tx1"/>
              </a:solidFill>
            </a:endParaRPr>
          </a:p>
          <a:p>
            <a:endParaRPr lang="en-US" dirty="0"/>
          </a:p>
        </p:txBody>
      </p:sp>
    </p:spTree>
    <p:extLst>
      <p:ext uri="{BB962C8B-B14F-4D97-AF65-F5344CB8AC3E}">
        <p14:creationId xmlns:p14="http://schemas.microsoft.com/office/powerpoint/2010/main" val="32808362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609600"/>
            <a:ext cx="10413272" cy="5825023"/>
          </a:xfrm>
        </p:spPr>
        <p:txBody>
          <a:bodyPr/>
          <a:lstStyle/>
          <a:p>
            <a:r>
              <a:rPr lang="en-US" b="1" dirty="0">
                <a:solidFill>
                  <a:schemeClr val="tx1"/>
                </a:solidFill>
              </a:rPr>
              <a:t>Occupational Health and Safety Act 85, 1993</a:t>
            </a:r>
          </a:p>
          <a:p>
            <a:r>
              <a:rPr lang="en-US" dirty="0">
                <a:solidFill>
                  <a:schemeClr val="tx1"/>
                </a:solidFill>
              </a:rPr>
              <a:t> </a:t>
            </a:r>
          </a:p>
          <a:p>
            <a:r>
              <a:rPr lang="en-US" dirty="0">
                <a:solidFill>
                  <a:schemeClr val="tx1"/>
                </a:solidFill>
              </a:rPr>
              <a:t>Where the Constitution enshrines our rights pertaining to health and safety, the Occupational Health and Safety Act 85, 1993, as amended (OHS Act), and other relevant legislation prescribes the different responsibilities and liabilities of both the employer and the employee.</a:t>
            </a:r>
          </a:p>
          <a:p>
            <a:r>
              <a:rPr lang="en-US" dirty="0">
                <a:solidFill>
                  <a:schemeClr val="tx1"/>
                </a:solidFill>
              </a:rPr>
              <a:t>The OHS Act replaced the old Machinery and Occupational Safety Act in 1993, which in turn replaced the older Factories Act of 1941 in 1983.  As technology develops it is necessary for legislators to regularly revise and adapt legislation to keep abreast of technological developments and related issues.</a:t>
            </a:r>
          </a:p>
          <a:p>
            <a:r>
              <a:rPr lang="en-US" b="1" i="1" dirty="0">
                <a:solidFill>
                  <a:schemeClr val="tx1"/>
                </a:solidFill>
              </a:rPr>
              <a:t>The Purpose of The Act</a:t>
            </a:r>
          </a:p>
          <a:p>
            <a:pPr lvl="0"/>
            <a:r>
              <a:rPr lang="en-ZA" dirty="0">
                <a:solidFill>
                  <a:schemeClr val="tx1"/>
                </a:solidFill>
              </a:rPr>
              <a:t>To provide for the health and safety of persons at work and for the health and safety of persons in connection with the use of plant and machinery.</a:t>
            </a:r>
            <a:endParaRPr lang="en-US" dirty="0">
              <a:solidFill>
                <a:schemeClr val="tx1"/>
              </a:solidFill>
            </a:endParaRPr>
          </a:p>
          <a:p>
            <a:pPr lvl="0"/>
            <a:r>
              <a:rPr lang="en-ZA" dirty="0">
                <a:solidFill>
                  <a:schemeClr val="tx1"/>
                </a:solidFill>
              </a:rPr>
              <a:t>The protection of persons other than persons at work against hazards to health and safety arising out of or in connection with the activities of persons at work.</a:t>
            </a:r>
            <a:endParaRPr lang="en-US" dirty="0">
              <a:solidFill>
                <a:schemeClr val="tx1"/>
              </a:solidFill>
            </a:endParaRPr>
          </a:p>
          <a:p>
            <a:pPr lvl="0"/>
            <a:r>
              <a:rPr lang="en-ZA" dirty="0">
                <a:solidFill>
                  <a:schemeClr val="tx1"/>
                </a:solidFill>
              </a:rPr>
              <a:t>To establish an advisory council for occupational health and safety; and to provide for matters connected therewith.</a:t>
            </a:r>
            <a:endParaRPr lang="en-US" dirty="0">
              <a:solidFill>
                <a:schemeClr val="tx1"/>
              </a:solidFill>
            </a:endParaRPr>
          </a:p>
          <a:p>
            <a:endParaRPr lang="en-US" dirty="0"/>
          </a:p>
        </p:txBody>
      </p:sp>
    </p:spTree>
    <p:extLst>
      <p:ext uri="{BB962C8B-B14F-4D97-AF65-F5344CB8AC3E}">
        <p14:creationId xmlns:p14="http://schemas.microsoft.com/office/powerpoint/2010/main" val="20897199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505097"/>
            <a:ext cx="10570026" cy="5929526"/>
          </a:xfrm>
        </p:spPr>
        <p:txBody>
          <a:bodyPr/>
          <a:lstStyle/>
          <a:p>
            <a:r>
              <a:rPr lang="en-US" b="1" dirty="0">
                <a:solidFill>
                  <a:schemeClr val="tx1"/>
                </a:solidFill>
              </a:rPr>
              <a:t>General Duties Of Employers To Their Employees</a:t>
            </a:r>
          </a:p>
          <a:p>
            <a:r>
              <a:rPr lang="en-US" dirty="0">
                <a:solidFill>
                  <a:schemeClr val="tx1"/>
                </a:solidFill>
              </a:rPr>
              <a:t>In terms of Section 8 of the Act:</a:t>
            </a:r>
          </a:p>
          <a:p>
            <a:r>
              <a:rPr lang="en-US" dirty="0">
                <a:solidFill>
                  <a:schemeClr val="tx1"/>
                </a:solidFill>
              </a:rPr>
              <a:t>Every employer shall provide and maintain, as far as is reasonably practicable, a working environment that is safe and without risk to the health of his employees.</a:t>
            </a:r>
          </a:p>
          <a:p>
            <a:r>
              <a:rPr lang="en-US" b="1" dirty="0">
                <a:solidFill>
                  <a:schemeClr val="tx1"/>
                </a:solidFill>
              </a:rPr>
              <a:t>The Matters to Which These Duties Refer Include:</a:t>
            </a:r>
            <a:endParaRPr lang="en-US" dirty="0">
              <a:solidFill>
                <a:schemeClr val="tx1"/>
              </a:solidFill>
            </a:endParaRPr>
          </a:p>
          <a:p>
            <a:pPr lvl="0"/>
            <a:r>
              <a:rPr lang="en-ZA" dirty="0">
                <a:solidFill>
                  <a:schemeClr val="tx1"/>
                </a:solidFill>
              </a:rPr>
              <a:t>The provision and maintenance of systems of work, plant and machinery that, as far as is reasonably practicable, are safe and without risks to health.</a:t>
            </a:r>
            <a:endParaRPr lang="en-US" dirty="0">
              <a:solidFill>
                <a:schemeClr val="tx1"/>
              </a:solidFill>
            </a:endParaRPr>
          </a:p>
          <a:p>
            <a:pPr lvl="0"/>
            <a:r>
              <a:rPr lang="en-ZA" dirty="0">
                <a:solidFill>
                  <a:schemeClr val="tx1"/>
                </a:solidFill>
              </a:rPr>
              <a:t>Taking steps to eliminate or minimise any hazard or potential hazard to the safety or health of employees, before resorting to personal protective equipment.</a:t>
            </a:r>
            <a:endParaRPr lang="en-US" dirty="0">
              <a:solidFill>
                <a:schemeClr val="tx1"/>
              </a:solidFill>
            </a:endParaRPr>
          </a:p>
          <a:p>
            <a:pPr lvl="0"/>
            <a:r>
              <a:rPr lang="en-ZA" dirty="0">
                <a:solidFill>
                  <a:schemeClr val="tx1"/>
                </a:solidFill>
              </a:rPr>
              <a:t>Ensuring the safety and absence of risks to health in connection with the production, processing, use, handling, storage or transport of articles or substances.</a:t>
            </a:r>
            <a:endParaRPr lang="en-US" dirty="0">
              <a:solidFill>
                <a:schemeClr val="tx1"/>
              </a:solidFill>
            </a:endParaRPr>
          </a:p>
          <a:p>
            <a:endParaRPr lang="en-US" dirty="0"/>
          </a:p>
        </p:txBody>
      </p:sp>
    </p:spTree>
    <p:extLst>
      <p:ext uri="{BB962C8B-B14F-4D97-AF65-F5344CB8AC3E}">
        <p14:creationId xmlns:p14="http://schemas.microsoft.com/office/powerpoint/2010/main" val="31147163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496389"/>
            <a:ext cx="10561317" cy="5938234"/>
          </a:xfrm>
        </p:spPr>
        <p:txBody>
          <a:bodyPr/>
          <a:lstStyle/>
          <a:p>
            <a:r>
              <a:rPr lang="en-ZA" b="1" dirty="0">
                <a:solidFill>
                  <a:schemeClr val="tx1"/>
                </a:solidFill>
              </a:rPr>
              <a:t>General Duties Of Employees At Work</a:t>
            </a:r>
            <a:endParaRPr lang="en-US" b="1" dirty="0">
              <a:solidFill>
                <a:schemeClr val="tx1"/>
              </a:solidFill>
            </a:endParaRPr>
          </a:p>
          <a:p>
            <a:r>
              <a:rPr lang="en-US" dirty="0">
                <a:solidFill>
                  <a:schemeClr val="tx1"/>
                </a:solidFill>
              </a:rPr>
              <a:t>In terms of Section 14 of the Act:</a:t>
            </a:r>
          </a:p>
          <a:p>
            <a:r>
              <a:rPr lang="en-US" dirty="0">
                <a:solidFill>
                  <a:schemeClr val="tx1"/>
                </a:solidFill>
              </a:rPr>
              <a:t>All employees must:</a:t>
            </a:r>
          </a:p>
          <a:p>
            <a:pPr lvl="0"/>
            <a:r>
              <a:rPr lang="en-ZA" dirty="0">
                <a:solidFill>
                  <a:schemeClr val="tx1"/>
                </a:solidFill>
              </a:rPr>
              <a:t>Take reasonable care for the health and safety of himself and of other persons who may be affected by his acts or omissions.</a:t>
            </a:r>
            <a:endParaRPr lang="en-US" dirty="0">
              <a:solidFill>
                <a:schemeClr val="tx1"/>
              </a:solidFill>
            </a:endParaRPr>
          </a:p>
          <a:p>
            <a:pPr lvl="0"/>
            <a:r>
              <a:rPr lang="en-ZA" dirty="0">
                <a:solidFill>
                  <a:schemeClr val="tx1"/>
                </a:solidFill>
              </a:rPr>
              <a:t>Cooperate with his employer with regards to any duty or requirement imposed on his employer by this Act, to enable that duty or requirement to be performed or complied with.</a:t>
            </a:r>
            <a:endParaRPr lang="en-US" dirty="0">
              <a:solidFill>
                <a:schemeClr val="tx1"/>
              </a:solidFill>
            </a:endParaRPr>
          </a:p>
          <a:p>
            <a:pPr lvl="0"/>
            <a:r>
              <a:rPr lang="en-ZA" dirty="0">
                <a:solidFill>
                  <a:schemeClr val="tx1"/>
                </a:solidFill>
              </a:rPr>
              <a:t>Carry out any lawful order given to him, and obey the health and safety rules and procedures laid down by his in the interest of health or safety.</a:t>
            </a:r>
            <a:endParaRPr lang="en-US" dirty="0">
              <a:solidFill>
                <a:schemeClr val="tx1"/>
              </a:solidFill>
            </a:endParaRPr>
          </a:p>
          <a:p>
            <a:pPr lvl="0"/>
            <a:r>
              <a:rPr lang="en-ZA" dirty="0">
                <a:solidFill>
                  <a:schemeClr val="tx1"/>
                </a:solidFill>
              </a:rPr>
              <a:t>Report any situation which is unsafe or unhealthy to his employer or to the health and safety representative for his workplace or section thereof, as the case may be, who shall report it to the employer.</a:t>
            </a:r>
            <a:endParaRPr lang="en-US" dirty="0">
              <a:solidFill>
                <a:schemeClr val="tx1"/>
              </a:solidFill>
            </a:endParaRPr>
          </a:p>
          <a:p>
            <a:pPr lvl="0"/>
            <a:r>
              <a:rPr lang="en-ZA" dirty="0">
                <a:solidFill>
                  <a:schemeClr val="tx1"/>
                </a:solidFill>
              </a:rPr>
              <a:t>Report any incident which may affect his health or which has caused an injury to himself to his employer or to his health and safety representative, not later than the end of the particular shift during which the incident occurred, unless the circumstances were such that the reporting of the incident was not possible, in which case he shall report the incident as soon as practicable thereafter.</a:t>
            </a:r>
            <a:endParaRPr lang="en-US" dirty="0">
              <a:solidFill>
                <a:schemeClr val="tx1"/>
              </a:solidFill>
            </a:endParaRPr>
          </a:p>
          <a:p>
            <a:endParaRPr lang="en-US" dirty="0"/>
          </a:p>
        </p:txBody>
      </p:sp>
    </p:spTree>
    <p:extLst>
      <p:ext uri="{BB962C8B-B14F-4D97-AF65-F5344CB8AC3E}">
        <p14:creationId xmlns:p14="http://schemas.microsoft.com/office/powerpoint/2010/main" val="15203406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714103"/>
            <a:ext cx="10378437" cy="5720520"/>
          </a:xfrm>
        </p:spPr>
        <p:txBody>
          <a:bodyPr/>
          <a:lstStyle/>
          <a:p>
            <a:r>
              <a:rPr lang="en-US" b="1" dirty="0">
                <a:solidFill>
                  <a:schemeClr val="tx1"/>
                </a:solidFill>
              </a:rPr>
              <a:t>Health and Safety Representatives</a:t>
            </a:r>
          </a:p>
          <a:p>
            <a:r>
              <a:rPr lang="en-US" dirty="0">
                <a:solidFill>
                  <a:schemeClr val="tx1"/>
                </a:solidFill>
              </a:rPr>
              <a:t>In terms of Section 17 of the Act:</a:t>
            </a:r>
          </a:p>
          <a:p>
            <a:pPr lvl="0"/>
            <a:r>
              <a:rPr lang="en-ZA" dirty="0">
                <a:solidFill>
                  <a:schemeClr val="tx1"/>
                </a:solidFill>
              </a:rPr>
              <a:t>Employers, who employ more than 20 employees at any workplace, must appoint health and safety representatives in writing for such workplace, or for different sections thereof.</a:t>
            </a:r>
            <a:endParaRPr lang="en-US" dirty="0">
              <a:solidFill>
                <a:schemeClr val="tx1"/>
              </a:solidFill>
            </a:endParaRPr>
          </a:p>
          <a:p>
            <a:pPr lvl="0"/>
            <a:r>
              <a:rPr lang="en-ZA" dirty="0">
                <a:solidFill>
                  <a:schemeClr val="tx1"/>
                </a:solidFill>
              </a:rPr>
              <a:t>An employer and the employee representatives or employees, where there are no such representatives, must consult in good faith regarding the election, period of office and subsequent designation of health and safety representatives.  If such consultation fails, the matter shall be referred for arbitration to a person mutually agreed upon, whose decision shall be final.</a:t>
            </a:r>
            <a:endParaRPr lang="en-US" dirty="0">
              <a:solidFill>
                <a:schemeClr val="tx1"/>
              </a:solidFill>
            </a:endParaRPr>
          </a:p>
          <a:p>
            <a:pPr lvl="0"/>
            <a:r>
              <a:rPr lang="en-ZA" dirty="0">
                <a:solidFill>
                  <a:schemeClr val="tx1"/>
                </a:solidFill>
              </a:rPr>
              <a:t>Only full-time employees, who are acquainted with conditions and activities at that workplace, will be eligible for designation as health and safety representatives for that workplace.</a:t>
            </a:r>
            <a:endParaRPr lang="en-US" dirty="0">
              <a:solidFill>
                <a:schemeClr val="tx1"/>
              </a:solidFill>
            </a:endParaRPr>
          </a:p>
          <a:p>
            <a:pPr lvl="0"/>
            <a:r>
              <a:rPr lang="en-ZA" dirty="0">
                <a:solidFill>
                  <a:schemeClr val="tx1"/>
                </a:solidFill>
              </a:rPr>
              <a:t>The number of health and safety representatives for a workplace or section thereof shall in the case of shops and offices be at least one health and safety representative for every 100 employees or part thereof, and in the case of all other workplaces at least one health and safety representative for every 50 employees or part thereof:  Employees working another workplace than that where they ordinarily report for duty, shall be deemed to be working at the workplace where they report for duty.</a:t>
            </a:r>
            <a:endParaRPr lang="en-US" dirty="0">
              <a:solidFill>
                <a:schemeClr val="tx1"/>
              </a:solidFill>
            </a:endParaRPr>
          </a:p>
          <a:p>
            <a:endParaRPr lang="en-US" dirty="0"/>
          </a:p>
        </p:txBody>
      </p:sp>
    </p:spTree>
    <p:extLst>
      <p:ext uri="{BB962C8B-B14F-4D97-AF65-F5344CB8AC3E}">
        <p14:creationId xmlns:p14="http://schemas.microsoft.com/office/powerpoint/2010/main" val="19545953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731520"/>
            <a:ext cx="10700655" cy="5703103"/>
          </a:xfrm>
        </p:spPr>
        <p:txBody>
          <a:bodyPr/>
          <a:lstStyle/>
          <a:p>
            <a:r>
              <a:rPr lang="en-US" b="1" i="1" dirty="0">
                <a:solidFill>
                  <a:schemeClr val="tx1"/>
                </a:solidFill>
              </a:rPr>
              <a:t>Functions of Health And Safety Representatives</a:t>
            </a:r>
          </a:p>
          <a:p>
            <a:r>
              <a:rPr lang="en-US" dirty="0">
                <a:solidFill>
                  <a:schemeClr val="tx1"/>
                </a:solidFill>
              </a:rPr>
              <a:t>In terms of Section 18 of the Act:</a:t>
            </a:r>
          </a:p>
          <a:p>
            <a:r>
              <a:rPr lang="en-US" dirty="0">
                <a:solidFill>
                  <a:schemeClr val="tx1"/>
                </a:solidFill>
              </a:rPr>
              <a:t>A health and safety representative may perform the following functions in respect of the workplace or section of the workplace for which he has been designated, namely-</a:t>
            </a:r>
          </a:p>
          <a:p>
            <a:pPr lvl="0"/>
            <a:r>
              <a:rPr lang="en-ZA" dirty="0">
                <a:solidFill>
                  <a:schemeClr val="tx1"/>
                </a:solidFill>
              </a:rPr>
              <a:t>Review the effectiveness of health and safety measure.</a:t>
            </a:r>
            <a:endParaRPr lang="en-US" dirty="0">
              <a:solidFill>
                <a:schemeClr val="tx1"/>
              </a:solidFill>
            </a:endParaRPr>
          </a:p>
          <a:p>
            <a:pPr lvl="0"/>
            <a:r>
              <a:rPr lang="en-ZA" dirty="0">
                <a:solidFill>
                  <a:schemeClr val="tx1"/>
                </a:solidFill>
              </a:rPr>
              <a:t>Identify potential hazards and major incidents at the workplace.</a:t>
            </a:r>
            <a:endParaRPr lang="en-US" dirty="0">
              <a:solidFill>
                <a:schemeClr val="tx1"/>
              </a:solidFill>
            </a:endParaRPr>
          </a:p>
          <a:p>
            <a:pPr lvl="0"/>
            <a:r>
              <a:rPr lang="en-ZA" dirty="0">
                <a:solidFill>
                  <a:schemeClr val="tx1"/>
                </a:solidFill>
              </a:rPr>
              <a:t>Examine the causes of incidents at the workplace.</a:t>
            </a:r>
            <a:endParaRPr lang="en-US" dirty="0">
              <a:solidFill>
                <a:schemeClr val="tx1"/>
              </a:solidFill>
            </a:endParaRPr>
          </a:p>
          <a:p>
            <a:pPr lvl="0"/>
            <a:r>
              <a:rPr lang="en-ZA" dirty="0">
                <a:solidFill>
                  <a:schemeClr val="tx1"/>
                </a:solidFill>
              </a:rPr>
              <a:t>Investigate complaints by any employee relating to that employee's health or safety at work.</a:t>
            </a:r>
            <a:endParaRPr lang="en-US" dirty="0">
              <a:solidFill>
                <a:schemeClr val="tx1"/>
              </a:solidFill>
            </a:endParaRPr>
          </a:p>
          <a:p>
            <a:pPr lvl="0"/>
            <a:r>
              <a:rPr lang="en-ZA" dirty="0">
                <a:solidFill>
                  <a:schemeClr val="tx1"/>
                </a:solidFill>
              </a:rPr>
              <a:t>Make representations to the employer or a health and safety committee on matters arising from the above.</a:t>
            </a:r>
            <a:endParaRPr lang="en-US" dirty="0">
              <a:solidFill>
                <a:schemeClr val="tx1"/>
              </a:solidFill>
            </a:endParaRPr>
          </a:p>
          <a:p>
            <a:pPr lvl="0"/>
            <a:r>
              <a:rPr lang="en-ZA" dirty="0">
                <a:solidFill>
                  <a:schemeClr val="tx1"/>
                </a:solidFill>
              </a:rPr>
              <a:t>Make representations to the employer on general matters affecting the health or safety of the employees at the workplace.</a:t>
            </a:r>
            <a:endParaRPr lang="en-US" dirty="0">
              <a:solidFill>
                <a:schemeClr val="tx1"/>
              </a:solidFill>
            </a:endParaRPr>
          </a:p>
          <a:p>
            <a:pPr lvl="0"/>
            <a:r>
              <a:rPr lang="en-ZA" dirty="0">
                <a:solidFill>
                  <a:schemeClr val="tx1"/>
                </a:solidFill>
              </a:rPr>
              <a:t>Inspect the workplace with a view to the health and safety of employees, at times agreed upon with the employer, who may be present during the inspection.  The employer must be given reasonable notice of such inspections.</a:t>
            </a: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3034362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609600"/>
            <a:ext cx="10439397" cy="5825023"/>
          </a:xfrm>
        </p:spPr>
        <p:txBody>
          <a:bodyPr/>
          <a:lstStyle/>
          <a:p>
            <a:r>
              <a:rPr lang="en-US" b="1" dirty="0">
                <a:solidFill>
                  <a:schemeClr val="tx1"/>
                </a:solidFill>
              </a:rPr>
              <a:t>Health and Safety Committees</a:t>
            </a:r>
          </a:p>
          <a:p>
            <a:r>
              <a:rPr lang="en-US" dirty="0">
                <a:solidFill>
                  <a:schemeClr val="tx1"/>
                </a:solidFill>
              </a:rPr>
              <a:t>In terms of Section 19 of the Act:</a:t>
            </a:r>
          </a:p>
          <a:p>
            <a:pPr lvl="0"/>
            <a:r>
              <a:rPr lang="en-ZA" dirty="0">
                <a:solidFill>
                  <a:schemeClr val="tx1"/>
                </a:solidFill>
              </a:rPr>
              <a:t>Employers must establish one or more health and safety committees where two or more health and safety representatives have been designated, and, at every meeting of such a committee, consult with the committee on measures to ensure the health and safety of his employees at work.</a:t>
            </a:r>
            <a:endParaRPr lang="en-US" dirty="0">
              <a:solidFill>
                <a:schemeClr val="tx1"/>
              </a:solidFill>
            </a:endParaRPr>
          </a:p>
          <a:p>
            <a:pPr lvl="0"/>
            <a:r>
              <a:rPr lang="en-ZA" dirty="0">
                <a:solidFill>
                  <a:schemeClr val="tx1"/>
                </a:solidFill>
              </a:rPr>
              <a:t>Nominees on a health and safety committee shall be designated in writing by the employer for a specific period.  Health and safety representatives must be members of the committee for the period of their designation.</a:t>
            </a:r>
            <a:endParaRPr lang="en-US" dirty="0">
              <a:solidFill>
                <a:schemeClr val="tx1"/>
              </a:solidFill>
            </a:endParaRPr>
          </a:p>
          <a:p>
            <a:pPr lvl="0"/>
            <a:r>
              <a:rPr lang="en-ZA" dirty="0">
                <a:solidFill>
                  <a:schemeClr val="tx1"/>
                </a:solidFill>
              </a:rPr>
              <a:t>Health and safety committee meetings must be held at least once every three months, at a time and place determined by the committee.  Under certain circumstances a </a:t>
            </a:r>
            <a:r>
              <a:rPr lang="en-ZA" dirty="0" err="1">
                <a:solidFill>
                  <a:schemeClr val="tx1"/>
                </a:solidFill>
              </a:rPr>
              <a:t>DoL</a:t>
            </a:r>
            <a:r>
              <a:rPr lang="en-ZA" dirty="0">
                <a:solidFill>
                  <a:schemeClr val="tx1"/>
                </a:solidFill>
              </a:rPr>
              <a:t> inspector may in writing direct a safety committee to hold a meeting.</a:t>
            </a:r>
            <a:endParaRPr lang="en-US" dirty="0">
              <a:solidFill>
                <a:schemeClr val="tx1"/>
              </a:solidFill>
            </a:endParaRPr>
          </a:p>
          <a:p>
            <a:pPr lvl="0"/>
            <a:r>
              <a:rPr lang="en-ZA" dirty="0">
                <a:solidFill>
                  <a:schemeClr val="tx1"/>
                </a:solidFill>
              </a:rPr>
              <a:t>A health and safety committee may appoint advisory members with particular knowledge of health or safety matters.  These advisory members will have no voting rights.</a:t>
            </a:r>
            <a:endParaRPr lang="en-US" dirty="0">
              <a:solidFill>
                <a:schemeClr val="tx1"/>
              </a:solidFill>
            </a:endParaRPr>
          </a:p>
          <a:p>
            <a:pPr lvl="0"/>
            <a:r>
              <a:rPr lang="en-ZA" dirty="0">
                <a:solidFill>
                  <a:schemeClr val="tx1"/>
                </a:solidFill>
              </a:rPr>
              <a:t>Inspectors of the </a:t>
            </a:r>
            <a:r>
              <a:rPr lang="en-ZA" dirty="0" err="1">
                <a:solidFill>
                  <a:schemeClr val="tx1"/>
                </a:solidFill>
              </a:rPr>
              <a:t>DoL</a:t>
            </a:r>
            <a:r>
              <a:rPr lang="en-ZA" dirty="0">
                <a:solidFill>
                  <a:schemeClr val="tx1"/>
                </a:solidFill>
              </a:rPr>
              <a:t> may direct employers in writing to increase the number of safety committees if they feel that, under certain circumstances, the prescribed number is not adequate.</a:t>
            </a:r>
            <a:endParaRPr lang="en-US" dirty="0">
              <a:solidFill>
                <a:schemeClr val="tx1"/>
              </a:solidFill>
            </a:endParaRPr>
          </a:p>
          <a:p>
            <a:endParaRPr lang="en-US" dirty="0"/>
          </a:p>
        </p:txBody>
      </p:sp>
    </p:spTree>
    <p:extLst>
      <p:ext uri="{BB962C8B-B14F-4D97-AF65-F5344CB8AC3E}">
        <p14:creationId xmlns:p14="http://schemas.microsoft.com/office/powerpoint/2010/main" val="83532123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322217"/>
            <a:ext cx="10709363" cy="6112406"/>
          </a:xfrm>
        </p:spPr>
        <p:txBody>
          <a:bodyPr/>
          <a:lstStyle/>
          <a:p>
            <a:r>
              <a:rPr lang="en-US" b="1" dirty="0">
                <a:solidFill>
                  <a:schemeClr val="tx1"/>
                </a:solidFill>
              </a:rPr>
              <a:t>Controlling Workplace Hazards</a:t>
            </a:r>
          </a:p>
          <a:p>
            <a:r>
              <a:rPr lang="en-US" dirty="0">
                <a:solidFill>
                  <a:schemeClr val="tx1"/>
                </a:solidFill>
              </a:rPr>
              <a:t> </a:t>
            </a:r>
          </a:p>
          <a:p>
            <a:r>
              <a:rPr lang="en-US" b="1" dirty="0">
                <a:solidFill>
                  <a:schemeClr val="tx1"/>
                </a:solidFill>
              </a:rPr>
              <a:t>Every </a:t>
            </a:r>
            <a:r>
              <a:rPr lang="en-US" b="1" dirty="0" err="1">
                <a:solidFill>
                  <a:schemeClr val="tx1"/>
                </a:solidFill>
              </a:rPr>
              <a:t>organisation</a:t>
            </a:r>
            <a:r>
              <a:rPr lang="en-US" b="1" dirty="0">
                <a:solidFill>
                  <a:schemeClr val="tx1"/>
                </a:solidFill>
              </a:rPr>
              <a:t> should have an effective health and safety plan to control workplace hazards and </a:t>
            </a:r>
            <a:r>
              <a:rPr lang="en-US" b="1" dirty="0" err="1">
                <a:solidFill>
                  <a:schemeClr val="tx1"/>
                </a:solidFill>
              </a:rPr>
              <a:t>minimise</a:t>
            </a:r>
            <a:r>
              <a:rPr lang="en-US" b="1" dirty="0">
                <a:solidFill>
                  <a:schemeClr val="tx1"/>
                </a:solidFill>
              </a:rPr>
              <a:t> accidents and incidents at work</a:t>
            </a:r>
            <a:endParaRPr lang="en-US" dirty="0">
              <a:solidFill>
                <a:schemeClr val="tx1"/>
              </a:solidFill>
            </a:endParaRPr>
          </a:p>
          <a:p>
            <a:r>
              <a:rPr lang="en-US" dirty="0">
                <a:solidFill>
                  <a:schemeClr val="tx1"/>
                </a:solidFill>
              </a:rPr>
              <a:t>The purpose of controlling hazards in the workplace is to prevent workers from coming into contact with a particular hazard and thereby protecting their health and safety. </a:t>
            </a:r>
          </a:p>
          <a:p>
            <a:r>
              <a:rPr lang="en-US" dirty="0">
                <a:solidFill>
                  <a:schemeClr val="tx1"/>
                </a:solidFill>
              </a:rPr>
              <a:t>There are two basic requirements when considering the control of hazards at the workplace, these are: </a:t>
            </a:r>
          </a:p>
          <a:p>
            <a:pPr lvl="0"/>
            <a:r>
              <a:rPr lang="en-ZA" dirty="0">
                <a:solidFill>
                  <a:schemeClr val="tx1"/>
                </a:solidFill>
              </a:rPr>
              <a:t>Organisation issues</a:t>
            </a:r>
            <a:endParaRPr lang="en-US" dirty="0">
              <a:solidFill>
                <a:schemeClr val="tx1"/>
              </a:solidFill>
            </a:endParaRPr>
          </a:p>
          <a:p>
            <a:pPr lvl="0"/>
            <a:r>
              <a:rPr lang="en-ZA" dirty="0">
                <a:solidFill>
                  <a:schemeClr val="tx1"/>
                </a:solidFill>
              </a:rPr>
              <a:t>Practical measures to control the hazard</a:t>
            </a:r>
            <a:endParaRPr lang="en-US" dirty="0">
              <a:solidFill>
                <a:schemeClr val="tx1"/>
              </a:solidFill>
            </a:endParaRPr>
          </a:p>
          <a:p>
            <a:r>
              <a:rPr lang="en-US" b="1" dirty="0" err="1">
                <a:solidFill>
                  <a:schemeClr val="tx1"/>
                </a:solidFill>
              </a:rPr>
              <a:t>Organisation</a:t>
            </a:r>
            <a:r>
              <a:rPr lang="en-US" b="1" dirty="0">
                <a:solidFill>
                  <a:schemeClr val="tx1"/>
                </a:solidFill>
              </a:rPr>
              <a:t> Issues </a:t>
            </a:r>
          </a:p>
          <a:p>
            <a:r>
              <a:rPr lang="en-US" b="1" i="1" dirty="0">
                <a:solidFill>
                  <a:schemeClr val="tx1"/>
                </a:solidFill>
              </a:rPr>
              <a:t> </a:t>
            </a:r>
          </a:p>
          <a:p>
            <a:r>
              <a:rPr lang="en-US" b="1" i="1" dirty="0">
                <a:solidFill>
                  <a:schemeClr val="tx1"/>
                </a:solidFill>
              </a:rPr>
              <a:t>Health and Safety </a:t>
            </a:r>
            <a:r>
              <a:rPr lang="en-US" b="1" i="1" dirty="0" err="1">
                <a:solidFill>
                  <a:schemeClr val="tx1"/>
                </a:solidFill>
              </a:rPr>
              <a:t>Programme</a:t>
            </a:r>
            <a:endParaRPr lang="en-US" b="1" i="1" dirty="0">
              <a:solidFill>
                <a:schemeClr val="tx1"/>
              </a:solidFill>
            </a:endParaRPr>
          </a:p>
          <a:p>
            <a:r>
              <a:rPr lang="en-US" dirty="0">
                <a:solidFill>
                  <a:schemeClr val="tx1"/>
                </a:solidFill>
              </a:rPr>
              <a:t>For any workplace to be safe and healthy, there has to be a clear health and safety </a:t>
            </a:r>
            <a:r>
              <a:rPr lang="en-US" dirty="0" err="1">
                <a:solidFill>
                  <a:schemeClr val="tx1"/>
                </a:solidFill>
              </a:rPr>
              <a:t>programme</a:t>
            </a:r>
            <a:r>
              <a:rPr lang="en-US" dirty="0">
                <a:solidFill>
                  <a:schemeClr val="tx1"/>
                </a:solidFill>
              </a:rPr>
              <a:t>. This </a:t>
            </a:r>
            <a:r>
              <a:rPr lang="en-US" dirty="0" err="1">
                <a:solidFill>
                  <a:schemeClr val="tx1"/>
                </a:solidFill>
              </a:rPr>
              <a:t>programme</a:t>
            </a:r>
            <a:r>
              <a:rPr lang="en-US" dirty="0">
                <a:solidFill>
                  <a:schemeClr val="tx1"/>
                </a:solidFill>
              </a:rPr>
              <a:t> should include at least the following issues:</a:t>
            </a:r>
          </a:p>
          <a:p>
            <a:endParaRPr lang="en-US" dirty="0"/>
          </a:p>
        </p:txBody>
      </p:sp>
    </p:spTree>
    <p:extLst>
      <p:ext uri="{BB962C8B-B14F-4D97-AF65-F5344CB8AC3E}">
        <p14:creationId xmlns:p14="http://schemas.microsoft.com/office/powerpoint/2010/main" val="27795183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endParaRPr lang="en-US"/>
          </a:p>
        </p:txBody>
      </p:sp>
      <p:sp>
        <p:nvSpPr>
          <p:cNvPr id="6" name="ISPRING_INTERACTION_SHAPE0"/>
          <p:cNvSpPr/>
          <p:nvPr/>
        </p:nvSpPr>
        <p:spPr>
          <a:xfrm>
            <a:off x="0" y="0"/>
            <a:ext cx="12192000" cy="6858000"/>
          </a:xfrm>
          <a:prstGeom prst="rect">
            <a:avLst/>
          </a:prstGeom>
          <a:solidFill>
            <a:srgbClr val="FFFFFF"/>
          </a:solidFill>
          <a:ln w="12700" cap="flat" cmpd="sng" algn="ctr">
            <a:noFill/>
            <a:prstDash val="solid"/>
            <a:miter lim="800000"/>
          </a:ln>
          <a:effectLst>
            <a:innerShdw>
              <a:scrgbClr r="0" g="0" b="0">
                <a:alpha val="0"/>
              </a:scrgbClr>
            </a:inn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SPRING_INTERACTION_SHAPE1"/>
          <p:cNvPicPr>
            <a:picLocks/>
          </p:cNvPicPr>
          <p:nvPr/>
        </p:nvPicPr>
        <p:blipFill>
          <a:blip r:embed="rId4">
            <a:extLst>
              <a:ext uri="{28A0092B-C50C-407E-A947-70E740481C1C}">
                <a14:useLocalDpi xmlns:a14="http://schemas.microsoft.com/office/drawing/2010/main" val="0"/>
              </a:ext>
            </a:extLst>
          </a:blip>
          <a:srcRect/>
          <a:stretch>
            <a:fillRect/>
          </a:stretch>
        </p:blipFill>
        <p:spPr>
          <a:xfrm>
            <a:off x="2147570" y="1851660"/>
            <a:ext cx="7899400" cy="4445000"/>
          </a:xfrm>
          <a:prstGeom prst="rect">
            <a:avLst/>
          </a:prstGeom>
          <a:effectLst>
            <a:outerShdw blurRad="114300" dist="38100" dir="5400000" rotWithShape="0">
              <a:scrgbClr r="0" g="0" b="0">
                <a:alpha val="20000"/>
              </a:scrgbClr>
            </a:outerShdw>
          </a:effectLst>
        </p:spPr>
      </p:pic>
      <p:sp>
        <p:nvSpPr>
          <p:cNvPr id="8" name="ISPRING_INTERACTION_SHAPE2"/>
          <p:cNvSpPr txBox="1"/>
          <p:nvPr/>
        </p:nvSpPr>
        <p:spPr>
          <a:xfrm>
            <a:off x="731520" y="411480"/>
            <a:ext cx="10728960" cy="553998"/>
          </a:xfrm>
          <a:prstGeom prst="rect">
            <a:avLst/>
          </a:prstGeom>
          <a:noFill/>
          <a:effectLst>
            <a:innerShdw>
              <a:scrgbClr r="0" g="0" b="0">
                <a:alpha val="0"/>
              </a:scrgbClr>
            </a:innerShdw>
          </a:effectLst>
        </p:spPr>
        <p:txBody>
          <a:bodyPr vert="horz" rtlCol="0">
            <a:spAutoFit/>
          </a:bodyPr>
          <a:lstStyle/>
          <a:p>
            <a:pPr algn="ctr"/>
            <a:r>
              <a:rPr lang="en-US" sz="3000" smtClean="0">
                <a:solidFill>
                  <a:srgbClr val="343944"/>
                </a:solidFill>
                <a:effectLst/>
                <a:latin typeface="Segoe UI" panose="020B0502040204020203" pitchFamily="34" charset="0"/>
              </a:rPr>
              <a:t>   Interaction</a:t>
            </a:r>
            <a:endParaRPr lang="en-US" sz="3000">
              <a:solidFill>
                <a:srgbClr val="343944"/>
              </a:solidFill>
              <a:effectLst/>
              <a:latin typeface="Segoe UI" panose="020B0502040204020203" pitchFamily="34" charset="0"/>
            </a:endParaRPr>
          </a:p>
        </p:txBody>
      </p:sp>
      <p:pic>
        <p:nvPicPr>
          <p:cNvPr id="9" name="ISPRING_INTERACTION_SHAPE3"/>
          <p:cNvPicPr>
            <a:picLocks/>
          </p:cNvPicPr>
          <p:nvPr/>
        </p:nvPicPr>
        <p:blipFill>
          <a:blip r:embed="rId5">
            <a:extLst>
              <a:ext uri="{28A0092B-C50C-407E-A947-70E740481C1C}">
                <a14:useLocalDpi xmlns:a14="http://schemas.microsoft.com/office/drawing/2010/main" val="0"/>
              </a:ext>
            </a:extLst>
          </a:blip>
          <a:srcRect/>
          <a:stretch>
            <a:fillRect/>
          </a:stretch>
        </p:blipFill>
        <p:spPr>
          <a:xfrm>
            <a:off x="4839441" y="482600"/>
            <a:ext cx="406400" cy="406400"/>
          </a:xfrm>
          <a:prstGeom prst="rect">
            <a:avLst/>
          </a:prstGeom>
          <a:effectLst>
            <a:innerShdw>
              <a:scrgbClr r="0" g="0" b="0">
                <a:alpha val="0"/>
              </a:scrgbClr>
            </a:innerShdw>
          </a:effectLst>
        </p:spPr>
      </p:pic>
      <p:sp>
        <p:nvSpPr>
          <p:cNvPr id="10" name="ISPRING_INTERACTION_SHAPE4"/>
          <p:cNvSpPr txBox="1"/>
          <p:nvPr/>
        </p:nvSpPr>
        <p:spPr>
          <a:xfrm>
            <a:off x="731520" y="1097280"/>
            <a:ext cx="10728960" cy="430887"/>
          </a:xfrm>
          <a:prstGeom prst="rect">
            <a:avLst/>
          </a:prstGeom>
          <a:noFill/>
          <a:effectLst>
            <a:innerShdw>
              <a:scrgbClr r="0" g="0" b="0">
                <a:alpha val="0"/>
              </a:scrgbClr>
            </a:innerShdw>
          </a:effectLst>
        </p:spPr>
        <p:txBody>
          <a:bodyPr vert="horz" rtlCol="0">
            <a:spAutoFit/>
          </a:bodyPr>
          <a:lstStyle/>
          <a:p>
            <a:pPr algn="ctr"/>
            <a:r>
              <a:rPr lang="en-US" sz="2200" smtClean="0">
                <a:solidFill>
                  <a:srgbClr val="343944"/>
                </a:solidFill>
                <a:effectLst/>
                <a:latin typeface="Segoe UI" panose="020B0502040204020203" pitchFamily="34" charset="0"/>
              </a:rPr>
              <a:t>Click the </a:t>
            </a:r>
            <a:r>
              <a:rPr lang="en-US" sz="2200" b="1" smtClean="0">
                <a:solidFill>
                  <a:srgbClr val="343944"/>
                </a:solidFill>
                <a:effectLst/>
                <a:latin typeface="Segoe UI Semibold" panose="020B0702040204020203" pitchFamily="34" charset="0"/>
              </a:rPr>
              <a:t>Interaction</a:t>
            </a:r>
            <a:r>
              <a:rPr lang="en-US" sz="2200" smtClean="0">
                <a:solidFill>
                  <a:srgbClr val="343944"/>
                </a:solidFill>
                <a:effectLst/>
                <a:latin typeface="Segoe UI" panose="020B0502040204020203" pitchFamily="34" charset="0"/>
              </a:rPr>
              <a:t> button to edit this object</a:t>
            </a:r>
            <a:endParaRPr lang="en-US" sz="2200">
              <a:solidFill>
                <a:srgbClr val="343944"/>
              </a:solidFill>
              <a:effectLst/>
              <a:latin typeface="Segoe UI" panose="020B0502040204020203" pitchFamily="34" charset="0"/>
            </a:endParaRPr>
          </a:p>
        </p:txBody>
      </p:sp>
    </p:spTree>
    <p:custDataLst>
      <p:tags r:id="rId1"/>
    </p:custDataLst>
    <p:extLst>
      <p:ext uri="{BB962C8B-B14F-4D97-AF65-F5344CB8AC3E}">
        <p14:creationId xmlns:p14="http://schemas.microsoft.com/office/powerpoint/2010/main" val="258552004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339634"/>
            <a:ext cx="10326186" cy="6094989"/>
          </a:xfrm>
        </p:spPr>
        <p:txBody>
          <a:bodyPr/>
          <a:lstStyle/>
          <a:p>
            <a:r>
              <a:rPr lang="en-US" b="1" dirty="0">
                <a:solidFill>
                  <a:schemeClr val="tx1"/>
                </a:solidFill>
              </a:rPr>
              <a:t>Supervisor to teach order</a:t>
            </a:r>
          </a:p>
          <a:p>
            <a:r>
              <a:rPr lang="en-US" dirty="0">
                <a:solidFill>
                  <a:schemeClr val="tx1"/>
                </a:solidFill>
              </a:rPr>
              <a:t>The supervisor should teach the meaning and values of order to others by:</a:t>
            </a:r>
          </a:p>
          <a:p>
            <a:pPr lvl="0"/>
            <a:r>
              <a:rPr lang="en-ZA" dirty="0">
                <a:solidFill>
                  <a:schemeClr val="tx1"/>
                </a:solidFill>
              </a:rPr>
              <a:t>Explaining the meaning of order and its benefits to everyone;</a:t>
            </a:r>
            <a:endParaRPr lang="en-US" dirty="0">
              <a:solidFill>
                <a:schemeClr val="tx1"/>
              </a:solidFill>
            </a:endParaRPr>
          </a:p>
          <a:p>
            <a:pPr lvl="0"/>
            <a:r>
              <a:rPr lang="en-ZA" dirty="0">
                <a:solidFill>
                  <a:schemeClr val="tx1"/>
                </a:solidFill>
              </a:rPr>
              <a:t>Selecting items of disorder for discussion purposes;</a:t>
            </a:r>
            <a:endParaRPr lang="en-US" dirty="0">
              <a:solidFill>
                <a:schemeClr val="tx1"/>
              </a:solidFill>
            </a:endParaRPr>
          </a:p>
          <a:p>
            <a:pPr lvl="0"/>
            <a:r>
              <a:rPr lang="en-ZA" dirty="0">
                <a:solidFill>
                  <a:schemeClr val="tx1"/>
                </a:solidFill>
              </a:rPr>
              <a:t>Questioning the necessity of disorder-creating items;</a:t>
            </a:r>
            <a:endParaRPr lang="en-US" dirty="0">
              <a:solidFill>
                <a:schemeClr val="tx1"/>
              </a:solidFill>
            </a:endParaRPr>
          </a:p>
          <a:p>
            <a:pPr lvl="0"/>
            <a:r>
              <a:rPr lang="en-ZA" dirty="0">
                <a:solidFill>
                  <a:schemeClr val="tx1"/>
                </a:solidFill>
              </a:rPr>
              <a:t>Instituting an orderliness campaign; and</a:t>
            </a:r>
            <a:endParaRPr lang="en-US" dirty="0">
              <a:solidFill>
                <a:schemeClr val="tx1"/>
              </a:solidFill>
            </a:endParaRPr>
          </a:p>
          <a:p>
            <a:pPr lvl="0"/>
            <a:r>
              <a:rPr lang="en-ZA" dirty="0">
                <a:solidFill>
                  <a:schemeClr val="tx1"/>
                </a:solidFill>
              </a:rPr>
              <a:t>Establishing a system to recover unnecessary items of value and returning these to a central point for inventory and value assessment.</a:t>
            </a:r>
            <a:endParaRPr lang="en-US" dirty="0">
              <a:solidFill>
                <a:schemeClr val="tx1"/>
              </a:solidFill>
            </a:endParaRPr>
          </a:p>
          <a:p>
            <a:endParaRPr lang="en-US" dirty="0"/>
          </a:p>
        </p:txBody>
      </p:sp>
    </p:spTree>
    <p:extLst>
      <p:ext uri="{BB962C8B-B14F-4D97-AF65-F5344CB8AC3E}">
        <p14:creationId xmlns:p14="http://schemas.microsoft.com/office/powerpoint/2010/main" val="3421177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759131"/>
            <a:ext cx="10674529" cy="4675492"/>
          </a:xfrm>
        </p:spPr>
        <p:txBody>
          <a:bodyPr/>
          <a:lstStyle/>
          <a:p>
            <a:r>
              <a:rPr lang="en-ZA" b="1" i="1" dirty="0">
                <a:solidFill>
                  <a:schemeClr val="tx1"/>
                </a:solidFill>
              </a:rPr>
              <a:t>An unsafe act is that which is done, or not done by people, causing injury, disease or damage to property, e.g. operating a dangerous machine or equipment while under the influence of alcohol.</a:t>
            </a:r>
            <a:endParaRPr lang="en-US" b="1" i="1" dirty="0">
              <a:solidFill>
                <a:schemeClr val="tx1"/>
              </a:solidFill>
            </a:endParaRPr>
          </a:p>
          <a:p>
            <a:r>
              <a:rPr lang="en-ZA" b="1" i="1" dirty="0">
                <a:solidFill>
                  <a:schemeClr val="tx1"/>
                </a:solidFill>
              </a:rPr>
              <a:t>An unsafe condition, on the other hand normally exists where safety procedures have been neglected, e. g. the safety covers of a machine is removed.</a:t>
            </a:r>
            <a:endParaRPr lang="en-US" b="1" i="1" dirty="0">
              <a:solidFill>
                <a:schemeClr val="tx1"/>
              </a:solidFill>
            </a:endParaRPr>
          </a:p>
          <a:p>
            <a:r>
              <a:rPr lang="en-US" dirty="0">
                <a:solidFill>
                  <a:schemeClr val="tx1"/>
                </a:solidFill>
              </a:rPr>
              <a:t>We encounter unsafe conditions and unsafe acts every day in our normal lives, even at home.</a:t>
            </a:r>
          </a:p>
          <a:p>
            <a:r>
              <a:rPr lang="en-ZA" dirty="0">
                <a:solidFill>
                  <a:schemeClr val="tx1"/>
                </a:solidFill>
              </a:rPr>
              <a:t>Driving through an area where hijackings are common, constitute and unsafe act and an unsafe condition.  The unsafe condition is the area where hijackings are common, while the unsafe act is to drive through that area.  Avoid these areas if you can. </a:t>
            </a:r>
            <a:endParaRPr lang="en-US" dirty="0">
              <a:solidFill>
                <a:schemeClr val="tx1"/>
              </a:solidFill>
            </a:endParaRPr>
          </a:p>
          <a:p>
            <a:r>
              <a:rPr lang="en-ZA" dirty="0">
                <a:solidFill>
                  <a:schemeClr val="tx1"/>
                </a:solidFill>
              </a:rPr>
              <a:t>Lighting a cigarette near explosive materials also constitutes an unsafe act and an unsafe condition – the explosive materials are an unsafe condition and lighting the cigarette is an unsafe act.</a:t>
            </a:r>
            <a:endParaRPr lang="en-US" dirty="0">
              <a:solidFill>
                <a:schemeClr val="tx1"/>
              </a:solidFill>
            </a:endParaRPr>
          </a:p>
          <a:p>
            <a:r>
              <a:rPr lang="en-ZA" dirty="0">
                <a:solidFill>
                  <a:schemeClr val="tx1"/>
                </a:solidFill>
              </a:rPr>
              <a:t>A river that is in flood is an unsafe condition, while trying to cross the river while it is in flood is an unsafe act.</a:t>
            </a:r>
            <a:endParaRPr lang="en-US" dirty="0">
              <a:solidFill>
                <a:schemeClr val="tx1"/>
              </a:solidFill>
            </a:endParaRPr>
          </a:p>
          <a:p>
            <a:r>
              <a:rPr lang="en-ZA" dirty="0">
                <a:solidFill>
                  <a:schemeClr val="tx1"/>
                </a:solidFill>
              </a:rPr>
              <a:t>A heated stove plate is an unsafe condition, while putting your hand on the heated plate is an unsafe act.</a:t>
            </a:r>
            <a:endParaRPr lang="en-US" dirty="0">
              <a:solidFill>
                <a:schemeClr val="tx1"/>
              </a:solidFill>
            </a:endParaRPr>
          </a:p>
          <a:p>
            <a:endParaRPr lang="en-US" dirty="0"/>
          </a:p>
        </p:txBody>
      </p:sp>
      <p:sp>
        <p:nvSpPr>
          <p:cNvPr id="4" name="Title 3"/>
          <p:cNvSpPr>
            <a:spLocks noGrp="1"/>
          </p:cNvSpPr>
          <p:nvPr>
            <p:ph type="title"/>
          </p:nvPr>
        </p:nvSpPr>
        <p:spPr>
          <a:xfrm>
            <a:off x="707573" y="546652"/>
            <a:ext cx="10561317" cy="1273681"/>
          </a:xfrm>
        </p:spPr>
        <p:txBody>
          <a:bodyPr/>
          <a:lstStyle/>
          <a:p>
            <a:r>
              <a:rPr lang="en-US" b="1" dirty="0"/>
              <a:t>Unsafe acts and conditions</a:t>
            </a:r>
            <a:br>
              <a:rPr lang="en-US" b="1" dirty="0"/>
            </a:br>
            <a:endParaRPr lang="en-US" dirty="0"/>
          </a:p>
        </p:txBody>
      </p:sp>
    </p:spTree>
    <p:extLst>
      <p:ext uri="{BB962C8B-B14F-4D97-AF65-F5344CB8AC3E}">
        <p14:creationId xmlns:p14="http://schemas.microsoft.com/office/powerpoint/2010/main" val="56080927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618309"/>
            <a:ext cx="10944495" cy="5816314"/>
          </a:xfrm>
        </p:spPr>
        <p:txBody>
          <a:bodyPr/>
          <a:lstStyle/>
          <a:p>
            <a:r>
              <a:rPr lang="en-US" b="1" dirty="0" err="1">
                <a:solidFill>
                  <a:schemeClr val="tx1"/>
                </a:solidFill>
              </a:rPr>
              <a:t>Recognise</a:t>
            </a:r>
            <a:r>
              <a:rPr lang="en-US" b="1" dirty="0">
                <a:solidFill>
                  <a:schemeClr val="tx1"/>
                </a:solidFill>
              </a:rPr>
              <a:t>/Reward routine orderliness</a:t>
            </a:r>
          </a:p>
          <a:p>
            <a:r>
              <a:rPr lang="en-US" dirty="0">
                <a:solidFill>
                  <a:schemeClr val="tx1"/>
                </a:solidFill>
              </a:rPr>
              <a:t>A supervisor should try to reinforce good housekeeping practices by rewarding orderliness. Proper recognition of the </a:t>
            </a:r>
            <a:r>
              <a:rPr lang="en-US" b="1" dirty="0">
                <a:solidFill>
                  <a:schemeClr val="tx1"/>
                </a:solidFill>
              </a:rPr>
              <a:t>orderly arrangement of the individual's tools and equipment</a:t>
            </a:r>
            <a:r>
              <a:rPr lang="en-US" dirty="0">
                <a:solidFill>
                  <a:schemeClr val="tx1"/>
                </a:solidFill>
              </a:rPr>
              <a:t> will soon develop into personal pride of his work and working environment, and this is bound to radiate to the other workers.</a:t>
            </a:r>
          </a:p>
          <a:p>
            <a:r>
              <a:rPr lang="en-US" b="1" dirty="0">
                <a:solidFill>
                  <a:schemeClr val="tx1"/>
                </a:solidFill>
              </a:rPr>
              <a:t>Learn by personal observation</a:t>
            </a:r>
          </a:p>
          <a:p>
            <a:r>
              <a:rPr lang="en-US" dirty="0">
                <a:solidFill>
                  <a:schemeClr val="tx1"/>
                </a:solidFill>
              </a:rPr>
              <a:t>With a better understanding and a new insight of what housekeeping or order is really about, the supervisor will be equipped to get many things done in the interest of general efficiency and loss control that he might not otherwise have been motivated to do. </a:t>
            </a:r>
          </a:p>
          <a:p>
            <a:r>
              <a:rPr lang="en-US" dirty="0">
                <a:solidFill>
                  <a:schemeClr val="tx1"/>
                </a:solidFill>
              </a:rPr>
              <a:t>The supervisor will observe disorder through regular inspections and will then be able to make recommendations to prevent downgrading accidents. If a supervisor is going to get order in his operation, the greatest tool he has at his disposal is his everyday opportunity to look around, and to examine everything.</a:t>
            </a:r>
          </a:p>
          <a:p>
            <a:r>
              <a:rPr lang="en-US" dirty="0">
                <a:solidFill>
                  <a:schemeClr val="tx1"/>
                </a:solidFill>
              </a:rPr>
              <a:t>The benefits that can accrue to an </a:t>
            </a:r>
            <a:r>
              <a:rPr lang="en-US" dirty="0" err="1">
                <a:solidFill>
                  <a:schemeClr val="tx1"/>
                </a:solidFill>
              </a:rPr>
              <a:t>organisation</a:t>
            </a:r>
            <a:r>
              <a:rPr lang="en-US" dirty="0">
                <a:solidFill>
                  <a:schemeClr val="tx1"/>
                </a:solidFill>
              </a:rPr>
              <a:t> applying principles of order are significant. The supervisor in his informal inspections should look carefully at each individual work area, as well as the general areas.  </a:t>
            </a:r>
          </a:p>
          <a:p>
            <a:r>
              <a:rPr lang="en-US" dirty="0">
                <a:solidFill>
                  <a:schemeClr val="tx1"/>
                </a:solidFill>
              </a:rPr>
              <a:t>In his search for a lack of order; he must decide whether or not corrective action is necessary to put any area in order; and he must implement action by using whatever help might be required of immediate supervisors to have order instituted and to start its benefits working for him.</a:t>
            </a:r>
          </a:p>
          <a:p>
            <a:endParaRPr lang="en-US" dirty="0"/>
          </a:p>
        </p:txBody>
      </p:sp>
    </p:spTree>
    <p:extLst>
      <p:ext uri="{BB962C8B-B14F-4D97-AF65-F5344CB8AC3E}">
        <p14:creationId xmlns:p14="http://schemas.microsoft.com/office/powerpoint/2010/main" val="24629488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933303"/>
            <a:ext cx="10361020" cy="4501320"/>
          </a:xfrm>
        </p:spPr>
        <p:txBody>
          <a:bodyPr/>
          <a:lstStyle/>
          <a:p>
            <a:pPr lvl="0"/>
            <a:r>
              <a:rPr lang="en-US" dirty="0">
                <a:solidFill>
                  <a:schemeClr val="tx1"/>
                </a:solidFill>
              </a:rPr>
              <a:t>The location of fire extinguishers, hoses and alarms is known in a selected work context. </a:t>
            </a:r>
          </a:p>
          <a:p>
            <a:pPr lvl="0"/>
            <a:r>
              <a:rPr lang="en-US" dirty="0">
                <a:solidFill>
                  <a:schemeClr val="tx1"/>
                </a:solidFill>
              </a:rPr>
              <a:t>The difference between the different kinds of fire extinguishers in the building is identified and the use for each is identified correctly. </a:t>
            </a:r>
          </a:p>
          <a:p>
            <a:pPr lvl="0"/>
            <a:r>
              <a:rPr lang="en-US" dirty="0">
                <a:solidFill>
                  <a:schemeClr val="tx1"/>
                </a:solidFill>
              </a:rPr>
              <a:t> The use of a fire extinguisher is demonstrated competently. </a:t>
            </a:r>
          </a:p>
          <a:p>
            <a:pPr lvl="0"/>
            <a:r>
              <a:rPr lang="en-US" dirty="0">
                <a:solidFill>
                  <a:schemeClr val="tx1"/>
                </a:solidFill>
              </a:rPr>
              <a:t>Established procedures relating to the identification of fires and other emergencies are known and followed promptly and correctly in an emergency. </a:t>
            </a:r>
          </a:p>
          <a:p>
            <a:pPr lvl="0"/>
            <a:r>
              <a:rPr lang="en-US" dirty="0">
                <a:solidFill>
                  <a:schemeClr val="tx1"/>
                </a:solidFill>
              </a:rPr>
              <a:t>Dangerous occurrences are identified and accurately and timeously reported according to established policy. </a:t>
            </a:r>
          </a:p>
          <a:p>
            <a:pPr lvl="0"/>
            <a:r>
              <a:rPr lang="en-US" dirty="0">
                <a:solidFill>
                  <a:schemeClr val="tx1"/>
                </a:solidFill>
              </a:rPr>
              <a:t>Injuries involving individuals are reported promptly to the relevant authority. </a:t>
            </a:r>
          </a:p>
          <a:p>
            <a:r>
              <a:rPr lang="en-US" dirty="0">
                <a:solidFill>
                  <a:schemeClr val="tx1"/>
                </a:solidFill>
              </a:rPr>
              <a:t>Reasons are given to explain why it is the responsibility of every employee to maintain the safety and security of a selected work environment.</a:t>
            </a:r>
          </a:p>
        </p:txBody>
      </p:sp>
      <p:sp>
        <p:nvSpPr>
          <p:cNvPr id="4" name="Title 3"/>
          <p:cNvSpPr>
            <a:spLocks noGrp="1"/>
          </p:cNvSpPr>
          <p:nvPr>
            <p:ph type="title"/>
          </p:nvPr>
        </p:nvSpPr>
        <p:spPr>
          <a:xfrm>
            <a:off x="707574" y="546652"/>
            <a:ext cx="9925592" cy="1273681"/>
          </a:xfrm>
        </p:spPr>
        <p:txBody>
          <a:bodyPr/>
          <a:lstStyle/>
          <a:p>
            <a:r>
              <a:rPr lang="en-ZA" b="1" dirty="0"/>
              <a:t>SESSION </a:t>
            </a:r>
            <a:r>
              <a:rPr lang="en-ZA" b="1" dirty="0" smtClean="0"/>
              <a:t>2</a:t>
            </a:r>
            <a:r>
              <a:rPr lang="en-US" dirty="0"/>
              <a:t/>
            </a:r>
            <a:br>
              <a:rPr lang="en-US" dirty="0"/>
            </a:br>
            <a:r>
              <a:rPr lang="en-US" b="1" dirty="0"/>
              <a:t>Know how to limit damage to persons or property in the event of an accident or emergency.</a:t>
            </a:r>
            <a:endParaRPr lang="en-US" dirty="0"/>
          </a:p>
        </p:txBody>
      </p:sp>
    </p:spTree>
    <p:extLst>
      <p:ext uri="{BB962C8B-B14F-4D97-AF65-F5344CB8AC3E}">
        <p14:creationId xmlns:p14="http://schemas.microsoft.com/office/powerpoint/2010/main" val="135323565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820333"/>
            <a:ext cx="10491649" cy="4614290"/>
          </a:xfrm>
        </p:spPr>
        <p:txBody>
          <a:bodyPr/>
          <a:lstStyle/>
          <a:p>
            <a:r>
              <a:rPr lang="en-US" dirty="0">
                <a:solidFill>
                  <a:schemeClr val="tx1"/>
                </a:solidFill>
              </a:rPr>
              <a:t>Therefore, it is essential that all factory employees are familiar with the basic procedure to be followed in the event of a fire and are trained in the correct use of firefighting equipment</a:t>
            </a:r>
          </a:p>
          <a:p>
            <a:r>
              <a:rPr lang="en-US" dirty="0">
                <a:solidFill>
                  <a:schemeClr val="tx1"/>
                </a:solidFill>
              </a:rPr>
              <a:t>Prevention of fire is usually a matter of </a:t>
            </a:r>
          </a:p>
          <a:p>
            <a:pPr lvl="0"/>
            <a:r>
              <a:rPr lang="en-ZA" dirty="0">
                <a:solidFill>
                  <a:schemeClr val="tx1"/>
                </a:solidFill>
              </a:rPr>
              <a:t>Alertness, </a:t>
            </a:r>
            <a:endParaRPr lang="en-US" dirty="0">
              <a:solidFill>
                <a:schemeClr val="tx1"/>
              </a:solidFill>
            </a:endParaRPr>
          </a:p>
          <a:p>
            <a:pPr lvl="0"/>
            <a:r>
              <a:rPr lang="en-ZA" dirty="0">
                <a:solidFill>
                  <a:schemeClr val="tx1"/>
                </a:solidFill>
              </a:rPr>
              <a:t>Observation </a:t>
            </a:r>
            <a:endParaRPr lang="en-US" dirty="0">
              <a:solidFill>
                <a:schemeClr val="tx1"/>
              </a:solidFill>
            </a:endParaRPr>
          </a:p>
          <a:p>
            <a:pPr lvl="0"/>
            <a:r>
              <a:rPr lang="en-ZA" dirty="0">
                <a:solidFill>
                  <a:schemeClr val="tx1"/>
                </a:solidFill>
              </a:rPr>
              <a:t>And an ability to identify potential fire hazards </a:t>
            </a:r>
            <a:endParaRPr lang="en-US" dirty="0">
              <a:solidFill>
                <a:schemeClr val="tx1"/>
              </a:solidFill>
            </a:endParaRPr>
          </a:p>
          <a:p>
            <a:pPr lvl="0"/>
            <a:r>
              <a:rPr lang="en-ZA" dirty="0">
                <a:solidFill>
                  <a:schemeClr val="tx1"/>
                </a:solidFill>
              </a:rPr>
              <a:t>And then to rectify such hazards. </a:t>
            </a:r>
            <a:endParaRPr lang="en-US" dirty="0">
              <a:solidFill>
                <a:schemeClr val="tx1"/>
              </a:solidFill>
            </a:endParaRPr>
          </a:p>
          <a:p>
            <a:r>
              <a:rPr lang="en-US" dirty="0">
                <a:solidFill>
                  <a:schemeClr val="tx1"/>
                </a:solidFill>
              </a:rPr>
              <a:t>The key to any effective fire loss control </a:t>
            </a:r>
            <a:r>
              <a:rPr lang="en-US" dirty="0" err="1">
                <a:solidFill>
                  <a:schemeClr val="tx1"/>
                </a:solidFill>
              </a:rPr>
              <a:t>programme</a:t>
            </a:r>
            <a:r>
              <a:rPr lang="en-US" dirty="0">
                <a:solidFill>
                  <a:schemeClr val="tx1"/>
                </a:solidFill>
              </a:rPr>
              <a:t> is the supervisor. Without him, it is nearly impossible to have a meaningful fire prevention </a:t>
            </a:r>
            <a:r>
              <a:rPr lang="en-US" dirty="0" err="1">
                <a:solidFill>
                  <a:schemeClr val="tx1"/>
                </a:solidFill>
              </a:rPr>
              <a:t>programme</a:t>
            </a:r>
            <a:r>
              <a:rPr lang="en-US" dirty="0">
                <a:solidFill>
                  <a:schemeClr val="tx1"/>
                </a:solidFill>
              </a:rPr>
              <a:t>.</a:t>
            </a:r>
          </a:p>
          <a:p>
            <a:r>
              <a:rPr lang="en-US" dirty="0">
                <a:solidFill>
                  <a:schemeClr val="tx1"/>
                </a:solidFill>
              </a:rPr>
              <a:t>A business cannot remain in business if the building, the plant and the stock are destroyed by fire. There is certainly no quicker way to destroy a business than by fire.</a:t>
            </a:r>
          </a:p>
          <a:p>
            <a:endParaRPr lang="en-US" dirty="0"/>
          </a:p>
        </p:txBody>
      </p:sp>
      <p:sp>
        <p:nvSpPr>
          <p:cNvPr id="4" name="Title 3"/>
          <p:cNvSpPr>
            <a:spLocks noGrp="1"/>
          </p:cNvSpPr>
          <p:nvPr>
            <p:ph type="title"/>
          </p:nvPr>
        </p:nvSpPr>
        <p:spPr>
          <a:xfrm>
            <a:off x="707573" y="546652"/>
            <a:ext cx="10317477" cy="1273681"/>
          </a:xfrm>
        </p:spPr>
        <p:txBody>
          <a:bodyPr/>
          <a:lstStyle/>
          <a:p>
            <a:r>
              <a:rPr lang="en-US" b="1" dirty="0"/>
              <a:t>Fire Prevention and Fire Protection</a:t>
            </a:r>
            <a:br>
              <a:rPr lang="en-US" b="1" dirty="0"/>
            </a:br>
            <a:endParaRPr lang="en-US" dirty="0"/>
          </a:p>
        </p:txBody>
      </p:sp>
    </p:spTree>
    <p:extLst>
      <p:ext uri="{BB962C8B-B14F-4D97-AF65-F5344CB8AC3E}">
        <p14:creationId xmlns:p14="http://schemas.microsoft.com/office/powerpoint/2010/main" val="71888435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679269"/>
            <a:ext cx="10465523" cy="5755354"/>
          </a:xfrm>
        </p:spPr>
        <p:txBody>
          <a:bodyPr/>
          <a:lstStyle/>
          <a:p>
            <a:r>
              <a:rPr lang="en-US" b="1" dirty="0">
                <a:solidFill>
                  <a:schemeClr val="tx1"/>
                </a:solidFill>
              </a:rPr>
              <a:t>Causes of fire</a:t>
            </a:r>
          </a:p>
          <a:p>
            <a:r>
              <a:rPr lang="en-US" dirty="0">
                <a:solidFill>
                  <a:schemeClr val="tx1"/>
                </a:solidFill>
              </a:rPr>
              <a:t>There are some main causes of fires:</a:t>
            </a:r>
          </a:p>
          <a:p>
            <a:r>
              <a:rPr lang="en-US" b="1" dirty="0">
                <a:solidFill>
                  <a:schemeClr val="tx1"/>
                </a:solidFill>
              </a:rPr>
              <a:t>Electricity</a:t>
            </a:r>
          </a:p>
          <a:p>
            <a:pPr lvl="0"/>
            <a:r>
              <a:rPr lang="en-ZA" dirty="0">
                <a:solidFill>
                  <a:schemeClr val="tx1"/>
                </a:solidFill>
              </a:rPr>
              <a:t>faulty electricity; </a:t>
            </a:r>
            <a:endParaRPr lang="en-US" dirty="0">
              <a:solidFill>
                <a:schemeClr val="tx1"/>
              </a:solidFill>
            </a:endParaRPr>
          </a:p>
          <a:p>
            <a:pPr lvl="0"/>
            <a:r>
              <a:rPr lang="en-ZA" dirty="0">
                <a:solidFill>
                  <a:schemeClr val="tx1"/>
                </a:solidFill>
              </a:rPr>
              <a:t>open matches and cigarettes;</a:t>
            </a:r>
            <a:endParaRPr lang="en-US" dirty="0">
              <a:solidFill>
                <a:schemeClr val="tx1"/>
              </a:solidFill>
            </a:endParaRPr>
          </a:p>
          <a:p>
            <a:pPr lvl="0"/>
            <a:r>
              <a:rPr lang="en-ZA" dirty="0">
                <a:solidFill>
                  <a:schemeClr val="tx1"/>
                </a:solidFill>
              </a:rPr>
              <a:t>spontaneous ignition </a:t>
            </a:r>
            <a:endParaRPr lang="en-US" dirty="0">
              <a:solidFill>
                <a:schemeClr val="tx1"/>
              </a:solidFill>
            </a:endParaRPr>
          </a:p>
          <a:p>
            <a:pPr lvl="0"/>
            <a:r>
              <a:rPr lang="en-ZA" dirty="0">
                <a:solidFill>
                  <a:schemeClr val="tx1"/>
                </a:solidFill>
              </a:rPr>
              <a:t>chemical reactions; </a:t>
            </a:r>
            <a:endParaRPr lang="en-US" dirty="0">
              <a:solidFill>
                <a:schemeClr val="tx1"/>
              </a:solidFill>
            </a:endParaRPr>
          </a:p>
          <a:p>
            <a:pPr lvl="0"/>
            <a:r>
              <a:rPr lang="en-ZA" dirty="0">
                <a:solidFill>
                  <a:schemeClr val="tx1"/>
                </a:solidFill>
              </a:rPr>
              <a:t>static electricity;  </a:t>
            </a:r>
            <a:endParaRPr lang="en-US" dirty="0">
              <a:solidFill>
                <a:schemeClr val="tx1"/>
              </a:solidFill>
            </a:endParaRPr>
          </a:p>
          <a:p>
            <a:pPr lvl="0"/>
            <a:r>
              <a:rPr lang="en-ZA" dirty="0">
                <a:solidFill>
                  <a:schemeClr val="tx1"/>
                </a:solidFill>
              </a:rPr>
              <a:t>friction etc.</a:t>
            </a:r>
            <a:endParaRPr lang="en-US" dirty="0">
              <a:solidFill>
                <a:schemeClr val="tx1"/>
              </a:solidFill>
            </a:endParaRPr>
          </a:p>
          <a:p>
            <a:endParaRPr lang="en-US" dirty="0"/>
          </a:p>
        </p:txBody>
      </p:sp>
    </p:spTree>
    <p:extLst>
      <p:ext uri="{BB962C8B-B14F-4D97-AF65-F5344CB8AC3E}">
        <p14:creationId xmlns:p14="http://schemas.microsoft.com/office/powerpoint/2010/main" val="347190815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548640"/>
            <a:ext cx="10300060" cy="5885983"/>
          </a:xfrm>
        </p:spPr>
        <p:txBody>
          <a:bodyPr/>
          <a:lstStyle/>
          <a:p>
            <a:r>
              <a:rPr lang="en-US" dirty="0">
                <a:solidFill>
                  <a:schemeClr val="tx1"/>
                </a:solidFill>
              </a:rPr>
              <a:t>The abuse of electricity is often the cause of a fire: overloading of a wall socket; unattended; temporary wiring; and wires which are frayed. Some examples are electrical appliances left switched on and cables and wires under carpets.</a:t>
            </a:r>
          </a:p>
          <a:p>
            <a:pPr lvl="0"/>
            <a:r>
              <a:rPr lang="en-ZA" dirty="0">
                <a:solidFill>
                  <a:schemeClr val="tx1"/>
                </a:solidFill>
              </a:rPr>
              <a:t>The precautionary measures to be adopted with electricity are </a:t>
            </a:r>
            <a:endParaRPr lang="en-US" dirty="0">
              <a:solidFill>
                <a:schemeClr val="tx1"/>
              </a:solidFill>
            </a:endParaRPr>
          </a:p>
          <a:p>
            <a:pPr lvl="0"/>
            <a:r>
              <a:rPr lang="en-ZA" dirty="0">
                <a:solidFill>
                  <a:schemeClr val="tx1"/>
                </a:solidFill>
              </a:rPr>
              <a:t>to ensure the wall sockets are not overloaded; </a:t>
            </a:r>
            <a:endParaRPr lang="en-US" dirty="0">
              <a:solidFill>
                <a:schemeClr val="tx1"/>
              </a:solidFill>
            </a:endParaRPr>
          </a:p>
          <a:p>
            <a:pPr lvl="0"/>
            <a:r>
              <a:rPr lang="en-ZA" dirty="0">
                <a:solidFill>
                  <a:schemeClr val="tx1"/>
                </a:solidFill>
              </a:rPr>
              <a:t>switch off appliances when not in use or unattended; </a:t>
            </a:r>
            <a:endParaRPr lang="en-US" dirty="0">
              <a:solidFill>
                <a:schemeClr val="tx1"/>
              </a:solidFill>
            </a:endParaRPr>
          </a:p>
          <a:p>
            <a:pPr lvl="0"/>
            <a:r>
              <a:rPr lang="en-ZA" dirty="0">
                <a:solidFill>
                  <a:schemeClr val="tx1"/>
                </a:solidFill>
              </a:rPr>
              <a:t>replace temporary wiring with permanent wires; </a:t>
            </a:r>
            <a:endParaRPr lang="en-US" dirty="0">
              <a:solidFill>
                <a:schemeClr val="tx1"/>
              </a:solidFill>
            </a:endParaRPr>
          </a:p>
          <a:p>
            <a:pPr lvl="0"/>
            <a:r>
              <a:rPr lang="en-ZA" dirty="0">
                <a:solidFill>
                  <a:schemeClr val="tx1"/>
                </a:solidFill>
              </a:rPr>
              <a:t>do not lead wires under carpets; </a:t>
            </a:r>
            <a:endParaRPr lang="en-US" dirty="0">
              <a:solidFill>
                <a:schemeClr val="tx1"/>
              </a:solidFill>
            </a:endParaRPr>
          </a:p>
          <a:p>
            <a:pPr lvl="0"/>
            <a:r>
              <a:rPr lang="en-ZA" dirty="0">
                <a:solidFill>
                  <a:schemeClr val="tx1"/>
                </a:solidFill>
              </a:rPr>
              <a:t>let a competent person check factory wiring at regular intervals.</a:t>
            </a:r>
            <a:endParaRPr lang="en-US" dirty="0">
              <a:solidFill>
                <a:schemeClr val="tx1"/>
              </a:solidFill>
            </a:endParaRPr>
          </a:p>
          <a:p>
            <a:r>
              <a:rPr lang="en-US" dirty="0">
                <a:solidFill>
                  <a:schemeClr val="tx1"/>
                </a:solidFill>
              </a:rPr>
              <a:t> </a:t>
            </a:r>
          </a:p>
          <a:p>
            <a:r>
              <a:rPr lang="en-US" dirty="0">
                <a:solidFill>
                  <a:schemeClr val="tx1"/>
                </a:solidFill>
              </a:rPr>
              <a:t>Fires can also be caused by electric heaters which have been left on; also never overload plugs with electrical appliances or place electric heaters near combustible materials such as curtains and other materials which could catch fire.</a:t>
            </a:r>
          </a:p>
          <a:p>
            <a:endParaRPr lang="en-US" dirty="0"/>
          </a:p>
        </p:txBody>
      </p:sp>
    </p:spTree>
    <p:extLst>
      <p:ext uri="{BB962C8B-B14F-4D97-AF65-F5344CB8AC3E}">
        <p14:creationId xmlns:p14="http://schemas.microsoft.com/office/powerpoint/2010/main" val="105687280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3" y="670560"/>
            <a:ext cx="10517775" cy="5764063"/>
          </a:xfrm>
        </p:spPr>
        <p:txBody>
          <a:bodyPr/>
          <a:lstStyle/>
          <a:p>
            <a:r>
              <a:rPr lang="en-US" b="1" dirty="0">
                <a:solidFill>
                  <a:schemeClr val="tx1"/>
                </a:solidFill>
              </a:rPr>
              <a:t>Sparks</a:t>
            </a:r>
          </a:p>
          <a:p>
            <a:r>
              <a:rPr lang="en-US" dirty="0">
                <a:solidFill>
                  <a:schemeClr val="tx1"/>
                </a:solidFill>
              </a:rPr>
              <a:t>Sparks can also cause fires. The precautionary measures to be adopted when using cutting tools and welding equipment (which could cause sparking) are as follows:</a:t>
            </a:r>
          </a:p>
          <a:p>
            <a:pPr lvl="0"/>
            <a:r>
              <a:rPr lang="en-ZA" dirty="0">
                <a:solidFill>
                  <a:schemeClr val="tx1"/>
                </a:solidFill>
              </a:rPr>
              <a:t>Ensure that any work done on the premises which creates sparks be carried out by a competent person;</a:t>
            </a:r>
            <a:endParaRPr lang="en-US" dirty="0">
              <a:solidFill>
                <a:schemeClr val="tx1"/>
              </a:solidFill>
            </a:endParaRPr>
          </a:p>
          <a:p>
            <a:pPr lvl="0"/>
            <a:r>
              <a:rPr lang="en-ZA" dirty="0">
                <a:solidFill>
                  <a:schemeClr val="tx1"/>
                </a:solidFill>
              </a:rPr>
              <a:t>Permits must be issued to persons carrying out hot works;</a:t>
            </a:r>
            <a:endParaRPr lang="en-US" dirty="0">
              <a:solidFill>
                <a:schemeClr val="tx1"/>
              </a:solidFill>
            </a:endParaRPr>
          </a:p>
          <a:p>
            <a:pPr lvl="0"/>
            <a:r>
              <a:rPr lang="en-ZA" dirty="0">
                <a:solidFill>
                  <a:schemeClr val="tx1"/>
                </a:solidFill>
              </a:rPr>
              <a:t>Do not allow flammable liquids in the vicinity of the welding or cutting works.</a:t>
            </a:r>
            <a:endParaRPr lang="en-US" dirty="0">
              <a:solidFill>
                <a:schemeClr val="tx1"/>
              </a:solidFill>
            </a:endParaRPr>
          </a:p>
          <a:p>
            <a:r>
              <a:rPr lang="en-US" b="1" dirty="0">
                <a:solidFill>
                  <a:schemeClr val="tx1"/>
                </a:solidFill>
              </a:rPr>
              <a:t> </a:t>
            </a:r>
          </a:p>
          <a:p>
            <a:r>
              <a:rPr lang="en-US" b="1" dirty="0">
                <a:solidFill>
                  <a:schemeClr val="tx1"/>
                </a:solidFill>
              </a:rPr>
              <a:t>Spontaneous Combustion</a:t>
            </a:r>
          </a:p>
          <a:p>
            <a:r>
              <a:rPr lang="en-US" dirty="0">
                <a:solidFill>
                  <a:schemeClr val="tx1"/>
                </a:solidFill>
              </a:rPr>
              <a:t>Spontaneous combustion or ignition can also be a cause of fires. Ensure that no oil-soaked rags are left lying around; and provide metal bins for the discarding of old rags.</a:t>
            </a:r>
          </a:p>
          <a:p>
            <a:r>
              <a:rPr lang="en-US" b="1" dirty="0">
                <a:solidFill>
                  <a:schemeClr val="tx1"/>
                </a:solidFill>
              </a:rPr>
              <a:t> </a:t>
            </a:r>
          </a:p>
          <a:p>
            <a:endParaRPr lang="en-US" dirty="0"/>
          </a:p>
        </p:txBody>
      </p:sp>
    </p:spTree>
    <p:extLst>
      <p:ext uri="{BB962C8B-B14F-4D97-AF65-F5344CB8AC3E}">
        <p14:creationId xmlns:p14="http://schemas.microsoft.com/office/powerpoint/2010/main" val="323709910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820333"/>
            <a:ext cx="9890756" cy="4614290"/>
          </a:xfrm>
        </p:spPr>
        <p:txBody>
          <a:bodyPr/>
          <a:lstStyle/>
          <a:p>
            <a:r>
              <a:rPr lang="en-US" dirty="0">
                <a:solidFill>
                  <a:schemeClr val="tx1"/>
                </a:solidFill>
              </a:rPr>
              <a:t>These elements usually cause a chain reaction. Remove any of the elements and the fire will be extinguished. Pouring water on the fire will remove the heat. Blanketing it with sand, foam or a chemical will exclude oxygen supply.  Cut off the fuel and the fire will extinguish itself, </a:t>
            </a:r>
          </a:p>
          <a:p>
            <a:r>
              <a:rPr lang="en-US" b="1" dirty="0">
                <a:solidFill>
                  <a:schemeClr val="tx1"/>
                </a:solidFill>
              </a:rPr>
              <a:t>Classes of fire</a:t>
            </a:r>
          </a:p>
          <a:p>
            <a:r>
              <a:rPr lang="en-US" dirty="0">
                <a:solidFill>
                  <a:schemeClr val="tx1"/>
                </a:solidFill>
              </a:rPr>
              <a:t>There are four classes of fire, namely:</a:t>
            </a:r>
          </a:p>
          <a:p>
            <a:r>
              <a:rPr lang="en-US" dirty="0">
                <a:solidFill>
                  <a:schemeClr val="tx1"/>
                </a:solidFill>
              </a:rPr>
              <a:t>CLASS A ‑ which are mostly wood and paper fires;</a:t>
            </a:r>
          </a:p>
          <a:p>
            <a:r>
              <a:rPr lang="en-US" dirty="0">
                <a:solidFill>
                  <a:schemeClr val="tx1"/>
                </a:solidFill>
              </a:rPr>
              <a:t>CLASS B ‑ which is mainly flammable liquids such as thinners and gasoline;</a:t>
            </a:r>
          </a:p>
          <a:p>
            <a:r>
              <a:rPr lang="en-US" dirty="0">
                <a:solidFill>
                  <a:schemeClr val="tx1"/>
                </a:solidFill>
              </a:rPr>
              <a:t>CLASS C ‑ which is mainly electrical fires; and</a:t>
            </a:r>
          </a:p>
          <a:p>
            <a:r>
              <a:rPr lang="en-US" dirty="0">
                <a:solidFill>
                  <a:schemeClr val="tx1"/>
                </a:solidFill>
              </a:rPr>
              <a:t>CLASS D ‑which is mostly flammable metal fires such as titanium, magnesium and lithium.</a:t>
            </a:r>
          </a:p>
          <a:p>
            <a:r>
              <a:rPr lang="en-US" dirty="0"/>
              <a:t> </a:t>
            </a:r>
          </a:p>
          <a:p>
            <a:endParaRPr lang="en-US" dirty="0"/>
          </a:p>
        </p:txBody>
      </p:sp>
      <p:sp>
        <p:nvSpPr>
          <p:cNvPr id="4" name="Title 3"/>
          <p:cNvSpPr>
            <a:spLocks noGrp="1"/>
          </p:cNvSpPr>
          <p:nvPr>
            <p:ph type="title"/>
          </p:nvPr>
        </p:nvSpPr>
        <p:spPr>
          <a:xfrm>
            <a:off x="707573" y="546652"/>
            <a:ext cx="9890757" cy="1273681"/>
          </a:xfrm>
        </p:spPr>
        <p:txBody>
          <a:bodyPr/>
          <a:lstStyle/>
          <a:p>
            <a:r>
              <a:rPr lang="en-US" b="1" dirty="0"/>
              <a:t>Elements present to cause fire</a:t>
            </a:r>
            <a:br>
              <a:rPr lang="en-US" b="1" dirty="0"/>
            </a:br>
            <a:endParaRPr lang="en-US" dirty="0"/>
          </a:p>
        </p:txBody>
      </p:sp>
    </p:spTree>
    <p:extLst>
      <p:ext uri="{BB962C8B-B14F-4D97-AF65-F5344CB8AC3E}">
        <p14:creationId xmlns:p14="http://schemas.microsoft.com/office/powerpoint/2010/main" val="11087503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705394"/>
            <a:ext cx="10186849" cy="5729229"/>
          </a:xfrm>
        </p:spPr>
        <p:txBody>
          <a:bodyPr/>
          <a:lstStyle/>
          <a:p>
            <a:r>
              <a:rPr lang="en-US" dirty="0">
                <a:solidFill>
                  <a:schemeClr val="tx1"/>
                </a:solidFill>
              </a:rPr>
              <a:t>For each class of fire, a different method of extinguishing the fire used, namely:</a:t>
            </a:r>
          </a:p>
          <a:p>
            <a:r>
              <a:rPr lang="en-US" dirty="0">
                <a:solidFill>
                  <a:schemeClr val="tx1"/>
                </a:solidFill>
              </a:rPr>
              <a:t>CLASS A fires usually need soda-acid extinguishers</a:t>
            </a:r>
          </a:p>
          <a:p>
            <a:r>
              <a:rPr lang="en-US" dirty="0">
                <a:solidFill>
                  <a:schemeClr val="tx1"/>
                </a:solidFill>
              </a:rPr>
              <a:t>CLASSB fires usually need foam, dry chemical extinguishers</a:t>
            </a:r>
          </a:p>
          <a:p>
            <a:r>
              <a:rPr lang="en-US" dirty="0">
                <a:solidFill>
                  <a:schemeClr val="tx1"/>
                </a:solidFill>
              </a:rPr>
              <a:t>CLASS C need carbon dioxide or dry chemical extinguishers</a:t>
            </a:r>
          </a:p>
          <a:p>
            <a:r>
              <a:rPr lang="en-US" dirty="0">
                <a:solidFill>
                  <a:schemeClr val="tx1"/>
                </a:solidFill>
              </a:rPr>
              <a:t>CLASS D usually need special chemicals, iron filings and French chalk.</a:t>
            </a:r>
          </a:p>
          <a:p>
            <a:r>
              <a:rPr lang="en-US" dirty="0">
                <a:solidFill>
                  <a:schemeClr val="tx1"/>
                </a:solidFill>
              </a:rPr>
              <a:t>It is essential to note that soda-acid or foam fire-extinguishers must not be used on electrical fires because one must always assume that all electrical installations are live. The water and foam discharged by the fire extinguishers are both conductors of electricity. Thus, the person operating the fire-extinguishers may receive an electric shock.</a:t>
            </a:r>
          </a:p>
          <a:p>
            <a:endParaRPr lang="en-US" dirty="0"/>
          </a:p>
        </p:txBody>
      </p:sp>
      <p:pic>
        <p:nvPicPr>
          <p:cNvPr id="5" name="Picture 4" descr="Fire Equipment"/>
          <p:cNvPicPr/>
          <p:nvPr/>
        </p:nvPicPr>
        <p:blipFill>
          <a:blip r:embed="rId3">
            <a:extLst>
              <a:ext uri="{28A0092B-C50C-407E-A947-70E740481C1C}">
                <a14:useLocalDpi xmlns:a14="http://schemas.microsoft.com/office/drawing/2010/main" val="0"/>
              </a:ext>
            </a:extLst>
          </a:blip>
          <a:srcRect/>
          <a:stretch>
            <a:fillRect/>
          </a:stretch>
        </p:blipFill>
        <p:spPr bwMode="auto">
          <a:xfrm>
            <a:off x="4167143" y="4562249"/>
            <a:ext cx="3267710" cy="833755"/>
          </a:xfrm>
          <a:prstGeom prst="rect">
            <a:avLst/>
          </a:prstGeom>
          <a:noFill/>
        </p:spPr>
      </p:pic>
    </p:spTree>
    <p:extLst>
      <p:ext uri="{BB962C8B-B14F-4D97-AF65-F5344CB8AC3E}">
        <p14:creationId xmlns:p14="http://schemas.microsoft.com/office/powerpoint/2010/main" val="173354625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766354"/>
            <a:ext cx="10561317" cy="5668269"/>
          </a:xfrm>
        </p:spPr>
        <p:txBody>
          <a:bodyPr/>
          <a:lstStyle/>
          <a:p>
            <a:r>
              <a:rPr lang="en-US" b="1" dirty="0">
                <a:solidFill>
                  <a:schemeClr val="tx1"/>
                </a:solidFill>
              </a:rPr>
              <a:t>Evacuation of the work‑place in case of fire</a:t>
            </a:r>
          </a:p>
          <a:p>
            <a:r>
              <a:rPr lang="en-US" dirty="0">
                <a:solidFill>
                  <a:schemeClr val="tx1"/>
                </a:solidFill>
              </a:rPr>
              <a:t>Safety law is concerned with the preservation of life rather than property. For this reason, the following procedure must be followed in the evacuation of property:</a:t>
            </a:r>
          </a:p>
          <a:p>
            <a:pPr lvl="0"/>
            <a:r>
              <a:rPr lang="en-ZA" dirty="0">
                <a:solidFill>
                  <a:schemeClr val="tx1"/>
                </a:solidFill>
              </a:rPr>
              <a:t>All emergency doors should be able to open outwards;</a:t>
            </a:r>
            <a:endParaRPr lang="en-US" dirty="0">
              <a:solidFill>
                <a:schemeClr val="tx1"/>
              </a:solidFill>
            </a:endParaRPr>
          </a:p>
          <a:p>
            <a:pPr lvl="0"/>
            <a:r>
              <a:rPr lang="en-ZA" dirty="0">
                <a:solidFill>
                  <a:schemeClr val="tx1"/>
                </a:solidFill>
              </a:rPr>
              <a:t>All doors and exits where people are constantly working should be kept clear for emergency evacuation;</a:t>
            </a:r>
            <a:endParaRPr lang="en-US" dirty="0">
              <a:solidFill>
                <a:schemeClr val="tx1"/>
              </a:solidFill>
            </a:endParaRPr>
          </a:p>
          <a:p>
            <a:pPr lvl="0"/>
            <a:r>
              <a:rPr lang="en-ZA" dirty="0">
                <a:solidFill>
                  <a:schemeClr val="tx1"/>
                </a:solidFill>
              </a:rPr>
              <a:t>There should be easy access to outer escape exits;</a:t>
            </a:r>
            <a:endParaRPr lang="en-US" dirty="0">
              <a:solidFill>
                <a:schemeClr val="tx1"/>
              </a:solidFill>
            </a:endParaRPr>
          </a:p>
          <a:p>
            <a:pPr lvl="0"/>
            <a:r>
              <a:rPr lang="en-ZA" dirty="0">
                <a:solidFill>
                  <a:schemeClr val="tx1"/>
                </a:solidFill>
              </a:rPr>
              <a:t>Staircases should have proper handrails;</a:t>
            </a:r>
            <a:endParaRPr lang="en-US" dirty="0">
              <a:solidFill>
                <a:schemeClr val="tx1"/>
              </a:solidFill>
            </a:endParaRPr>
          </a:p>
          <a:p>
            <a:pPr lvl="0"/>
            <a:r>
              <a:rPr lang="en-ZA" dirty="0">
                <a:solidFill>
                  <a:schemeClr val="tx1"/>
                </a:solidFill>
              </a:rPr>
              <a:t>Staircases which are going to be used as fire escapes must not be constructed of combustible materials; they should be kept clear of obstructions; they must not terminate in an enclosed area or </a:t>
            </a:r>
            <a:r>
              <a:rPr lang="en-ZA" dirty="0" err="1">
                <a:solidFill>
                  <a:schemeClr val="tx1"/>
                </a:solidFill>
              </a:rPr>
              <a:t>cul</a:t>
            </a:r>
            <a:r>
              <a:rPr lang="en-ZA" dirty="0">
                <a:solidFill>
                  <a:schemeClr val="tx1"/>
                </a:solidFill>
              </a:rPr>
              <a:t> de sac;</a:t>
            </a:r>
            <a:endParaRPr lang="en-US" dirty="0">
              <a:solidFill>
                <a:schemeClr val="tx1"/>
              </a:solidFill>
            </a:endParaRPr>
          </a:p>
          <a:p>
            <a:pPr lvl="0"/>
            <a:r>
              <a:rPr lang="en-ZA" dirty="0">
                <a:solidFill>
                  <a:schemeClr val="tx1"/>
                </a:solidFill>
              </a:rPr>
              <a:t> Staircases and passages must be constructed in such a manner that they can be easily negotiated and that easy exit can be facilitated; and there should be at least two means of egress which are situated as far apart as possible.</a:t>
            </a:r>
            <a:endParaRPr lang="en-US" dirty="0">
              <a:solidFill>
                <a:schemeClr val="tx1"/>
              </a:solidFill>
            </a:endParaRPr>
          </a:p>
          <a:p>
            <a:r>
              <a:rPr lang="en-US" dirty="0">
                <a:solidFill>
                  <a:schemeClr val="tx1"/>
                </a:solidFill>
              </a:rPr>
              <a:t>It’s the duty of the employer to provide on the premises an adequate supply of suitable fire-fighting equipment at strategic locations or as may be recommended by the fire chief of the local authority concerned, and this equipment must be maintained in good working order.</a:t>
            </a:r>
          </a:p>
          <a:p>
            <a:endParaRPr lang="en-US" dirty="0"/>
          </a:p>
        </p:txBody>
      </p:sp>
    </p:spTree>
    <p:extLst>
      <p:ext uri="{BB962C8B-B14F-4D97-AF65-F5344CB8AC3E}">
        <p14:creationId xmlns:p14="http://schemas.microsoft.com/office/powerpoint/2010/main" val="102722193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600891"/>
            <a:ext cx="10395855" cy="5833732"/>
          </a:xfrm>
        </p:spPr>
        <p:txBody>
          <a:bodyPr/>
          <a:lstStyle/>
          <a:p>
            <a:r>
              <a:rPr lang="en-US" b="1" dirty="0">
                <a:solidFill>
                  <a:schemeClr val="tx1"/>
                </a:solidFill>
              </a:rPr>
              <a:t>Location of fire-extinguishers</a:t>
            </a:r>
          </a:p>
          <a:p>
            <a:r>
              <a:rPr lang="en-US" dirty="0">
                <a:solidFill>
                  <a:schemeClr val="tx1"/>
                </a:solidFill>
              </a:rPr>
              <a:t>Fire-extinguishers should be placed close to likely fire hazards, but not so close that they can be damaged or suddenly cut off by fires. They should be located outside entrances to danger areas, never inside where they might become inaccessible. They should be placed in conspicuous places, and should be prominently marked by, for example, red paint. The type of paint used must in no sense camouflage the extinguishers. </a:t>
            </a:r>
          </a:p>
          <a:p>
            <a:r>
              <a:rPr lang="en-US" b="1" i="1" dirty="0">
                <a:solidFill>
                  <a:schemeClr val="tx1"/>
                </a:solidFill>
              </a:rPr>
              <a:t>Portable Fire-Extinguishers</a:t>
            </a:r>
          </a:p>
          <a:p>
            <a:r>
              <a:rPr lang="en-US" dirty="0">
                <a:solidFill>
                  <a:schemeClr val="tx1"/>
                </a:solidFill>
              </a:rPr>
              <a:t>Large signs can be posted where extinguishers are not readily located.</a:t>
            </a:r>
          </a:p>
          <a:p>
            <a:r>
              <a:rPr lang="en-US" dirty="0">
                <a:solidFill>
                  <a:schemeClr val="tx1"/>
                </a:solidFill>
              </a:rPr>
              <a:t>Fire-extinguishers should be checked monthly by a responsible person and should be serviced annually. </a:t>
            </a:r>
          </a:p>
          <a:p>
            <a:r>
              <a:rPr lang="en-US" dirty="0">
                <a:solidFill>
                  <a:schemeClr val="tx1"/>
                </a:solidFill>
              </a:rPr>
              <a:t>The demarcation, accessibility and location must be checked; the cylinders must be visually checked for corrosion or damage; the nozzle must be checked for blockage or dirt; the breather must be checked for blockage; and the rubber hose must be inspected for deterioration, damage and correct coupling. </a:t>
            </a:r>
          </a:p>
          <a:p>
            <a:endParaRPr lang="en-US" dirty="0"/>
          </a:p>
        </p:txBody>
      </p:sp>
    </p:spTree>
    <p:extLst>
      <p:ext uri="{BB962C8B-B14F-4D97-AF65-F5344CB8AC3E}">
        <p14:creationId xmlns:p14="http://schemas.microsoft.com/office/powerpoint/2010/main" val="4230334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933303"/>
            <a:ext cx="10726780" cy="4501320"/>
          </a:xfrm>
        </p:spPr>
        <p:txBody>
          <a:bodyPr/>
          <a:lstStyle/>
          <a:p>
            <a:pPr marL="285750" indent="-285750">
              <a:buFont typeface="Arial" panose="020B0604020202020204" pitchFamily="34" charset="0"/>
              <a:buChar char="•"/>
            </a:pPr>
            <a:r>
              <a:rPr lang="en-ZA" dirty="0">
                <a:solidFill>
                  <a:schemeClr val="tx1"/>
                </a:solidFill>
              </a:rPr>
              <a:t>Improper attitudes of the workers;</a:t>
            </a:r>
            <a:endParaRPr lang="en-US" dirty="0">
              <a:solidFill>
                <a:schemeClr val="tx1"/>
              </a:solidFill>
            </a:endParaRPr>
          </a:p>
          <a:p>
            <a:pPr marL="285750" indent="-285750">
              <a:buFont typeface="Arial" panose="020B0604020202020204" pitchFamily="34" charset="0"/>
              <a:buChar char="•"/>
            </a:pPr>
            <a:r>
              <a:rPr lang="en-ZA" dirty="0">
                <a:solidFill>
                  <a:schemeClr val="tx1"/>
                </a:solidFill>
              </a:rPr>
              <a:t>Lack of knowledge or skills;</a:t>
            </a:r>
            <a:endParaRPr lang="en-US" dirty="0">
              <a:solidFill>
                <a:schemeClr val="tx1"/>
              </a:solidFill>
            </a:endParaRPr>
          </a:p>
          <a:p>
            <a:pPr marL="285750" indent="-285750">
              <a:buFont typeface="Arial" panose="020B0604020202020204" pitchFamily="34" charset="0"/>
              <a:buChar char="•"/>
            </a:pPr>
            <a:r>
              <a:rPr lang="en-ZA" dirty="0">
                <a:solidFill>
                  <a:schemeClr val="tx1"/>
                </a:solidFill>
              </a:rPr>
              <a:t>Physical unsuitability; and</a:t>
            </a:r>
            <a:endParaRPr lang="en-US" dirty="0">
              <a:solidFill>
                <a:schemeClr val="tx1"/>
              </a:solidFill>
            </a:endParaRPr>
          </a:p>
          <a:p>
            <a:pPr marL="285750" indent="-285750">
              <a:buFont typeface="Arial" panose="020B0604020202020204" pitchFamily="34" charset="0"/>
              <a:buChar char="•"/>
            </a:pPr>
            <a:r>
              <a:rPr lang="en-ZA" dirty="0">
                <a:solidFill>
                  <a:schemeClr val="tx1"/>
                </a:solidFill>
              </a:rPr>
              <a:t>Improper mechanical or physical environment.</a:t>
            </a:r>
            <a:endParaRPr lang="en-US" dirty="0">
              <a:solidFill>
                <a:schemeClr val="tx1"/>
              </a:solidFill>
            </a:endParaRPr>
          </a:p>
          <a:p>
            <a:r>
              <a:rPr lang="en-US" dirty="0">
                <a:solidFill>
                  <a:schemeClr val="tx1"/>
                </a:solidFill>
              </a:rPr>
              <a:t>Except for reflex actions, unsafe acts are </a:t>
            </a:r>
            <a:r>
              <a:rPr lang="en-US" b="1" dirty="0">
                <a:solidFill>
                  <a:schemeClr val="tx1"/>
                </a:solidFill>
              </a:rPr>
              <a:t>learnt</a:t>
            </a:r>
            <a:r>
              <a:rPr lang="en-US" dirty="0">
                <a:solidFill>
                  <a:schemeClr val="tx1"/>
                </a:solidFill>
              </a:rPr>
              <a:t> acts, and can be replaced with learnt safe acts. If an employee's learning has been inadequate or misdirected, it is necessary to </a:t>
            </a:r>
            <a:r>
              <a:rPr lang="en-US" b="1" dirty="0">
                <a:solidFill>
                  <a:schemeClr val="tx1"/>
                </a:solidFill>
              </a:rPr>
              <a:t>retrain</a:t>
            </a:r>
            <a:r>
              <a:rPr lang="en-US" dirty="0">
                <a:solidFill>
                  <a:schemeClr val="tx1"/>
                </a:solidFill>
              </a:rPr>
              <a:t> an employee in the safe way. </a:t>
            </a:r>
          </a:p>
          <a:p>
            <a:r>
              <a:rPr lang="en-US" dirty="0">
                <a:solidFill>
                  <a:schemeClr val="tx1"/>
                </a:solidFill>
              </a:rPr>
              <a:t>Many employees suffer injury because they are unschooled in safe </a:t>
            </a:r>
            <a:r>
              <a:rPr lang="en-US" dirty="0" err="1">
                <a:solidFill>
                  <a:schemeClr val="tx1"/>
                </a:solidFill>
              </a:rPr>
              <a:t>behaviour</a:t>
            </a:r>
            <a:r>
              <a:rPr lang="en-US" dirty="0">
                <a:solidFill>
                  <a:schemeClr val="tx1"/>
                </a:solidFill>
              </a:rPr>
              <a:t>, i.e., </a:t>
            </a:r>
          </a:p>
          <a:p>
            <a:r>
              <a:rPr lang="en-ZA" dirty="0">
                <a:solidFill>
                  <a:schemeClr val="tx1"/>
                </a:solidFill>
              </a:rPr>
              <a:t>because there is a lack of knowledge of safety rules and procedures, </a:t>
            </a:r>
            <a:endParaRPr lang="en-US" dirty="0">
              <a:solidFill>
                <a:schemeClr val="tx1"/>
              </a:solidFill>
            </a:endParaRPr>
          </a:p>
          <a:p>
            <a:r>
              <a:rPr lang="en-ZA" dirty="0">
                <a:solidFill>
                  <a:schemeClr val="tx1"/>
                </a:solidFill>
              </a:rPr>
              <a:t>or a lack of skill in the safe execution of job tasks. </a:t>
            </a: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p:txBody>
      </p:sp>
      <p:sp>
        <p:nvSpPr>
          <p:cNvPr id="4" name="Title 3"/>
          <p:cNvSpPr>
            <a:spLocks noGrp="1"/>
          </p:cNvSpPr>
          <p:nvPr>
            <p:ph type="title"/>
          </p:nvPr>
        </p:nvSpPr>
        <p:spPr>
          <a:xfrm>
            <a:off x="707574" y="546652"/>
            <a:ext cx="8410300" cy="1273681"/>
          </a:xfrm>
        </p:spPr>
        <p:txBody>
          <a:bodyPr/>
          <a:lstStyle/>
          <a:p>
            <a:r>
              <a:rPr lang="en-US" b="1" dirty="0"/>
              <a:t>Four basic reasons for unsafe</a:t>
            </a:r>
            <a:r>
              <a:rPr lang="en-US" dirty="0"/>
              <a:t> </a:t>
            </a:r>
          </a:p>
        </p:txBody>
      </p:sp>
    </p:spTree>
    <p:extLst>
      <p:ext uri="{BB962C8B-B14F-4D97-AF65-F5344CB8AC3E}">
        <p14:creationId xmlns:p14="http://schemas.microsoft.com/office/powerpoint/2010/main" val="21116849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endParaRPr lang="en-US"/>
          </a:p>
        </p:txBody>
      </p:sp>
      <p:sp>
        <p:nvSpPr>
          <p:cNvPr id="6" name="ISPRING_QUIZ_SHAPE0"/>
          <p:cNvSpPr/>
          <p:nvPr/>
        </p:nvSpPr>
        <p:spPr>
          <a:xfrm>
            <a:off x="0" y="0"/>
            <a:ext cx="12192000" cy="6858000"/>
          </a:xfrm>
          <a:prstGeom prst="rect">
            <a:avLst/>
          </a:prstGeom>
          <a:solidFill>
            <a:srgbClr val="FFFFFF"/>
          </a:solidFill>
          <a:ln w="12700" cap="flat" cmpd="sng" algn="ctr">
            <a:noFill/>
            <a:prstDash val="solid"/>
            <a:miter lim="800000"/>
          </a:ln>
          <a:effectLst>
            <a:innerShdw>
              <a:scrgbClr r="0" g="0" b="0">
                <a:alpha val="0"/>
              </a:scrgbClr>
            </a:inn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SPRING_QUIZ_SHAPE1"/>
          <p:cNvPicPr>
            <a:picLocks/>
          </p:cNvPicPr>
          <p:nvPr/>
        </p:nvPicPr>
        <p:blipFill>
          <a:blip r:embed="rId4">
            <a:extLst>
              <a:ext uri="{28A0092B-C50C-407E-A947-70E740481C1C}">
                <a14:useLocalDpi xmlns:a14="http://schemas.microsoft.com/office/drawing/2010/main" val="0"/>
              </a:ext>
            </a:extLst>
          </a:blip>
          <a:srcRect/>
          <a:stretch>
            <a:fillRect/>
          </a:stretch>
        </p:blipFill>
        <p:spPr>
          <a:xfrm>
            <a:off x="2147570" y="1851660"/>
            <a:ext cx="7899400" cy="4445000"/>
          </a:xfrm>
          <a:prstGeom prst="rect">
            <a:avLst/>
          </a:prstGeom>
          <a:effectLst>
            <a:outerShdw blurRad="114300" dist="38100" dir="5400000" rotWithShape="0">
              <a:scrgbClr r="0" g="0" b="0">
                <a:alpha val="20000"/>
              </a:scrgbClr>
            </a:outerShdw>
          </a:effectLst>
        </p:spPr>
      </p:pic>
      <p:sp>
        <p:nvSpPr>
          <p:cNvPr id="8" name="ISPRING_QUIZ_SHAPE2"/>
          <p:cNvSpPr txBox="1"/>
          <p:nvPr/>
        </p:nvSpPr>
        <p:spPr>
          <a:xfrm>
            <a:off x="731520" y="411480"/>
            <a:ext cx="10728960" cy="553998"/>
          </a:xfrm>
          <a:prstGeom prst="rect">
            <a:avLst/>
          </a:prstGeom>
          <a:noFill/>
          <a:effectLst>
            <a:innerShdw>
              <a:scrgbClr r="0" g="0" b="0">
                <a:alpha val="0"/>
              </a:scrgbClr>
            </a:innerShdw>
          </a:effectLst>
        </p:spPr>
        <p:txBody>
          <a:bodyPr vert="horz" rtlCol="0">
            <a:spAutoFit/>
          </a:bodyPr>
          <a:lstStyle/>
          <a:p>
            <a:pPr algn="ctr"/>
            <a:r>
              <a:rPr lang="en-US" sz="3000" smtClean="0">
                <a:solidFill>
                  <a:srgbClr val="343944"/>
                </a:solidFill>
                <a:effectLst/>
                <a:latin typeface="Segoe UI" panose="020B0502040204020203" pitchFamily="34" charset="0"/>
              </a:rPr>
              <a:t>   Quiz</a:t>
            </a:r>
            <a:endParaRPr lang="en-US" sz="3000">
              <a:solidFill>
                <a:srgbClr val="343944"/>
              </a:solidFill>
              <a:effectLst/>
              <a:latin typeface="Segoe UI" panose="020B0502040204020203" pitchFamily="34" charset="0"/>
            </a:endParaRPr>
          </a:p>
        </p:txBody>
      </p:sp>
      <p:pic>
        <p:nvPicPr>
          <p:cNvPr id="9" name="ISPRING_QUIZ_SHAPE3"/>
          <p:cNvPicPr>
            <a:picLocks/>
          </p:cNvPicPr>
          <p:nvPr/>
        </p:nvPicPr>
        <p:blipFill>
          <a:blip r:embed="rId5">
            <a:extLst>
              <a:ext uri="{28A0092B-C50C-407E-A947-70E740481C1C}">
                <a14:useLocalDpi xmlns:a14="http://schemas.microsoft.com/office/drawing/2010/main" val="0"/>
              </a:ext>
            </a:extLst>
          </a:blip>
          <a:srcRect/>
          <a:stretch>
            <a:fillRect/>
          </a:stretch>
        </p:blipFill>
        <p:spPr>
          <a:xfrm>
            <a:off x="5357855" y="482600"/>
            <a:ext cx="406400" cy="406400"/>
          </a:xfrm>
          <a:prstGeom prst="rect">
            <a:avLst/>
          </a:prstGeom>
          <a:effectLst>
            <a:innerShdw>
              <a:scrgbClr r="0" g="0" b="0">
                <a:alpha val="0"/>
              </a:scrgbClr>
            </a:innerShdw>
          </a:effectLst>
        </p:spPr>
      </p:pic>
      <p:sp>
        <p:nvSpPr>
          <p:cNvPr id="10" name="ISPRING_QUIZ_SHAPE4"/>
          <p:cNvSpPr txBox="1"/>
          <p:nvPr/>
        </p:nvSpPr>
        <p:spPr>
          <a:xfrm>
            <a:off x="731520" y="1097280"/>
            <a:ext cx="10728960" cy="430887"/>
          </a:xfrm>
          <a:prstGeom prst="rect">
            <a:avLst/>
          </a:prstGeom>
          <a:noFill/>
          <a:effectLst>
            <a:innerShdw>
              <a:scrgbClr r="0" g="0" b="0">
                <a:alpha val="0"/>
              </a:scrgbClr>
            </a:innerShdw>
          </a:effectLst>
        </p:spPr>
        <p:txBody>
          <a:bodyPr vert="horz" rtlCol="0">
            <a:spAutoFit/>
          </a:bodyPr>
          <a:lstStyle/>
          <a:p>
            <a:pPr algn="ctr"/>
            <a:r>
              <a:rPr lang="en-US" sz="2200" smtClean="0">
                <a:solidFill>
                  <a:srgbClr val="343944"/>
                </a:solidFill>
                <a:effectLst/>
                <a:latin typeface="Segoe UI" panose="020B0502040204020203" pitchFamily="34" charset="0"/>
              </a:rPr>
              <a:t>Click the </a:t>
            </a:r>
            <a:r>
              <a:rPr lang="en-US" sz="2200" b="1" smtClean="0">
                <a:solidFill>
                  <a:srgbClr val="343944"/>
                </a:solidFill>
                <a:effectLst/>
                <a:latin typeface="Segoe UI Semibold" panose="020B0702040204020203" pitchFamily="34" charset="0"/>
              </a:rPr>
              <a:t>Quiz</a:t>
            </a:r>
            <a:r>
              <a:rPr lang="en-US" sz="2200" smtClean="0">
                <a:solidFill>
                  <a:srgbClr val="343944"/>
                </a:solidFill>
                <a:effectLst/>
                <a:latin typeface="Segoe UI" panose="020B0502040204020203" pitchFamily="34" charset="0"/>
              </a:rPr>
              <a:t> button to edit this object</a:t>
            </a:r>
            <a:endParaRPr lang="en-US" sz="2200">
              <a:solidFill>
                <a:srgbClr val="343944"/>
              </a:solidFill>
              <a:effectLst/>
              <a:latin typeface="Segoe UI" panose="020B0502040204020203" pitchFamily="34" charset="0"/>
            </a:endParaRPr>
          </a:p>
        </p:txBody>
      </p:sp>
    </p:spTree>
    <p:custDataLst>
      <p:tags r:id="rId1"/>
    </p:custDataLst>
    <p:extLst>
      <p:ext uri="{BB962C8B-B14F-4D97-AF65-F5344CB8AC3E}">
        <p14:creationId xmlns:p14="http://schemas.microsoft.com/office/powerpoint/2010/main" val="279410245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461554"/>
            <a:ext cx="10195557" cy="5973069"/>
          </a:xfrm>
        </p:spPr>
        <p:txBody>
          <a:bodyPr/>
          <a:lstStyle/>
          <a:p>
            <a:r>
              <a:rPr lang="en-US" b="1" dirty="0">
                <a:solidFill>
                  <a:schemeClr val="tx1"/>
                </a:solidFill>
              </a:rPr>
              <a:t>Water is one of the most basic aids to use in fighting fires and is used worldwide by fire brigades: Reasons:</a:t>
            </a:r>
          </a:p>
          <a:p>
            <a:pPr lvl="0"/>
            <a:r>
              <a:rPr lang="en-US" dirty="0">
                <a:solidFill>
                  <a:schemeClr val="tx1"/>
                </a:solidFill>
                <a:effectLst>
                  <a:outerShdw sx="0" sy="0">
                    <a:srgbClr val="000000"/>
                  </a:outerShdw>
                </a:effectLst>
              </a:rPr>
              <a:t>Cost effective and readily available.</a:t>
            </a:r>
          </a:p>
          <a:p>
            <a:pPr lvl="0"/>
            <a:r>
              <a:rPr lang="en-US" dirty="0">
                <a:solidFill>
                  <a:schemeClr val="tx1"/>
                </a:solidFill>
                <a:effectLst>
                  <a:outerShdw sx="0" sy="0">
                    <a:srgbClr val="000000"/>
                  </a:outerShdw>
                </a:effectLst>
              </a:rPr>
              <a:t>Simple method of transport.</a:t>
            </a:r>
          </a:p>
          <a:p>
            <a:pPr lvl="0"/>
            <a:r>
              <a:rPr lang="en-US" dirty="0">
                <a:solidFill>
                  <a:schemeClr val="tx1"/>
                </a:solidFill>
                <a:effectLst>
                  <a:outerShdw sx="0" sy="0">
                    <a:srgbClr val="000000"/>
                  </a:outerShdw>
                </a:effectLst>
              </a:rPr>
              <a:t>Dependable medium and even fires of combustible liquid can be extinguished with a fine water spray.</a:t>
            </a:r>
          </a:p>
          <a:p>
            <a:pPr lvl="0"/>
            <a:r>
              <a:rPr lang="en-US" dirty="0">
                <a:solidFill>
                  <a:schemeClr val="tx1"/>
                </a:solidFill>
                <a:effectLst>
                  <a:outerShdw sx="0" sy="0">
                    <a:srgbClr val="000000"/>
                  </a:outerShdw>
                </a:effectLst>
              </a:rPr>
              <a:t>Water can be mixed with several agents to form foam.</a:t>
            </a:r>
          </a:p>
          <a:p>
            <a:pPr lvl="0"/>
            <a:r>
              <a:rPr lang="en-US" dirty="0">
                <a:solidFill>
                  <a:schemeClr val="tx1"/>
                </a:solidFill>
                <a:effectLst>
                  <a:outerShdw sx="0" sy="0">
                    <a:srgbClr val="000000"/>
                  </a:outerShdw>
                </a:effectLst>
              </a:rPr>
              <a:t>Water can be found in open (dams, rivers, tanks, wells, private swimming pools); static sources such as surface fire hydrants and underground hydrants (bayonet or ball and floater).</a:t>
            </a:r>
          </a:p>
          <a:p>
            <a:endParaRPr lang="en-US" dirty="0">
              <a:solidFill>
                <a:schemeClr val="tx1"/>
              </a:solidFill>
            </a:endParaRPr>
          </a:p>
        </p:txBody>
      </p:sp>
    </p:spTree>
    <p:extLst>
      <p:ext uri="{BB962C8B-B14F-4D97-AF65-F5344CB8AC3E}">
        <p14:creationId xmlns:p14="http://schemas.microsoft.com/office/powerpoint/2010/main" val="181328921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2020389"/>
            <a:ext cx="10561317" cy="4414234"/>
          </a:xfrm>
        </p:spPr>
        <p:txBody>
          <a:bodyPr/>
          <a:lstStyle/>
          <a:p>
            <a:r>
              <a:rPr lang="en-US" sz="1400" b="1" dirty="0">
                <a:solidFill>
                  <a:schemeClr val="tx1"/>
                </a:solidFill>
              </a:rPr>
              <a:t>General Techniques for usage:</a:t>
            </a:r>
            <a:endParaRPr lang="en-US" sz="1400" dirty="0">
              <a:solidFill>
                <a:schemeClr val="tx1"/>
              </a:solidFill>
            </a:endParaRPr>
          </a:p>
          <a:p>
            <a:pPr lvl="0"/>
            <a:r>
              <a:rPr lang="en-US" sz="1400" dirty="0">
                <a:solidFill>
                  <a:schemeClr val="tx1"/>
                </a:solidFill>
                <a:effectLst>
                  <a:outerShdw sx="0" sy="0">
                    <a:srgbClr val="000000"/>
                  </a:outerShdw>
                </a:effectLst>
              </a:rPr>
              <a:t>Make sure that you use the appropriate extinguisher for the different types of fires.</a:t>
            </a:r>
          </a:p>
          <a:p>
            <a:pPr lvl="0"/>
            <a:r>
              <a:rPr lang="en-US" sz="1400" dirty="0">
                <a:solidFill>
                  <a:schemeClr val="tx1"/>
                </a:solidFill>
                <a:effectLst>
                  <a:outerShdw sx="0" sy="0">
                    <a:srgbClr val="000000"/>
                  </a:outerShdw>
                </a:effectLst>
              </a:rPr>
              <a:t>Test the extinguisher by squirts before approaching a fire.</a:t>
            </a:r>
          </a:p>
          <a:p>
            <a:pPr lvl="0"/>
            <a:r>
              <a:rPr lang="en-US" sz="1400" dirty="0">
                <a:solidFill>
                  <a:schemeClr val="tx1"/>
                </a:solidFill>
                <a:effectLst>
                  <a:outerShdw sx="0" sy="0">
                    <a:srgbClr val="000000"/>
                  </a:outerShdw>
                </a:effectLst>
              </a:rPr>
              <a:t>If possible, approach the fire from downwind.</a:t>
            </a:r>
          </a:p>
          <a:p>
            <a:pPr lvl="0"/>
            <a:r>
              <a:rPr lang="en-US" sz="1400" dirty="0">
                <a:solidFill>
                  <a:schemeClr val="tx1"/>
                </a:solidFill>
                <a:effectLst>
                  <a:outerShdw sx="0" sy="0">
                    <a:srgbClr val="000000"/>
                  </a:outerShdw>
                </a:effectLst>
              </a:rPr>
              <a:t>Aim the spout at the base of the flames.</a:t>
            </a:r>
          </a:p>
          <a:p>
            <a:pPr lvl="0"/>
            <a:r>
              <a:rPr lang="en-US" sz="1400" dirty="0">
                <a:solidFill>
                  <a:schemeClr val="tx1"/>
                </a:solidFill>
                <a:effectLst>
                  <a:outerShdw sx="0" sy="0">
                    <a:srgbClr val="000000"/>
                  </a:outerShdw>
                </a:effectLst>
              </a:rPr>
              <a:t>Use sweeping movements to apply the medium of extinguishing.</a:t>
            </a:r>
          </a:p>
          <a:p>
            <a:r>
              <a:rPr lang="en-US" sz="1400" b="1" dirty="0">
                <a:solidFill>
                  <a:schemeClr val="tx1"/>
                </a:solidFill>
              </a:rPr>
              <a:t>Activating the Extinguisher:</a:t>
            </a:r>
          </a:p>
          <a:p>
            <a:r>
              <a:rPr lang="en-US" sz="1400" b="1" dirty="0">
                <a:solidFill>
                  <a:schemeClr val="tx1"/>
                </a:solidFill>
              </a:rPr>
              <a:t>CO2 extinguisher</a:t>
            </a:r>
            <a:endParaRPr lang="en-US" sz="1400" dirty="0">
              <a:solidFill>
                <a:schemeClr val="tx1"/>
              </a:solidFill>
            </a:endParaRPr>
          </a:p>
          <a:p>
            <a:r>
              <a:rPr lang="en-US" sz="1400" dirty="0">
                <a:solidFill>
                  <a:schemeClr val="tx1"/>
                </a:solidFill>
              </a:rPr>
              <a:t>CO2 is the chemical formula for carbon dioxide, a </a:t>
            </a:r>
            <a:r>
              <a:rPr lang="en-US" sz="1400" dirty="0" err="1">
                <a:solidFill>
                  <a:schemeClr val="tx1"/>
                </a:solidFill>
              </a:rPr>
              <a:t>colourless</a:t>
            </a:r>
            <a:r>
              <a:rPr lang="en-US" sz="1400" dirty="0">
                <a:solidFill>
                  <a:schemeClr val="tx1"/>
                </a:solidFill>
              </a:rPr>
              <a:t> and non-flammable gas that has a slightly acidic taste. Solid carbon dioxide is normally known as dry ice.  The CO2 is a multi-purpose extinguisher and can be used on any class fire, especially class C fires (</a:t>
            </a:r>
            <a:r>
              <a:rPr lang="en-US" sz="1400" dirty="0" err="1">
                <a:solidFill>
                  <a:schemeClr val="tx1"/>
                </a:solidFill>
              </a:rPr>
              <a:t>elecricity</a:t>
            </a:r>
            <a:r>
              <a:rPr lang="en-US" sz="1400" dirty="0">
                <a:solidFill>
                  <a:schemeClr val="tx1"/>
                </a:solidFill>
              </a:rPr>
              <a:t>).  </a:t>
            </a:r>
          </a:p>
          <a:p>
            <a:endParaRPr lang="en-US" dirty="0"/>
          </a:p>
        </p:txBody>
      </p:sp>
      <p:sp>
        <p:nvSpPr>
          <p:cNvPr id="4" name="Title 3"/>
          <p:cNvSpPr>
            <a:spLocks noGrp="1"/>
          </p:cNvSpPr>
          <p:nvPr>
            <p:ph type="title"/>
          </p:nvPr>
        </p:nvSpPr>
        <p:spPr>
          <a:xfrm>
            <a:off x="707573" y="546652"/>
            <a:ext cx="10334895" cy="1273681"/>
          </a:xfrm>
        </p:spPr>
        <p:txBody>
          <a:bodyPr/>
          <a:lstStyle/>
          <a:p>
            <a:r>
              <a:rPr lang="en-US" b="1" dirty="0"/>
              <a:t>Portable Extinguishers</a:t>
            </a:r>
            <a:br>
              <a:rPr lang="en-US" b="1" dirty="0"/>
            </a:br>
            <a:endParaRPr lang="en-US" dirty="0"/>
          </a:p>
        </p:txBody>
      </p:sp>
      <p:pic>
        <p:nvPicPr>
          <p:cNvPr id="5" name="Picture 4" descr="Buckeye15"/>
          <p:cNvPicPr/>
          <p:nvPr/>
        </p:nvPicPr>
        <p:blipFill>
          <a:blip r:embed="rId3">
            <a:extLst>
              <a:ext uri="{28A0092B-C50C-407E-A947-70E740481C1C}">
                <a14:useLocalDpi xmlns:a14="http://schemas.microsoft.com/office/drawing/2010/main" val="0"/>
              </a:ext>
            </a:extLst>
          </a:blip>
          <a:srcRect/>
          <a:stretch>
            <a:fillRect/>
          </a:stretch>
        </p:blipFill>
        <p:spPr bwMode="auto">
          <a:xfrm>
            <a:off x="7861935" y="2979692"/>
            <a:ext cx="2076450" cy="1543050"/>
          </a:xfrm>
          <a:prstGeom prst="rect">
            <a:avLst/>
          </a:prstGeom>
          <a:noFill/>
          <a:ln>
            <a:noFill/>
          </a:ln>
        </p:spPr>
      </p:pic>
    </p:spTree>
    <p:extLst>
      <p:ext uri="{BB962C8B-B14F-4D97-AF65-F5344CB8AC3E}">
        <p14:creationId xmlns:p14="http://schemas.microsoft.com/office/powerpoint/2010/main" val="184301697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853440"/>
            <a:ext cx="10369729" cy="5581183"/>
          </a:xfrm>
        </p:spPr>
        <p:txBody>
          <a:bodyPr/>
          <a:lstStyle/>
          <a:p>
            <a:r>
              <a:rPr lang="en-US" b="1" dirty="0">
                <a:solidFill>
                  <a:schemeClr val="tx1"/>
                </a:solidFill>
              </a:rPr>
              <a:t>Pressurized water extinguisher</a:t>
            </a:r>
            <a:endParaRPr lang="en-US" dirty="0">
              <a:solidFill>
                <a:schemeClr val="tx1"/>
              </a:solidFill>
            </a:endParaRPr>
          </a:p>
          <a:p>
            <a:pPr lvl="0"/>
            <a:r>
              <a:rPr lang="en-US" dirty="0">
                <a:solidFill>
                  <a:schemeClr val="tx1"/>
                </a:solidFill>
                <a:effectLst>
                  <a:outerShdw sx="0" sy="0">
                    <a:srgbClr val="000000"/>
                  </a:outerShdw>
                </a:effectLst>
              </a:rPr>
              <a:t>Remove the discharge hose of the container.</a:t>
            </a:r>
          </a:p>
          <a:p>
            <a:pPr lvl="0"/>
            <a:r>
              <a:rPr lang="en-US" dirty="0">
                <a:solidFill>
                  <a:schemeClr val="tx1"/>
                </a:solidFill>
                <a:effectLst>
                  <a:outerShdw sx="0" sy="0">
                    <a:srgbClr val="000000"/>
                  </a:outerShdw>
                </a:effectLst>
              </a:rPr>
              <a:t>Remove the safety mechanism.</a:t>
            </a:r>
          </a:p>
          <a:p>
            <a:pPr lvl="0"/>
            <a:r>
              <a:rPr lang="en-US" dirty="0">
                <a:solidFill>
                  <a:schemeClr val="tx1"/>
                </a:solidFill>
                <a:effectLst>
                  <a:outerShdw sx="0" sy="0">
                    <a:srgbClr val="000000"/>
                  </a:outerShdw>
                </a:effectLst>
              </a:rPr>
              <a:t>Press the hand controlled trigger twice to let the water escape.</a:t>
            </a:r>
          </a:p>
          <a:p>
            <a:r>
              <a:rPr lang="en-US" b="1" dirty="0">
                <a:solidFill>
                  <a:schemeClr val="tx1"/>
                </a:solidFill>
              </a:rPr>
              <a:t> </a:t>
            </a:r>
            <a:endParaRPr lang="en-US" dirty="0">
              <a:solidFill>
                <a:schemeClr val="tx1"/>
              </a:solidFill>
            </a:endParaRPr>
          </a:p>
          <a:p>
            <a:r>
              <a:rPr lang="en-US" b="1" dirty="0">
                <a:solidFill>
                  <a:schemeClr val="tx1"/>
                </a:solidFill>
              </a:rPr>
              <a:t>DCP extinguisher</a:t>
            </a:r>
            <a:endParaRPr lang="en-US" dirty="0">
              <a:solidFill>
                <a:schemeClr val="tx1"/>
              </a:solidFill>
            </a:endParaRPr>
          </a:p>
          <a:p>
            <a:r>
              <a:rPr lang="en-US" dirty="0">
                <a:solidFill>
                  <a:schemeClr val="tx1"/>
                </a:solidFill>
              </a:rPr>
              <a:t>DCP stands for dry chemical powder.  The agent in this extinguisher is a powder.  This is a multi-purpose extinguisher and can by used on any class fire.</a:t>
            </a:r>
          </a:p>
          <a:p>
            <a:r>
              <a:rPr lang="en-US" dirty="0">
                <a:solidFill>
                  <a:schemeClr val="tx1"/>
                </a:solidFill>
              </a:rPr>
              <a:t>The information for the operation of the fire </a:t>
            </a:r>
            <a:r>
              <a:rPr lang="en-US" dirty="0" err="1">
                <a:solidFill>
                  <a:schemeClr val="tx1"/>
                </a:solidFill>
              </a:rPr>
              <a:t>extinuisher</a:t>
            </a:r>
            <a:r>
              <a:rPr lang="en-US" dirty="0">
                <a:solidFill>
                  <a:schemeClr val="tx1"/>
                </a:solidFill>
              </a:rPr>
              <a:t> is on the </a:t>
            </a:r>
            <a:r>
              <a:rPr lang="en-US" dirty="0" err="1">
                <a:solidFill>
                  <a:schemeClr val="tx1"/>
                </a:solidFill>
              </a:rPr>
              <a:t>lable</a:t>
            </a:r>
            <a:r>
              <a:rPr lang="en-US" dirty="0">
                <a:solidFill>
                  <a:schemeClr val="tx1"/>
                </a:solidFill>
              </a:rPr>
              <a:t> of the extinguisher.  Make sure you know how to use it before a fire breaks out.</a:t>
            </a:r>
          </a:p>
          <a:p>
            <a:r>
              <a:rPr lang="en-US" dirty="0">
                <a:solidFill>
                  <a:schemeClr val="tx1"/>
                </a:solidFill>
              </a:rPr>
              <a:t>General rules for operating a portable fire extinguisher:</a:t>
            </a:r>
          </a:p>
          <a:p>
            <a:endParaRPr lang="en-US" dirty="0"/>
          </a:p>
        </p:txBody>
      </p:sp>
      <p:pic>
        <p:nvPicPr>
          <p:cNvPr id="5" name="Picture 4" descr="extinguisher2"/>
          <p:cNvPicPr/>
          <p:nvPr/>
        </p:nvPicPr>
        <p:blipFill>
          <a:blip r:embed="rId3">
            <a:extLst>
              <a:ext uri="{28A0092B-C50C-407E-A947-70E740481C1C}">
                <a14:useLocalDpi xmlns:a14="http://schemas.microsoft.com/office/drawing/2010/main" val="0"/>
              </a:ext>
            </a:extLst>
          </a:blip>
          <a:srcRect/>
          <a:stretch>
            <a:fillRect/>
          </a:stretch>
        </p:blipFill>
        <p:spPr bwMode="auto">
          <a:xfrm>
            <a:off x="10032137" y="853440"/>
            <a:ext cx="1933575" cy="2466975"/>
          </a:xfrm>
          <a:prstGeom prst="rect">
            <a:avLst/>
          </a:prstGeom>
          <a:noFill/>
          <a:ln>
            <a:noFill/>
          </a:ln>
        </p:spPr>
      </p:pic>
    </p:spTree>
    <p:extLst>
      <p:ext uri="{BB962C8B-B14F-4D97-AF65-F5344CB8AC3E}">
        <p14:creationId xmlns:p14="http://schemas.microsoft.com/office/powerpoint/2010/main" val="358754944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809897"/>
            <a:ext cx="10596152" cy="5624726"/>
          </a:xfrm>
        </p:spPr>
        <p:txBody>
          <a:bodyPr/>
          <a:lstStyle/>
          <a:p>
            <a:r>
              <a:rPr lang="en-US" b="1" dirty="0">
                <a:solidFill>
                  <a:schemeClr val="tx1"/>
                </a:solidFill>
              </a:rPr>
              <a:t>Fire Hose Reels</a:t>
            </a:r>
          </a:p>
          <a:p>
            <a:r>
              <a:rPr lang="en-US" dirty="0">
                <a:solidFill>
                  <a:schemeClr val="tx1"/>
                </a:solidFill>
              </a:rPr>
              <a:t>Fire hose reels are found in many public buildings, e.g. offices, theatres, blocks of flats, shopping </a:t>
            </a:r>
            <a:r>
              <a:rPr lang="en-US" dirty="0" err="1">
                <a:solidFill>
                  <a:schemeClr val="tx1"/>
                </a:solidFill>
              </a:rPr>
              <a:t>centres</a:t>
            </a:r>
            <a:r>
              <a:rPr lang="en-US" dirty="0">
                <a:solidFill>
                  <a:schemeClr val="tx1"/>
                </a:solidFill>
              </a:rPr>
              <a:t>, factories and storage areas.  Used together with portable fire extinguishers this equipment is first to be used in case of fire.  It is therefore necessary for all occupants to know how to use this equipment</a:t>
            </a:r>
            <a:r>
              <a:rPr lang="en-US" dirty="0" smtClean="0">
                <a:solidFill>
                  <a:schemeClr val="tx1"/>
                </a:solidFill>
              </a:rPr>
              <a:t>.</a:t>
            </a:r>
            <a:endParaRPr lang="en-US" dirty="0">
              <a:solidFill>
                <a:schemeClr val="tx1"/>
              </a:solidFill>
            </a:endParaRPr>
          </a:p>
          <a:p>
            <a:r>
              <a:rPr lang="en-US" b="1" dirty="0">
                <a:solidFill>
                  <a:schemeClr val="tx1"/>
                </a:solidFill>
              </a:rPr>
              <a:t>Parts of fire hose reel:</a:t>
            </a:r>
            <a:endParaRPr lang="en-US" dirty="0">
              <a:solidFill>
                <a:schemeClr val="tx1"/>
              </a:solidFill>
            </a:endParaRPr>
          </a:p>
          <a:p>
            <a:pPr lvl="0"/>
            <a:r>
              <a:rPr lang="en-ZA" dirty="0">
                <a:solidFill>
                  <a:schemeClr val="tx1"/>
                </a:solidFill>
              </a:rPr>
              <a:t>A length of usually 30 m of rubber hose.</a:t>
            </a:r>
            <a:endParaRPr lang="en-US" dirty="0">
              <a:solidFill>
                <a:schemeClr val="tx1"/>
              </a:solidFill>
            </a:endParaRPr>
          </a:p>
          <a:p>
            <a:pPr lvl="0"/>
            <a:r>
              <a:rPr lang="en-ZA" dirty="0">
                <a:solidFill>
                  <a:schemeClr val="tx1"/>
                </a:solidFill>
              </a:rPr>
              <a:t>It has a spout at the end.</a:t>
            </a:r>
            <a:endParaRPr lang="en-US" dirty="0">
              <a:solidFill>
                <a:schemeClr val="tx1"/>
              </a:solidFill>
            </a:endParaRPr>
          </a:p>
          <a:p>
            <a:pPr lvl="0"/>
            <a:r>
              <a:rPr lang="en-ZA" dirty="0">
                <a:solidFill>
                  <a:schemeClr val="tx1"/>
                </a:solidFill>
              </a:rPr>
              <a:t>Rolled onto a red metal reel.</a:t>
            </a:r>
            <a:endParaRPr lang="en-US" dirty="0">
              <a:solidFill>
                <a:schemeClr val="tx1"/>
              </a:solidFill>
            </a:endParaRPr>
          </a:p>
          <a:p>
            <a:pPr lvl="0"/>
            <a:r>
              <a:rPr lang="en-ZA" dirty="0">
                <a:solidFill>
                  <a:schemeClr val="tx1"/>
                </a:solidFill>
              </a:rPr>
              <a:t>Usually fixed to a wall with clamps.</a:t>
            </a:r>
            <a:endParaRPr lang="en-US" dirty="0">
              <a:solidFill>
                <a:schemeClr val="tx1"/>
              </a:solidFill>
            </a:endParaRPr>
          </a:p>
          <a:p>
            <a:pPr lvl="0"/>
            <a:r>
              <a:rPr lang="en-ZA" dirty="0">
                <a:solidFill>
                  <a:schemeClr val="tx1"/>
                </a:solidFill>
              </a:rPr>
              <a:t>It has a valve for opening and closing.</a:t>
            </a:r>
            <a:endParaRPr lang="en-US" dirty="0">
              <a:solidFill>
                <a:schemeClr val="tx1"/>
              </a:solidFill>
            </a:endParaRPr>
          </a:p>
          <a:p>
            <a:pPr lvl="0"/>
            <a:r>
              <a:rPr lang="en-ZA" dirty="0">
                <a:solidFill>
                  <a:schemeClr val="tx1"/>
                </a:solidFill>
              </a:rPr>
              <a:t>Prominently marked as Fire Hose Reel.</a:t>
            </a:r>
            <a:endParaRPr lang="en-US" dirty="0">
              <a:solidFill>
                <a:schemeClr val="tx1"/>
              </a:solidFill>
            </a:endParaRPr>
          </a:p>
          <a:p>
            <a:pPr lvl="0"/>
            <a:r>
              <a:rPr lang="en-ZA" dirty="0">
                <a:solidFill>
                  <a:schemeClr val="tx1"/>
                </a:solidFill>
              </a:rPr>
              <a:t>Attached permanently to water supply.</a:t>
            </a:r>
            <a:endParaRPr lang="en-US" dirty="0">
              <a:solidFill>
                <a:schemeClr val="tx1"/>
              </a:solidFill>
            </a:endParaRPr>
          </a:p>
          <a:p>
            <a:r>
              <a:rPr lang="en-US" b="1" dirty="0">
                <a:solidFill>
                  <a:schemeClr val="tx1"/>
                </a:solidFill>
              </a:rPr>
              <a:t> </a:t>
            </a:r>
            <a:endParaRPr lang="en-US" dirty="0">
              <a:solidFill>
                <a:schemeClr val="tx1"/>
              </a:solidFill>
            </a:endParaRPr>
          </a:p>
          <a:p>
            <a:endParaRPr lang="en-US" dirty="0"/>
          </a:p>
        </p:txBody>
      </p:sp>
      <p:pic>
        <p:nvPicPr>
          <p:cNvPr id="5" name="Picture 4" descr="pic24_large"/>
          <p:cNvPicPr/>
          <p:nvPr/>
        </p:nvPicPr>
        <p:blipFill>
          <a:blip r:embed="rId3">
            <a:extLst>
              <a:ext uri="{28A0092B-C50C-407E-A947-70E740481C1C}">
                <a14:useLocalDpi xmlns:a14="http://schemas.microsoft.com/office/drawing/2010/main" val="0"/>
              </a:ext>
            </a:extLst>
          </a:blip>
          <a:srcRect/>
          <a:stretch>
            <a:fillRect/>
          </a:stretch>
        </p:blipFill>
        <p:spPr bwMode="auto">
          <a:xfrm>
            <a:off x="8271373" y="2455953"/>
            <a:ext cx="1971675" cy="2486025"/>
          </a:xfrm>
          <a:prstGeom prst="rect">
            <a:avLst/>
          </a:prstGeom>
          <a:noFill/>
          <a:ln>
            <a:noFill/>
          </a:ln>
        </p:spPr>
      </p:pic>
    </p:spTree>
    <p:extLst>
      <p:ext uri="{BB962C8B-B14F-4D97-AF65-F5344CB8AC3E}">
        <p14:creationId xmlns:p14="http://schemas.microsoft.com/office/powerpoint/2010/main" val="183533435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661851"/>
            <a:ext cx="10334895" cy="5772772"/>
          </a:xfrm>
        </p:spPr>
        <p:txBody>
          <a:bodyPr/>
          <a:lstStyle/>
          <a:p>
            <a:r>
              <a:rPr lang="en-US" sz="1200" b="1" dirty="0">
                <a:solidFill>
                  <a:schemeClr val="tx1"/>
                </a:solidFill>
              </a:rPr>
              <a:t>Fire Hydrants</a:t>
            </a:r>
          </a:p>
          <a:p>
            <a:r>
              <a:rPr lang="en-US" sz="1200" dirty="0">
                <a:solidFill>
                  <a:schemeClr val="tx1"/>
                </a:solidFill>
              </a:rPr>
              <a:t>Fire hydrants are connected to the water mains of a town or city. It is for the use of the fire brigade and factory teams to combat fire.</a:t>
            </a:r>
          </a:p>
          <a:p>
            <a:r>
              <a:rPr lang="en-US" sz="1200" b="1" dirty="0">
                <a:solidFill>
                  <a:schemeClr val="tx1"/>
                </a:solidFill>
              </a:rPr>
              <a:t> </a:t>
            </a:r>
            <a:endParaRPr lang="en-US" sz="1200" dirty="0">
              <a:solidFill>
                <a:schemeClr val="tx1"/>
              </a:solidFill>
            </a:endParaRPr>
          </a:p>
          <a:p>
            <a:r>
              <a:rPr lang="en-US" sz="1200" b="1" dirty="0">
                <a:solidFill>
                  <a:schemeClr val="tx1"/>
                </a:solidFill>
              </a:rPr>
              <a:t>Indicators (marks):</a:t>
            </a:r>
            <a:endParaRPr lang="en-US" sz="1200" dirty="0">
              <a:solidFill>
                <a:schemeClr val="tx1"/>
              </a:solidFill>
            </a:endParaRPr>
          </a:p>
          <a:p>
            <a:pPr lvl="0"/>
            <a:r>
              <a:rPr lang="en-ZA" sz="1200" dirty="0">
                <a:solidFill>
                  <a:schemeClr val="tx1"/>
                </a:solidFill>
              </a:rPr>
              <a:t>Yellow lines on the road.</a:t>
            </a:r>
            <a:endParaRPr lang="en-US" sz="1200" dirty="0">
              <a:solidFill>
                <a:schemeClr val="tx1"/>
              </a:solidFill>
            </a:endParaRPr>
          </a:p>
          <a:p>
            <a:pPr lvl="0"/>
            <a:r>
              <a:rPr lang="en-ZA" sz="1200" dirty="0">
                <a:solidFill>
                  <a:schemeClr val="tx1"/>
                </a:solidFill>
              </a:rPr>
              <a:t>The letters F B painted in yellow on the road surface.</a:t>
            </a:r>
            <a:endParaRPr lang="en-US" sz="1200" dirty="0">
              <a:solidFill>
                <a:schemeClr val="tx1"/>
              </a:solidFill>
            </a:endParaRPr>
          </a:p>
          <a:p>
            <a:pPr lvl="0"/>
            <a:r>
              <a:rPr lang="en-ZA" sz="1200" dirty="0">
                <a:solidFill>
                  <a:schemeClr val="tx1"/>
                </a:solidFill>
              </a:rPr>
              <a:t>Yellow and black labels on poles.</a:t>
            </a:r>
            <a:endParaRPr lang="en-US" sz="1200" dirty="0">
              <a:solidFill>
                <a:schemeClr val="tx1"/>
              </a:solidFill>
            </a:endParaRPr>
          </a:p>
          <a:p>
            <a:pPr lvl="0"/>
            <a:r>
              <a:rPr lang="en-ZA" sz="1200" dirty="0">
                <a:solidFill>
                  <a:schemeClr val="tx1"/>
                </a:solidFill>
              </a:rPr>
              <a:t>Small poles marked in yellow and red.</a:t>
            </a:r>
            <a:endParaRPr lang="en-US" sz="1200" dirty="0">
              <a:solidFill>
                <a:schemeClr val="tx1"/>
              </a:solidFill>
            </a:endParaRPr>
          </a:p>
          <a:p>
            <a:r>
              <a:rPr lang="en-US" sz="1200" b="1" dirty="0">
                <a:solidFill>
                  <a:schemeClr val="tx1"/>
                </a:solidFill>
              </a:rPr>
              <a:t> </a:t>
            </a:r>
            <a:endParaRPr lang="en-US" sz="1200" dirty="0">
              <a:solidFill>
                <a:schemeClr val="tx1"/>
              </a:solidFill>
            </a:endParaRPr>
          </a:p>
          <a:p>
            <a:r>
              <a:rPr lang="en-US" sz="1200" b="1" dirty="0">
                <a:solidFill>
                  <a:schemeClr val="tx1"/>
                </a:solidFill>
              </a:rPr>
              <a:t>Equipment for the fire hydrants:</a:t>
            </a:r>
            <a:endParaRPr lang="en-US" sz="1200" dirty="0">
              <a:solidFill>
                <a:schemeClr val="tx1"/>
              </a:solidFill>
            </a:endParaRPr>
          </a:p>
          <a:p>
            <a:pPr lvl="0"/>
            <a:r>
              <a:rPr lang="en-ZA" sz="1200" dirty="0">
                <a:solidFill>
                  <a:schemeClr val="tx1"/>
                </a:solidFill>
              </a:rPr>
              <a:t>Keys to lift the lid.</a:t>
            </a:r>
            <a:endParaRPr lang="en-US" sz="1200" dirty="0">
              <a:solidFill>
                <a:schemeClr val="tx1"/>
              </a:solidFill>
            </a:endParaRPr>
          </a:p>
          <a:p>
            <a:pPr lvl="0"/>
            <a:r>
              <a:rPr lang="en-ZA" sz="1200" dirty="0">
                <a:solidFill>
                  <a:schemeClr val="tx1"/>
                </a:solidFill>
              </a:rPr>
              <a:t>False Toby.</a:t>
            </a:r>
            <a:endParaRPr lang="en-US" sz="1200" dirty="0">
              <a:solidFill>
                <a:schemeClr val="tx1"/>
              </a:solidFill>
            </a:endParaRPr>
          </a:p>
          <a:p>
            <a:pPr lvl="0"/>
            <a:r>
              <a:rPr lang="en-ZA" sz="1200" dirty="0">
                <a:solidFill>
                  <a:schemeClr val="tx1"/>
                </a:solidFill>
              </a:rPr>
              <a:t>Stand pipe.</a:t>
            </a:r>
            <a:endParaRPr lang="en-US" sz="1200" dirty="0">
              <a:solidFill>
                <a:schemeClr val="tx1"/>
              </a:solidFill>
            </a:endParaRPr>
          </a:p>
          <a:p>
            <a:pPr lvl="0"/>
            <a:r>
              <a:rPr lang="en-ZA" sz="1200" dirty="0">
                <a:solidFill>
                  <a:schemeClr val="tx1"/>
                </a:solidFill>
              </a:rPr>
              <a:t>Bar and Key.</a:t>
            </a:r>
            <a:endParaRPr lang="en-US" sz="1200" dirty="0">
              <a:solidFill>
                <a:schemeClr val="tx1"/>
              </a:solidFill>
            </a:endParaRPr>
          </a:p>
          <a:p>
            <a:pPr lvl="0"/>
            <a:r>
              <a:rPr lang="en-ZA" sz="1200" dirty="0">
                <a:solidFill>
                  <a:schemeClr val="tx1"/>
                </a:solidFill>
              </a:rPr>
              <a:t>T-key for surface hydrants.</a:t>
            </a:r>
            <a:endParaRPr lang="en-US" sz="1200" dirty="0">
              <a:solidFill>
                <a:schemeClr val="tx1"/>
              </a:solidFill>
            </a:endParaRPr>
          </a:p>
          <a:p>
            <a:pPr lvl="0"/>
            <a:r>
              <a:rPr lang="en-ZA" sz="1200" dirty="0">
                <a:solidFill>
                  <a:schemeClr val="tx1"/>
                </a:solidFill>
              </a:rPr>
              <a:t>Fire hoses.</a:t>
            </a:r>
            <a:endParaRPr lang="en-US" sz="1200" dirty="0">
              <a:solidFill>
                <a:schemeClr val="tx1"/>
              </a:solidFill>
            </a:endParaRPr>
          </a:p>
          <a:p>
            <a:endParaRPr lang="en-US" dirty="0"/>
          </a:p>
        </p:txBody>
      </p:sp>
      <p:pic>
        <p:nvPicPr>
          <p:cNvPr id="5" name="Picture 4" descr="fire hydrant"/>
          <p:cNvPicPr/>
          <p:nvPr/>
        </p:nvPicPr>
        <p:blipFill>
          <a:blip r:embed="rId3">
            <a:extLst>
              <a:ext uri="{28A0092B-C50C-407E-A947-70E740481C1C}">
                <a14:useLocalDpi xmlns:a14="http://schemas.microsoft.com/office/drawing/2010/main" val="0"/>
              </a:ext>
            </a:extLst>
          </a:blip>
          <a:srcRect/>
          <a:stretch>
            <a:fillRect/>
          </a:stretch>
        </p:blipFill>
        <p:spPr bwMode="auto">
          <a:xfrm>
            <a:off x="7829141" y="1937657"/>
            <a:ext cx="1724025" cy="2286000"/>
          </a:xfrm>
          <a:prstGeom prst="rect">
            <a:avLst/>
          </a:prstGeom>
          <a:noFill/>
          <a:ln>
            <a:noFill/>
          </a:ln>
        </p:spPr>
      </p:pic>
    </p:spTree>
    <p:extLst>
      <p:ext uri="{BB962C8B-B14F-4D97-AF65-F5344CB8AC3E}">
        <p14:creationId xmlns:p14="http://schemas.microsoft.com/office/powerpoint/2010/main" val="371617302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609600"/>
            <a:ext cx="9986552" cy="5825023"/>
          </a:xfrm>
        </p:spPr>
        <p:txBody>
          <a:bodyPr/>
          <a:lstStyle/>
          <a:p>
            <a:r>
              <a:rPr lang="en-US" dirty="0">
                <a:solidFill>
                  <a:schemeClr val="tx1"/>
                </a:solidFill>
              </a:rPr>
              <a:t>All of this equipment should be checked against the specifications mentioned above on a regular basis.  This could be done either by the Health and Safety representative or companies who supply firefighting equipment.  They should be checked at a minimum of at least once a month.  </a:t>
            </a:r>
          </a:p>
          <a:p>
            <a:r>
              <a:rPr lang="en-US" b="1" dirty="0">
                <a:solidFill>
                  <a:schemeClr val="tx1"/>
                </a:solidFill>
              </a:rPr>
              <a:t>General guidelines for the placing of fire extinguishers:</a:t>
            </a:r>
          </a:p>
          <a:p>
            <a:pPr lvl="0"/>
            <a:r>
              <a:rPr lang="en-ZA" dirty="0">
                <a:solidFill>
                  <a:schemeClr val="tx1"/>
                </a:solidFill>
              </a:rPr>
              <a:t>Space the fire extinguishers evenly over the floor area.</a:t>
            </a:r>
            <a:endParaRPr lang="en-US" dirty="0">
              <a:solidFill>
                <a:schemeClr val="tx1"/>
              </a:solidFill>
            </a:endParaRPr>
          </a:p>
          <a:p>
            <a:pPr lvl="0"/>
            <a:r>
              <a:rPr lang="en-ZA" dirty="0">
                <a:solidFill>
                  <a:schemeClr val="tx1"/>
                </a:solidFill>
              </a:rPr>
              <a:t>The distance between fire extinguishers should not be more than 23 m.</a:t>
            </a:r>
            <a:endParaRPr lang="en-US" dirty="0">
              <a:solidFill>
                <a:schemeClr val="tx1"/>
              </a:solidFill>
            </a:endParaRPr>
          </a:p>
          <a:p>
            <a:pPr lvl="0"/>
            <a:r>
              <a:rPr lang="en-ZA" dirty="0">
                <a:solidFill>
                  <a:schemeClr val="tx1"/>
                </a:solidFill>
              </a:rPr>
              <a:t>Place the fire extinguishers in clearly visible positions next to escape routes and ensure that the equipment is clearly indicated with symbolic safety signs and is easily accessible.</a:t>
            </a:r>
            <a:endParaRPr lang="en-US" dirty="0">
              <a:solidFill>
                <a:schemeClr val="tx1"/>
              </a:solidFill>
            </a:endParaRPr>
          </a:p>
          <a:p>
            <a:pPr lvl="0"/>
            <a:r>
              <a:rPr lang="en-ZA" dirty="0">
                <a:solidFill>
                  <a:schemeClr val="tx1"/>
                </a:solidFill>
              </a:rPr>
              <a:t>Fire extinguishers may not create obstructions.</a:t>
            </a:r>
            <a:endParaRPr lang="en-US" dirty="0">
              <a:solidFill>
                <a:schemeClr val="tx1"/>
              </a:solidFill>
            </a:endParaRPr>
          </a:p>
          <a:p>
            <a:pPr lvl="0"/>
            <a:r>
              <a:rPr lang="en-ZA" dirty="0">
                <a:solidFill>
                  <a:schemeClr val="tx1"/>
                </a:solidFill>
              </a:rPr>
              <a:t>The handles of fire extinguishers may not be more than 1.5 metres above floor level and the base of the extinguisher should not be less than 0.75 metres above floor level.</a:t>
            </a:r>
            <a:endParaRPr lang="en-US" dirty="0">
              <a:solidFill>
                <a:schemeClr val="tx1"/>
              </a:solidFill>
            </a:endParaRPr>
          </a:p>
          <a:p>
            <a:pPr lvl="0"/>
            <a:r>
              <a:rPr lang="en-ZA" dirty="0">
                <a:solidFill>
                  <a:schemeClr val="tx1"/>
                </a:solidFill>
              </a:rPr>
              <a:t>Fire extinguishers placed outside buildings should preferably be placed in a cabinet.</a:t>
            </a:r>
            <a:endParaRPr lang="en-US" dirty="0">
              <a:solidFill>
                <a:schemeClr val="tx1"/>
              </a:solidFill>
            </a:endParaRPr>
          </a:p>
          <a:p>
            <a:pPr lvl="0"/>
            <a:r>
              <a:rPr lang="en-ZA" dirty="0">
                <a:solidFill>
                  <a:schemeClr val="tx1"/>
                </a:solidFill>
              </a:rPr>
              <a:t>Fire extinguishers that are located in corrosive atmospheres must be more regularly inspected.</a:t>
            </a:r>
            <a:endParaRPr lang="en-US" dirty="0">
              <a:solidFill>
                <a:schemeClr val="tx1"/>
              </a:solidFill>
            </a:endParaRPr>
          </a:p>
          <a:p>
            <a:endParaRPr lang="en-US" dirty="0"/>
          </a:p>
        </p:txBody>
      </p:sp>
    </p:spTree>
    <p:extLst>
      <p:ext uri="{BB962C8B-B14F-4D97-AF65-F5344CB8AC3E}">
        <p14:creationId xmlns:p14="http://schemas.microsoft.com/office/powerpoint/2010/main" val="357491139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461554"/>
            <a:ext cx="10465523" cy="5973069"/>
          </a:xfrm>
        </p:spPr>
        <p:txBody>
          <a:bodyPr/>
          <a:lstStyle/>
          <a:p>
            <a:r>
              <a:rPr lang="en-US" b="1" dirty="0">
                <a:solidFill>
                  <a:schemeClr val="tx1"/>
                </a:solidFill>
              </a:rPr>
              <a:t>What is individual OHS responsibilities?</a:t>
            </a:r>
            <a:endParaRPr lang="en-US" dirty="0">
              <a:solidFill>
                <a:schemeClr val="tx1"/>
              </a:solidFill>
            </a:endParaRPr>
          </a:p>
          <a:p>
            <a:r>
              <a:rPr lang="en-US" dirty="0">
                <a:solidFill>
                  <a:schemeClr val="tx1"/>
                </a:solidFill>
              </a:rPr>
              <a:t> </a:t>
            </a:r>
          </a:p>
          <a:p>
            <a:r>
              <a:rPr lang="en-US" dirty="0">
                <a:solidFill>
                  <a:schemeClr val="tx1"/>
                </a:solidFill>
              </a:rPr>
              <a:t>Health and safety are the joint responsibility of management and workers. Management is accountable for non-compliance to health and safety legislation. All health and safety activities are based on specific individual responsibilities, most of which can be found in the pertinent legislation. However, often these duties are not well known. This situation can be improved by including details of specific individual responsibilities in the safety program. Responsibility may be defined as an individual's obligation to carry out assigned duties. Authority implies the right to make decisions and the power to direct others. Responsibility and authority can be delegated to subordinates, giving them the right to act for superiors. It is important to note that, while some responsibilities can be delegated, the superior remains accountable for seeing that they are carried out. Individual responsibilities apply to every employee in the workplace, including the Chief Executive Officer. When a safety coordinator has been appointed, it is best to spell out his/her responsibilities as well. All employees will then know exactly what is expected of each individual in health and safety terms.</a:t>
            </a:r>
          </a:p>
          <a:p>
            <a:endParaRPr lang="en-US" dirty="0">
              <a:solidFill>
                <a:schemeClr val="tx1"/>
              </a:solidFill>
            </a:endParaRPr>
          </a:p>
        </p:txBody>
      </p:sp>
    </p:spTree>
    <p:extLst>
      <p:ext uri="{BB962C8B-B14F-4D97-AF65-F5344CB8AC3E}">
        <p14:creationId xmlns:p14="http://schemas.microsoft.com/office/powerpoint/2010/main" val="84919760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600891"/>
            <a:ext cx="10134597" cy="5833732"/>
          </a:xfrm>
        </p:spPr>
        <p:txBody>
          <a:bodyPr/>
          <a:lstStyle/>
          <a:p>
            <a:r>
              <a:rPr lang="en-US" b="1" dirty="0">
                <a:solidFill>
                  <a:schemeClr val="tx1"/>
                </a:solidFill>
              </a:rPr>
              <a:t>To fulfil their individual responsibilities, the people must:</a:t>
            </a:r>
          </a:p>
          <a:p>
            <a:r>
              <a:rPr lang="en-US" dirty="0">
                <a:solidFill>
                  <a:schemeClr val="tx1"/>
                </a:solidFill>
              </a:rPr>
              <a:t> </a:t>
            </a:r>
          </a:p>
          <a:p>
            <a:pPr lvl="0"/>
            <a:r>
              <a:rPr lang="en-US" dirty="0">
                <a:solidFill>
                  <a:schemeClr val="tx1"/>
                </a:solidFill>
              </a:rPr>
              <a:t>know what these responsibilities are (communication required)</a:t>
            </a:r>
          </a:p>
          <a:p>
            <a:pPr lvl="0"/>
            <a:r>
              <a:rPr lang="en-US" dirty="0">
                <a:solidFill>
                  <a:schemeClr val="tx1"/>
                </a:solidFill>
              </a:rPr>
              <a:t>have sufficient authority to carry them out (organizational issue)</a:t>
            </a:r>
          </a:p>
          <a:p>
            <a:pPr lvl="0"/>
            <a:r>
              <a:rPr lang="en-US" dirty="0">
                <a:solidFill>
                  <a:schemeClr val="tx1"/>
                </a:solidFill>
              </a:rPr>
              <a:t>have the required ability and competence (training or certification required)</a:t>
            </a:r>
          </a:p>
          <a:p>
            <a:r>
              <a:rPr lang="en-US" dirty="0">
                <a:solidFill>
                  <a:schemeClr val="tx1"/>
                </a:solidFill>
              </a:rPr>
              <a:t> </a:t>
            </a:r>
          </a:p>
          <a:p>
            <a:r>
              <a:rPr lang="en-US" dirty="0">
                <a:solidFill>
                  <a:schemeClr val="tx1"/>
                </a:solidFill>
              </a:rPr>
              <a:t>Once all these criteria have been met, safety performance can be assessed by each individual's supervisor on an equal basis with other key job elements. Health and safety is not just an extra part of an employee's job: it is an integral, full-time component of each individual's responsibilities.</a:t>
            </a:r>
          </a:p>
          <a:p>
            <a:endParaRPr lang="en-US" dirty="0"/>
          </a:p>
        </p:txBody>
      </p:sp>
    </p:spTree>
    <p:extLst>
      <p:ext uri="{BB962C8B-B14F-4D97-AF65-F5344CB8AC3E}">
        <p14:creationId xmlns:p14="http://schemas.microsoft.com/office/powerpoint/2010/main" val="245049788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907177"/>
            <a:ext cx="10648402" cy="4527446"/>
          </a:xfrm>
        </p:spPr>
        <p:txBody>
          <a:bodyPr/>
          <a:lstStyle/>
          <a:p>
            <a:pPr lvl="0"/>
            <a:r>
              <a:rPr lang="en-US" dirty="0">
                <a:solidFill>
                  <a:schemeClr val="tx1"/>
                </a:solidFill>
              </a:rPr>
              <a:t>Security procedures are known and followed competently. </a:t>
            </a:r>
          </a:p>
          <a:p>
            <a:pPr lvl="0"/>
            <a:r>
              <a:rPr lang="en-US" dirty="0">
                <a:solidFill>
                  <a:schemeClr val="tx1"/>
                </a:solidFill>
              </a:rPr>
              <a:t>Security risks are identified and actions taken to deal with security risks that are within limits of own authority. </a:t>
            </a:r>
          </a:p>
          <a:p>
            <a:pPr lvl="0"/>
            <a:r>
              <a:rPr lang="en-US" dirty="0">
                <a:solidFill>
                  <a:schemeClr val="tx1"/>
                </a:solidFill>
              </a:rPr>
              <a:t>Potential security risks outside own authority are identified and reported using familiar and established procedures. </a:t>
            </a:r>
          </a:p>
          <a:p>
            <a:r>
              <a:rPr lang="en-US" dirty="0">
                <a:solidFill>
                  <a:schemeClr val="tx1"/>
                </a:solidFill>
              </a:rPr>
              <a:t>Suspicious </a:t>
            </a:r>
            <a:r>
              <a:rPr lang="en-US" dirty="0" err="1">
                <a:solidFill>
                  <a:schemeClr val="tx1"/>
                </a:solidFill>
              </a:rPr>
              <a:t>behaviour</a:t>
            </a:r>
            <a:r>
              <a:rPr lang="en-US" dirty="0">
                <a:solidFill>
                  <a:schemeClr val="tx1"/>
                </a:solidFill>
              </a:rPr>
              <a:t> is noted and action is taken within own level of authority.</a:t>
            </a:r>
          </a:p>
        </p:txBody>
      </p:sp>
      <p:sp>
        <p:nvSpPr>
          <p:cNvPr id="4" name="Title 3"/>
          <p:cNvSpPr>
            <a:spLocks noGrp="1"/>
          </p:cNvSpPr>
          <p:nvPr>
            <p:ph type="title"/>
          </p:nvPr>
        </p:nvSpPr>
        <p:spPr>
          <a:xfrm>
            <a:off x="707573" y="546652"/>
            <a:ext cx="10648403" cy="1273681"/>
          </a:xfrm>
        </p:spPr>
        <p:txBody>
          <a:bodyPr/>
          <a:lstStyle/>
          <a:p>
            <a:r>
              <a:rPr lang="en-ZA" b="1" dirty="0"/>
              <a:t>SESSION </a:t>
            </a:r>
            <a:r>
              <a:rPr lang="en-ZA" b="1" dirty="0" smtClean="0"/>
              <a:t>3</a:t>
            </a:r>
            <a:r>
              <a:rPr lang="en-US" dirty="0"/>
              <a:t/>
            </a:r>
            <a:br>
              <a:rPr lang="en-US" dirty="0"/>
            </a:br>
            <a:r>
              <a:rPr lang="en-US" b="1" dirty="0"/>
              <a:t>Know how to contribute to the maintenance of security in the workplace</a:t>
            </a:r>
            <a:endParaRPr lang="en-US" dirty="0"/>
          </a:p>
        </p:txBody>
      </p:sp>
    </p:spTree>
    <p:extLst>
      <p:ext uri="{BB962C8B-B14F-4D97-AF65-F5344CB8AC3E}">
        <p14:creationId xmlns:p14="http://schemas.microsoft.com/office/powerpoint/2010/main" val="30920695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BE645839-16C1-4122-B9DF-2012756634E2}"/>
  <p:tag name="ISPRING_PROJECT_VERSION" val="9.3"/>
  <p:tag name="ISPRING_PROJECT_FOLDER_UPDATED" val="1"/>
  <p:tag name="ISPRING_ULTRA_SCORM_COURSE_ID" val="C87934FD-D80A-4994-A296-E6C978B60C19"/>
  <p:tag name="ISPRING_CMI5_LAUNCH_METHOD" val="any window"/>
  <p:tag name="ISPRINGCLOUDFOLDERID" val="1"/>
  <p:tag name="ISPRINGONLINEFOLDERID" val="1"/>
  <p:tag name="ISPRING_SCORM_RATE_SLIDES" val="0"/>
  <p:tag name="ISPRING_SCORM_PASSING_SCORE" val="80.000000"/>
  <p:tag name="ISPRING_CURRENT_PLAYER_ID" val="universal"/>
  <p:tag name="ISPRING_PRESENTATION_TITLE" val="110064"/>
  <p:tag name="ISPRING_FIRST_PUBLISH" val="1"/>
  <p:tag name="ISPRING_RESOURCE_FOLDER" val="C:\Users\zwane\Documents\skills college\E-Learning\BUSINESS SKILLS\110064\"/>
  <p:tag name="ISPRING_PRESENTATION_PATH" val="C:\Users\zwane\Documents\skills college\E-Learning\BUSINESS SKILLS\110064.pptx"/>
  <p:tag name="ISPRING_SCREEN_RECS_UPDATED" val="C:\Users\zwane\Documents\skills college\E-Learning\BUSINESS SKILLS\110064\"/>
  <p:tag name="ISPRING_PLAYERS_CUSTOMIZATION_2" val="UEsDBBQAAgAIAJMGl1A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FWjJRjqW8+RYGAAA5FwAAHQAAAHVuaXZlcnNhbC9jb21tb25fbWVzc2FnZXMubG5nrVjbbuM2EH1fYP+BMBCgBbbZ3QIbFEXiBS0xsRBZ1Ep0vOkFAmPRNhFJdHVxkj71a/ph/ZIOKdmx9wJJSR5sWJTnzJA8Z2bI04/3aYI2Ii+kys4G74/fDZDI5iqW2fJsMGXnP/0yQEXJs5gnKhNng0wN0Mfh61enCc+WFV8K+P36FUKnqSgKeCyG+unxGcn4bOCPImxZJAydkUsiPLUdGnk4CDBzqBe5eETcwRBXsVQo43nOSwjm9G2D0A7ou/iaBFFoEQDV0JRF4dT3acCIPRiylUCFTKvE4CJZoEyVqKjWa5WXIkYyQyX8hc/n4EHeyESWDyhVsegRQnjpeBG4N/Nrhh3XYdfRhNpkMCQZv0kgjHkuRIZywWORP8eHR4MJdhtwWxYvhO4HJCQeg8X0x5TRwdDPRSGyEuDWK1WqPniuY0OcET2PLDr12GAYJjIW6OjTlIRm373pZESCI6QW6IhRBtPZvgqPeji6Aj/foNMVOHsanWYYFmCCg8t6TayAwIAdzRw2HgwtWF1NmjtZrpAM1zkIBYkNT6qaXY2U2tyNsHUZMRph349GU8Ye4x7x+W2btUUnPvauI5de0GjkXEBYKl3z7AG5aqn+yH74+eTk/v2Hkx97AYXAKPcQChmkD+86AHksoG4EaMSNPPIZ9lt/97OjU+Y6HjC6+dHPGsh7BYyF71a7aRAAzRuOOqHJGHotXGIyxrWq0IpvBCoV2khxZ/IDyEDmIDLDYngxVzCQVa0as+kEA41AWSxwLE1RkILK84c3ddqpypXKwV2B4lrHsfGpeaXfr2sF1uxSOlVBAotVymV23O565rkU24ZmE+A3voDFZbtJAdIBvCH1RgvnDbi4yxLFY7SApIIkDRFfrxM5b5Jow3w/4Q+tUQR45ngXQHfqhpDA7O2ITosxsnOuJ9sTJcAhCQAg54XIn2AbGa4bc4STpB/C2LkYu/BhOoSxXK4S+JR94/AJMMEXrbmiScg4DGc0sPWi6XzM0ZoXxZ3K4wOW7u9nG7DjWRSEYLE9cF0sd8DADwnNQJ6LedkOBlFiw+9GVzBVIGDETDLQkkqrogTZpOtElMJEK/VU+NxQ6kYsFOgrEXxTcx+8G7G10tzFU88aRyO2S6Iur7L5qqMdiPOb+thXQwU02ed8a0wNWjSinyG7QDKkfSzoJeTAyz4W1ySERSZhm42Hr5yLulBC3tsmpW3Sm3OdY5KHphnSbNpIVRUwopcEUpPZkeK4n5uQQGX3mIPd7+TWGnXbiS3lBtoYIKDIWx1BureIrUX1aer8Fp1jxzW1+kvq8QfT9fF4w7O5ALLNud7TB3gXy9i807Q3/v+q5N+Il02qP2qqhGeTz0d94zkoLN9RBC9Lka7LNtd6wZrwnxKFlvh3Q+gy9af53zXlL7Ize238s/fn4LjQZ49ag3jmSnXfrZeOpOn9CTQsujhCj5F0txprtyOH6orYfvJ4tHO884ODhpMtVHdrjzYAnkJPxQjHsMYm8hBanRSqUHdbc/rYD9+cO7rbz8godBhUnZm4KWTZ6tnouXN9NXJ+emHd61kPig1zmAshewC43B2qE5lC/HEHzOmEbFegLhEHM5mpKomN/BN5a8oErG2Viq+74UWuUjOa8GJL/7pMfXxOFPXkgtqp36Of2im48/7sCfjpuxQSHEAbY2HP0r2PpdWedDQC+eilcFm4bZ1ARykv5ysoxwtVZXFHoPoIZpNzDGDNnEPB8/YurAH4Iox6FDWjv/YC0R0dJFGyA/vdU6Uo/uwNoqexw6ivL0pxX7YDTUeGRWFEz8+hk1ss2iwYHh2GbB66WDVH5a1dx5Mzc4D9L3Ik5XVRTFUKQ8ftfpm+sDNkwYxhazwB/YVGbqrKoensg7Clm0WnARzpGuVaAAQNBJNlIhC551pvfVD11Q9kZnNIGwwnPL+FtM6USnrFZjZQy6nsN6fHO5CqTGTWK/LnFVU9Yeb4EbZtcyEEKwnn/du6h4jhwDlvboYStewMZo2xB1XjCzwRy7IvYEDI7sJHX2qYCwRXcX1V/d8//7bZ19eETU6GtFc/Pya9zdd1e/dUmEvu07d7d97/A1BLAwQUAAIACABFWjJRAAAAAAIAAAAAAAAALgAAAHVuaXZlcnNhbC9wbGF5YmFja19hbmRfbmF2aWdhdGlvbl9zZXR0aW5ncy54bWwDAFBLAwQUAAIACABFWjJR2QpF8FEFAAAaHgAAJwAAAHVuaXZlcnNhbC9mbGFzaF9wdWJsaXNoaW5nX3NldHRpbmdzLnhtbOVZ3XLaOBS+z1NovNPLhtAkbZoBMhTMxFP+FjttMzs7GWELrI0suZJMSq/2afbB9kn2yA4GQn5EWzrd9iJDLJ/v05GOzp9cO/uUMDQjUlHB6051/8BBhIcionxady6CzvMTBymNeYSZ4KTucOGgs8ZeLc3GjKrYJ1qDqEJAw9VpqutOrHV6Wqnc3NzsU5VK81awTAO/2g9FUkklUYRrIispw3P40fOUKOeWwYIA/hLBb2GNvT2EagVTT0QZI4hGoDmnZlGYdRhWsVMpxMY4vJ5KkfGoJZiQSE7Hdee3ltuutg8XMgVVmyaEmz1RDRg0w/oURxE1WmDm088ExYROY1C3enDkoBsa6bjuHB68MDwgX9nkydmLxWPD0xKwC1zfTpAQjSOscfFYzCjJhEgwB1ENLTMCpGtjK5KafNLlQDEUzTlOaBjAG2T2qu60g6uR23FHbr/lXl2MuoWq1ojAC7quFcbvem33qj8IXP/qPOh1twYF7odgC9C2mlnTD0eu7/YDd3T1xhtsibBXaolxe02vuyXmvfvG94JtZ+o3e9tChueDvh3m/HLojrpe/+1VMBh0A2+4ROVneOW01irrB78GDiIyuXq8dZwlY44pg2Bz54wroiFcMSynJBAdCt44wUwRB/2VkunvGWZUz42HQlS7JiRtqpSEemS8r+4Yj3KWdAUhKAYuWfr28evStV+drC29Usy+XNa9WtbKYDeMhRbfWfvqwXGp/uujx9V/QNHajEZE9LGUecjaXMCTKrxYRsfq4cuXj2vxwGw1rDUOYwilehEJV0cWUtToj0NNZxCnyR1dJxljfpamQuplMF0dLJV4gKY2EXzt/JlnNBYsKu1GkjGJ+jghKwnIv6a8A5JVB03AUxhYdJASjnzMIelRDVYOSwKVjZWmOk92nVvppqSYIeCDrExQz9+wehhjqdZco7SPSTRh44++0ET9WWx3MfSgqM/ABMg4qJW8yyPUlvgGkrSN+JBwG7FzODzMHCAirZSQWG0hiZqMWQkn4M02gu/JWFFNrERFxiI0Fxli9Br2WSDwuyyB/2KCVosDNJEiyUehgNFI5WaZUXJDojObiS5hiiQDJFRLKSO6mOFjRj+jMZkICbwEz8BsME5Vwb+/FXGKlVqS4oWOz4oU6/Xb7odnZoE4mmEoV7YjB/cmSap3wo/niAu9wMF2hDiDU2GMEtEof2eztv0vN0MZYcDO38gaa/yKJhnD35K+3JAV6h2afDezbGP4JzWwnjbGs9zRjfPm1ODiFExScMKLELID5RmxJQwxR4KzOcIhlEnKhI0ZFZmCkSJAFNTqyzUs8HBM86cpZDKYUUZEWlEeVF8cHh2/fHXy+nS/8u/f/zx/FHRbQA4ZNtMVFWTr0bbDGnmnxXkC90ArYYe601A8AXqwrbDGbavmIy2GNfKeRsMae7fdsAZuNB1PIB9pPTawHSETE3WiDXve34VawD2jdLMVeO+84PIegtwVNgu2WsUUk/fXlnml/6OWlr7bHLXOEZjrohv4pzbhoS8gEuswhgAzMVcxlpi8NbCRHVwEYH/XitaY2apuHbnvrAjB4FZR127a/sBqwW9tpEZFnTlcqTGtVIC6YVrkQagcGE2g0I2+Wxb4mphs5cPfOJzvLMz9P0LVV7fBRazbUagiWIbxzo7ur5FMdmmgn3jbf+z7oZ/5Eme0uE62Ee5heU0kCoRgVvLDxaUp8vjEqjjxCUEJNOR2GxiR7xqu1g++7/a8N4Nu+xdIDT/oDhZP5YeStS8j5Y39+qdE8yahnCawraaJL78/No6PDmqV+1/t7QHb+vfcxt5/UEsDBBQAAgAIAEVaMlGY5LBzcAMAAPgLAAAhAAAAdW5pdmVyc2FsL2ZsYXNoX3NraW5fc2V0dGluZ3MueG1slVZRb9owEH4evwKxd1gpG62URqItSNVYW62Mdyc5wMKxI9uh49/v7MTBgQBZIqT4u+/s893nM4HaUt7dgVRU8IfebS/sfAniXErgegFpxoiGbkQUvCQPvdmf+bw3sAzBhPwArSlfKwRKpEuRFYs0I3w/F2vRj0i8XUuR86QXfp3dmjcYWOqR02afgWSUb5H3fXj3+Dxr5jGq9IuGtL8iMfQFBo4O05vpcDps45BJUApMMPfPk+HkxxUfRiJgbpXReHQ3mrTyOCwzs08rpx1VVFun8XB8Ox41O2FqkVvP64U1CrqGv/rKDjKR5Vn7emVSrM0mjzzG5r3iwQRJUDZIf7437xU6SnBvFrkijDZbJGuoxxtDcpOc2yGuC7LOX9mnmR/lWgvejwXXeHb6XMiUsP/zKYXWwsOKuVoC8xIlLRyckKNxEp9Ju2I0wSQJmVgqfDPvgVp+eSc/MMFLwd6N0Godweg5YhBqmUMwcCNjURvx+ZZrPO4QrghTaPYhR3nHCryTXLkp6phj/YZPyhOPUgLOvhQsT+GpiNKj1XHHfnp6tAnz46qwKjAJuxLyIjuAjveKmjzheaDjfZikv3G2PyEfW4yHOxmPxBbvQqK/BMAJfrvsuJE1mennpvEob70SsIRUJBBaPSxoCqYywcBiJojBURQBJzu6JhpvkV+GE+1t6CoYHBkKDTVKJtBUMzgVUixyqTAINC7LzZXVabAYh0LzaqLnsNKOWwdd6s0t5dfaji+rt5yoSFIx6Gq8vh56KZFbkAshmOp1SxfsTDiDvTWP6eaWwGMP8oWvRBsHLjT4M9u4G5miOEqtuERrEm9SjKQ56ip1tnaNNQrK9U5rx/M0AjnFelNwQqtjhrWh6w3Dn15S+ISkTj9jNH56g1NxQisNe4CtMBAZb5y+i4HB05xpymAHriF4gNnkme0ECiV9ukejm7rWPOSq0MrecVCCz6obTuhLjEfUe5BvuKxjTSJlN3PoB64DH2b0enLZ04wG/XZmx1Ym/oRobMgVFsTLG8m1+NBE6nK6w9hulOxgwmlqWwfC3rINFuPBhMjKDFiTS+QJ7hY3l0k1kXL0Bkuzg2mL4bDJwVrqXXGBZy1cSQC/I1qwU/Xpn7CPBJHJa0WoNe4Gs/HFneFFZpsrNuU008HAg2wpqqzjN/7fDzudf1BLAwQUAAIACABFWjJR0R5ofU4FAACkHQAAJgAAAHVuaXZlcnNhbC9odG1sX3B1Ymxpc2hpbmdfc2V0dGluZ3MueG1s3Vnbbts4EH3PVxBa9LFxLk3aBnYCx1YQob6tpbQNFouAlmiLG4pUScqp+7Rfsx+2X7JDKZbt2HHobpyifShS0XMOh5yZw6FUPfuaMDQmUlHBa87+7p6DCA9FRPmo5lwFF6/fOUhpzCPMBCc1hwsHnZ3uVNNswKiKfaI1mCoENFydpLrmxFqnJ5XK3d3dLlWpNL8KlmngV7uhSCqpJIpwTWQlZXgCf/QkJcq5Z7AggH+J4Pew050dhKoFU1tEGSOIRuA5p2ZRmF3qhDmVwmqAw9uRFBmPGoIJieRoUHN+a7jN/ebh1KZgatKEcLMl6hQGzbA+wVFEjROY+fQbQTGhoxi83d9746A7Gum45hzuHRgesK8s8+Tsxdqx4WkI2ASu7ydIiMYR1rh4LGaUZEgkRIOoUy0zAqQLY3OWmnzV5UAxFE04TmgYwC/IbFXNaQY3fffC7budhntz1W8VrlojAi9ouVYYv+U13ZtON3D9m8ug3doYFLifgw1Am3pmTd/ru77bCdz+zbnX3RBh79QM47brXmtDzCf33PeCTWfq1NubQnqX3Y4d5vK65/ZbXufDTdDttgKvN0PlOTyXrdXKYuJXoUBEJufTW8dZMuCYMtCaBzmuiAa1YliOSCAuKFTjEDNFHPRXSka/Z5hRPTEVCqJ2S0haVykJdd9UX80xFeXM6ApCcAxKsqzto/dlab99t7D0SjH7bFkrvayWWteLhRYv7P3+3lHp/vs3691/xNHqmEZEdLCUuWQtL+BJFw5m6rh/eHy83otHZqtirXEYg5TqqRLOj0ytqPEfh5qOQafJA1+HGWN+lqZC6pmYzg+WTjxCUx0KvpB/5hkNBIvKuJFkQKIOTqAKehfcQUMoDQYh7KaEIx9zOOSohrCGJUJlA6Wpzg+3i3vruqSYITjA4BQmqO0vhTmMsVQLtVAGxJws4ekfHaGJ+rPY32LoUVOfwZ4jU5FW9i6PUFPiOziUbcx7hNuYXUK2MJMxRFo5IbHawBLVGbMyTqB8bQw/kYGimliZioxFaCIyxOgt7LNAUGhZAv+LCZrvBtBQiiQfZVhppPKwjCm5I9GZzUTXMEWSARK6o5QRXczwJaPf0IAMhQRegscQNhinquDf3Yg4xUrNSPHUx1fFmep1mu7nV2aBOBpj6E82I4d6Jkmqt8KPJ4gLPcXBdoQ4g6wwQYlolP9ms7bd7w9DKSkQ52eKxgK/oknG8HPSlxsyR73FkG9nlk0C/6QH1tPGeJwXuinenBpKnEJICk74IYSDg/KM2BKGmCPB2QThEPoiZWRjTEWmYKQQiIJafb+HBR7SNH8awdUJZpQRkVaUe/sHh2+Ojt++e3+yW/n3739erwXdd4w9hs10RcvYWHvPsEY+uNM8gXvk7mCHenCDeAL06D3CGrepm2vuFNbIFTcLa+zD+4U1cOmW8QRyzV1jCXshZGJUJ1qK5+prpwXcM07XG4H30QuuVxDkpbDcsFUrpntc3Uzmrf2DXnLw45pJ3633G5cIAnTVCvwTG0HoCNBeHcYgKUPztsUSk3f/NrbdqwAi7lrRmsBadap996MVIYTYSmftpu10rRb8wcaqX3SWvbmu0soF6BRGxckHvQKjCbS20Yvp/v9RYauqfWYB35qw/RzitPKmS9eqU6FnWxIngmUYby1Zf+ID48fF5Bfe6ZXZr1YdzsgnCTWgFzqlf+X3Mv3pK2Eb4zaWt0SiQAhmZd+bvvhEHh9adR8+ISiBO7bdBkbkRdVpMel9t+2dd1vNrWY/tUv/n0Jynnf7iqfyS8fCp43ylfvit8AdGF/8snq68x9QSwMEFAACAAgARVoyUTKQaxK8AQAAegYAAB8AAAB1bml2ZXJzYWwvaHRtbF9za2luX3NldHRpbmdzLmpzjZRRT8IwEMff+RRkvhqiA534hgESEx5M5M340HXHWOh6TVsmaPzurkOk225I+7L+99v/etf1vnr9cgQ86D/2v6rnav1SX1caOM3qLVzXddGh504PjMgSWGY5iExC0ECK46d/8veJoIwDWZnG+1dnazy/AN2bFRPGxxVhoQnNEFpBaB+EtqMCf9Yy+83qkJFX5nhrLcoBR2lB2oFEnbOKCa5W1fATbMBYgP4HXTEONdO78CFOOsmT4yiOEj72OY65YnK/wBQHMeObVONWJgd6PnTTp9d7Bbo88M1f2Kfp3AdEZuyzhbwZeHY7C2dhN6k0GAO/ccfTSTi5J2HBYhB+QtHoYTQ5g9aM59U4QxeZyeyRjsJoGI18WrEUWlXikNwmwzomS69WNVvBD5yFne1KRgm2B92yav8YCtVWXXCASmPqKtJGIzdJVCBLMpkeuOnYTZJzm3W2Xf9G1TEGMerkeHpw46bPtIpRu2bYuGZr4tbmXc3lgs5gycttGlEXVF8QlEjFRUJT1McFuRnb7DRu/VamzfQG9BJRlM3THQqYspmAfpYrdAKzlvF1XmplOu9+oyB3zi/OsbHN3vcPUEsDBBQAAgAIAEVaMlG45zzyXgAAAGMAAAAcAAAAdW5pdmVyc2FsL2xvY2FsX3NldHRpbmdzLnhtbA3KvQ5AQAwA4N1TNN39bQbHZrTgARoakfRacUd4e7d9w9f2rxd4+AqHqcO6qBBYV9sO3R0u85A3CCGSbiSm7FANoe+yVmwlmTjGFAOcQh9fM/uEyCP5NIdbBMsu+wFQSwECAAAUAAIACACTBpdQNmFYAkcDAADhCQAAFAAAAAAAAAABAAAAAAAAAAAAdW5pdmVyc2FsL3BsYXllci54bWxQSwECAAAUAAIACABFWjJRjqW8+RYGAAA5FwAAHQAAAAAAAAABAAAAAAB5AwAAdW5pdmVyc2FsL2NvbW1vbl9tZXNzYWdlcy5sbmdQSwECAAAUAAIACABFWjJRAAAAAAIAAAAAAAAALgAAAAAAAAAAAAAAAADKCQAAdW5pdmVyc2FsL3BsYXliYWNrX2FuZF9uYXZpZ2F0aW9uX3NldHRpbmdzLnhtbFBLAQIAABQAAgAIAEVaMlHZCkXwUQUAABoeAAAnAAAAAAAAAAEAAAAAABgKAAB1bml2ZXJzYWwvZmxhc2hfcHVibGlzaGluZ19zZXR0aW5ncy54bWxQSwECAAAUAAIACABFWjJRmOSwc3ADAAD4CwAAIQAAAAAAAAABAAAAAACuDwAAdW5pdmVyc2FsL2ZsYXNoX3NraW5fc2V0dGluZ3MueG1sUEsBAgAAFAACAAgARVoyUdEeaH1OBQAApB0AACYAAAAAAAAAAQAAAAAAXRMAAHVuaXZlcnNhbC9odG1sX3B1Ymxpc2hpbmdfc2V0dGluZ3MueG1sUEsBAgAAFAACAAgARVoyUTKQaxK8AQAAegYAAB8AAAAAAAAAAQAAAAAA7xgAAHVuaXZlcnNhbC9odG1sX3NraW5fc2V0dGluZ3MuanNQSwECAAAUAAIACABFWjJRuOc88l4AAABjAAAAHAAAAAAAAAABAAAAAADoGgAAdW5pdmVyc2FsL2xvY2FsX3NldHRpbmdzLnhtbFBLBQYAAAAACAAIAHgCAACAGwAAAAA="/>
  <p:tag name="ISPRING_LMS_API_VERSION" val="SCORM 1.2"/>
  <p:tag name="ISPRING_SCORM_ENDPOINT" val="&lt;endpoint&gt;&lt;enable&gt;0&lt;/enable&gt;&lt;lrs&gt;http://&lt;/lrs&gt;&lt;auth&gt;0&lt;/auth&gt;&lt;login&gt;&lt;/login&gt;&lt;password&gt;&lt;/password&gt;&lt;key&gt;&lt;/key&gt;&lt;name&gt;&lt;/name&gt;&lt;email&gt;&lt;/email&gt;&lt;/endpoint&gt;&#10;"/>
  <p:tag name="ISPRING_OUTPUT_FOLDER" val="[[&quot;\uFFFD\u0003\uFFFD\u000E{09704398-9100-46D7-85B0-45317F34F785}&quot;,&quot;C:\\Users\\zwane\\Documents\\williams publish&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ISPRING_INTERACTION_TYPE_SHAPE_ADDED" val="iSpring.Steps"/>
  <p:tag name="ISPRING_INTERACTION_RELATIVE_PATH" val="110064\interactions\intr1.visuals"/>
  <p:tag name="ISPRING_INTERACTION_FULL_PATH" val="C:\Users\zwane\Documents\skills college\E-Learning\BUSINESS SKILLS\110064\interactions\intr1.visuals"/>
</p:tagLst>
</file>

<file path=ppt/tags/tag36.xml><?xml version="1.0" encoding="utf-8"?>
<p:tagLst xmlns:a="http://schemas.openxmlformats.org/drawingml/2006/main" xmlns:r="http://schemas.openxmlformats.org/officeDocument/2006/relationships" xmlns:p="http://schemas.openxmlformats.org/presentationml/2006/main">
  <p:tag name="ISPRING_INTERACTION_TYPE_SHAPE_ADDED" val="iSpring.Steps"/>
  <p:tag name="ISPRING_INTERACTION_RELATIVE_PATH" val="110064\interactions\intr2.visuals"/>
  <p:tag name="ISPRING_INTERACTION_FULL_PATH" val="C:\Users\zwane\Documents\skills college\E-Learning\BUSINESS SKILLS\110064\interactions\intr2.visuals"/>
</p:tagLst>
</file>

<file path=ppt/tags/tag37.xml><?xml version="1.0" encoding="utf-8"?>
<p:tagLst xmlns:a="http://schemas.openxmlformats.org/drawingml/2006/main" xmlns:r="http://schemas.openxmlformats.org/officeDocument/2006/relationships" xmlns:p="http://schemas.openxmlformats.org/presentationml/2006/main">
  <p:tag name="ISPRING_CONTENTLIB_ASSET_META" val="{&quot;ai&quot;:&quot;ssteqKC-a-OJRc26Of46Vg&quot;,&quot;gi&quot;:&quot;lEnJj4fXVWqDHW9O-8f6IQ&quot;,&quot;ti&quot;:&quot;characters&quot;,&quot;vs&quot;:{&quot;f&quot;:[813,795],&quot;i&quot;:{&quot;d&quot;:&quot;ssteqKC-a-OJRc26Of46Vg&quot;,&quot;p&quot;:true}}}"/>
</p:tagLst>
</file>

<file path=ppt/tags/tag38.xml><?xml version="1.0" encoding="utf-8"?>
<p:tagLst xmlns:a="http://schemas.openxmlformats.org/drawingml/2006/main" xmlns:r="http://schemas.openxmlformats.org/officeDocument/2006/relationships" xmlns:p="http://schemas.openxmlformats.org/presentationml/2006/main">
  <p:tag name="ISPRING_INTERACTION_TYPE_SHAPE_ADDED" val="iSpring.MediaCards"/>
  <p:tag name="ISPRING_INTERACTION_RELATIVE_PATH" val="110064\interactions\intr3.visuals"/>
  <p:tag name="ISPRING_INTERACTION_FULL_PATH" val="C:\Users\zwane\Documents\skills college\E-Learning\BUSINESS SKILLS\110064\interactions\intr3.visuals"/>
</p:tagLst>
</file>

<file path=ppt/tags/tag39.xml><?xml version="1.0" encoding="utf-8"?>
<p:tagLst xmlns:a="http://schemas.openxmlformats.org/drawingml/2006/main" xmlns:r="http://schemas.openxmlformats.org/officeDocument/2006/relationships" xmlns:p="http://schemas.openxmlformats.org/presentationml/2006/main">
  <p:tag name="ISPRING_INTERACTION_TYPE_SHAPE_ADDED" val="iSpring.Steps"/>
  <p:tag name="ISPRING_INTERACTION_RELATIVE_PATH" val="110064\interactions\intr4.visuals"/>
  <p:tag name="ISPRING_INTERACTION_FULL_PATH" val="C:\Users\zwane\Documents\skills college\E-Learning\BUSINESS SKILLS\110064\interactions\intr4.visuals"/>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ISPRING_INTERACTION_TYPE_SHAPE_ADDED" val="iSpring.FAQ"/>
  <p:tag name="ISPRING_INTERACTION_RELATIVE_PATH" val="110064\interactions\intr5.visuals"/>
  <p:tag name="ISPRING_INTERACTION_FULL_PATH" val="C:\Users\zwane\Documents\skills college\E-Learning\BUSINESS SKILLS\110064\interactions\intr5.visuals"/>
</p:tagLst>
</file>

<file path=ppt/tags/tag41.xml><?xml version="1.0" encoding="utf-8"?>
<p:tagLst xmlns:a="http://schemas.openxmlformats.org/drawingml/2006/main" xmlns:r="http://schemas.openxmlformats.org/officeDocument/2006/relationships" xmlns:p="http://schemas.openxmlformats.org/presentationml/2006/main">
  <p:tag name="ISPRING_INTERACTION_TYPE_SHAPE_ADDED" val="iSpring.Steps"/>
  <p:tag name="ISPRING_INTERACTION_RELATIVE_PATH" val="110064\interactions\intr6.visuals"/>
  <p:tag name="ISPRING_INTERACTION_FULL_PATH" val="C:\Users\zwane\Documents\skills college\E-Learning\BUSINESS SKILLS\110064\interactions\intr6.visuals"/>
</p:tagLst>
</file>

<file path=ppt/tags/tag42.xml><?xml version="1.0" encoding="utf-8"?>
<p:tagLst xmlns:a="http://schemas.openxmlformats.org/drawingml/2006/main" xmlns:r="http://schemas.openxmlformats.org/officeDocument/2006/relationships" xmlns:p="http://schemas.openxmlformats.org/presentationml/2006/main">
  <p:tag name="ISPRING_SLIDE_QUIZ_PROPERTIES" val="&lt;QuizProperties&gt;&lt;passAction&gt;&lt;action&gt;3&lt;/action&gt;&lt;/passAction&gt;&lt;failAction&gt;&lt;action&gt;3&lt;/action&gt;&lt;/failAction&gt;&lt;viewSlidesPolicy&gt;0&lt;/viewSlidesPolicy&gt;&lt;allowInterrupt&gt;1&lt;/allowInterrupt&gt;&lt;restartFailedQuiz&gt;0&lt;/restartFailedQuiz&gt;&lt;/QuizProperties&gt;&#10;"/>
  <p:tag name="ISPRING_QUIZ_SHAPES_ADDED" val="1"/>
  <p:tag name="ISPRING_RESOURCE_QUIZ" val="quiz1.quiz"/>
  <p:tag name="ISPRING_QUIZ_RELATIVE_PATH" val="110064\quiz\quiz1.quiz"/>
  <p:tag name="ISPRING_QUIZ_FULL_PATH" val="C:\Users\zwane\Documents\skills college\E-Learning\BUSINESS SKILLS\110064\quiz\quiz1.quiz"/>
</p:tagLst>
</file>

<file path=ppt/tags/tag43.xml><?xml version="1.0" encoding="utf-8"?>
<p:tagLst xmlns:a="http://schemas.openxmlformats.org/drawingml/2006/main" xmlns:r="http://schemas.openxmlformats.org/officeDocument/2006/relationships" xmlns:p="http://schemas.openxmlformats.org/presentationml/2006/main">
  <p:tag name="ISPRING_INTERACTION_TYPE_SHAPE_ADDED" val="iSpring.Steps"/>
  <p:tag name="ISPRING_INTERACTION_RELATIVE_PATH" val="110064\interactions\intr7.visuals"/>
  <p:tag name="ISPRING_INTERACTION_FULL_PATH" val="C:\Users\zwane\Documents\skills college\E-Learning\BUSINESS SKILLS\110064\interactions\intr7.visuals"/>
</p:tagLst>
</file>

<file path=ppt/tags/tag44.xml><?xml version="1.0" encoding="utf-8"?>
<p:tagLst xmlns:a="http://schemas.openxmlformats.org/drawingml/2006/main" xmlns:r="http://schemas.openxmlformats.org/officeDocument/2006/relationships" xmlns:p="http://schemas.openxmlformats.org/presentationml/2006/main">
  <p:tag name="ISPRING_INTERACTION_TYPE_SHAPE_ADDED" val="iSpring.Steps"/>
  <p:tag name="ISPRING_INTERACTION_RELATIVE_PATH" val="110064\interactions\intr8.visuals"/>
  <p:tag name="ISPRING_INTERACTION_FULL_PATH" val="C:\Users\zwane\Documents\skills college\E-Learning\BUSINESS SKILLS\110064\interactions\intr8.visuals"/>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
  <a:themeElements>
    <a:clrScheme name="тема 1">
      <a:dk1>
        <a:sysClr val="windowText" lastClr="000000"/>
      </a:dk1>
      <a:lt1>
        <a:sysClr val="window" lastClr="FFFFFF"/>
      </a:lt1>
      <a:dk2>
        <a:srgbClr val="373545"/>
      </a:dk2>
      <a:lt2>
        <a:srgbClr val="CEDBE6"/>
      </a:lt2>
      <a:accent1>
        <a:srgbClr val="2683C6"/>
      </a:accent1>
      <a:accent2>
        <a:srgbClr val="58B6C0"/>
      </a:accent2>
      <a:accent3>
        <a:srgbClr val="75BDA7"/>
      </a:accent3>
      <a:accent4>
        <a:srgbClr val="7A8C8E"/>
      </a:accent4>
      <a:accent5>
        <a:srgbClr val="F5AE45"/>
      </a:accent5>
      <a:accent6>
        <a:srgbClr val="C72525"/>
      </a:accent6>
      <a:hlink>
        <a:srgbClr val="0070C0"/>
      </a:hlink>
      <a:folHlink>
        <a:srgbClr val="7E95DE"/>
      </a:folHlink>
    </a:clrScheme>
    <a:fontScheme name="Theme">
      <a:majorFont>
        <a:latin typeface="Open Sans"/>
        <a:ea typeface=""/>
        <a:cs typeface=""/>
      </a:majorFont>
      <a:minorFont>
        <a:latin typeface="Segoe U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id="{3944FE52-47D3-4127-A149-DA466F9114D6}" vid="{598CEFF7-5E3D-41B2-9D2B-A5D13B285D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TotalTime>
  <Words>13348</Words>
  <Application>Microsoft Office PowerPoint</Application>
  <PresentationFormat>Widescreen</PresentationFormat>
  <Paragraphs>981</Paragraphs>
  <Slides>115</Slides>
  <Notes>115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115</vt:i4>
      </vt:variant>
    </vt:vector>
  </HeadingPairs>
  <TitlesOfParts>
    <vt:vector size="126" baseType="lpstr">
      <vt:lpstr>Arial</vt:lpstr>
      <vt:lpstr>Calibri</vt:lpstr>
      <vt:lpstr>Cambria</vt:lpstr>
      <vt:lpstr>Century Gothic</vt:lpstr>
      <vt:lpstr>Open Sans</vt:lpstr>
      <vt:lpstr>Open Sans Semibold</vt:lpstr>
      <vt:lpstr>Segoe UI</vt:lpstr>
      <vt:lpstr>Segoe UI Semibold</vt:lpstr>
      <vt:lpstr>Times New Roman</vt:lpstr>
      <vt:lpstr>Wingdings</vt:lpstr>
      <vt:lpstr>Theme</vt:lpstr>
      <vt:lpstr>Learner guide BUSINESS SKILLS Identify potential hazards in the workplace </vt:lpstr>
      <vt:lpstr>PURPOSE:</vt:lpstr>
      <vt:lpstr>SESSION 1.  Identify potential hazards in the workplace</vt:lpstr>
      <vt:lpstr>Introduction </vt:lpstr>
      <vt:lpstr>PowerPoint Presentation</vt:lpstr>
      <vt:lpstr>Accidents in The Workplace  </vt:lpstr>
      <vt:lpstr>Identify Potential Hazards </vt:lpstr>
      <vt:lpstr>Unsafe acts and conditions </vt:lpstr>
      <vt:lpstr>Four basic reasons for unsafe </vt:lpstr>
      <vt:lpstr>PowerPoint Presentation</vt:lpstr>
      <vt:lpstr>Temporary Periods of Stress </vt:lpstr>
      <vt:lpstr>PowerPoint Presentation</vt:lpstr>
      <vt:lpstr>PowerPoint Presentation</vt:lpstr>
      <vt:lpstr>PowerPoint Presentation</vt:lpstr>
      <vt:lpstr>Types of Hazards Encountered in the Workplace </vt:lpstr>
      <vt:lpstr>PowerPoint Presentation</vt:lpstr>
      <vt:lpstr>Ergonomic Hazards </vt:lpstr>
      <vt:lpstr>Psychosocial Hazards </vt:lpstr>
      <vt:lpstr>Protective Clothing </vt:lpstr>
      <vt:lpstr>Reasons why protective equipment and clothing is not worn </vt:lpstr>
      <vt:lpstr>PowerPoint Presentation</vt:lpstr>
      <vt:lpstr>Types of physical protective equipment available</vt:lpstr>
      <vt:lpstr>PowerPoint Presentation</vt:lpstr>
      <vt:lpstr>Head Protection </vt:lpstr>
      <vt:lpstr>Hearing Protection </vt:lpstr>
      <vt:lpstr>PowerPoint Presentation</vt:lpstr>
      <vt:lpstr>PowerPoint Presentation</vt:lpstr>
      <vt:lpstr>PowerPoint Presentation</vt:lpstr>
      <vt:lpstr>PowerPoint Presentation</vt:lpstr>
      <vt:lpstr>PowerPoint Presentation</vt:lpstr>
      <vt:lpstr>Prevent accidents through proper housekeeping </vt:lpstr>
      <vt:lpstr>Definition of housekeeping: A place for everything and everything in its place. </vt:lpstr>
      <vt:lpstr>PowerPoint Presentation</vt:lpstr>
      <vt:lpstr>Benefits of good housekeeping </vt:lpstr>
      <vt:lpstr>How to Work Safely </vt:lpstr>
      <vt:lpstr>PowerPoint Presentation</vt:lpstr>
      <vt:lpstr>PowerPoint Presentation</vt:lpstr>
      <vt:lpstr>PowerPoint Presentation</vt:lpstr>
      <vt:lpstr>PowerPoint Presentation</vt:lpstr>
      <vt:lpstr>PowerPoint Presentation</vt:lpstr>
      <vt:lpstr>Other precautionary measures </vt:lpstr>
      <vt:lpstr>PowerPoint Presentation</vt:lpstr>
      <vt:lpstr>Classes and types of machine guards </vt:lpstr>
      <vt:lpstr>PowerPoint Presentation</vt:lpstr>
      <vt:lpstr>PowerPoint Presentation</vt:lpstr>
      <vt:lpstr>Fire hazards </vt:lpstr>
      <vt:lpstr>Electrical safety measures </vt:lpstr>
      <vt:lpstr>PowerPoint Presentation</vt:lpstr>
      <vt:lpstr>PowerPoint Presentation</vt:lpstr>
      <vt:lpstr>Classes and types of machine guards </vt:lpstr>
      <vt:lpstr>PowerPoint Presentation</vt:lpstr>
      <vt:lpstr>In other words, the machinery that is not double insulated must have an earth wire which is usually GREEN/YELLOW in colour. Usually the BLUE wire is the neutral wire and the BROWN wire is the live or line wire. The wiring of electrical tools and machinery must be connected correctly.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SESSION 2 Know how to limit damage to persons or property in the event of an accident or emergency.</vt:lpstr>
      <vt:lpstr>Fire Prevention and Fire Protection </vt:lpstr>
      <vt:lpstr>PowerPoint Presentation</vt:lpstr>
      <vt:lpstr>PowerPoint Presentation</vt:lpstr>
      <vt:lpstr>PowerPoint Presentation</vt:lpstr>
      <vt:lpstr>Elements present to cause fire </vt:lpstr>
      <vt:lpstr>PowerPoint Presentation</vt:lpstr>
      <vt:lpstr>PowerPoint Presentation</vt:lpstr>
      <vt:lpstr>PowerPoint Presentation</vt:lpstr>
      <vt:lpstr>PowerPoint Presentation</vt:lpstr>
      <vt:lpstr>PowerPoint Presentation</vt:lpstr>
      <vt:lpstr>Portable Extinguishers </vt:lpstr>
      <vt:lpstr>PowerPoint Presentation</vt:lpstr>
      <vt:lpstr>PowerPoint Presentation</vt:lpstr>
      <vt:lpstr>PowerPoint Presentation</vt:lpstr>
      <vt:lpstr>PowerPoint Presentation</vt:lpstr>
      <vt:lpstr>PowerPoint Presentation</vt:lpstr>
      <vt:lpstr>PowerPoint Presentation</vt:lpstr>
      <vt:lpstr>SESSION 3 Know how to contribute to the maintenance of security in the workplace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SESSION 4 Explain emergency procedures in the workplace</vt:lpstr>
      <vt:lpstr>PowerPoint Presentation</vt:lpstr>
      <vt:lpstr>PowerPoint Presentation</vt:lpstr>
      <vt:lpstr>These require special and careful attention </vt:lpstr>
      <vt:lpstr>Recognising an Emergency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110064</dc:title>
  <dc:creator>Windows User</dc:creator>
  <cp:lastModifiedBy>Windows User</cp:lastModifiedBy>
  <cp:revision>62</cp:revision>
  <dcterms:created xsi:type="dcterms:W3CDTF">2020-09-17T13:41:13Z</dcterms:created>
  <dcterms:modified xsi:type="dcterms:W3CDTF">2020-10-07T19:00:42Z</dcterms:modified>
</cp:coreProperties>
</file>