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4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8" r:id="rId2"/>
    <p:sldId id="260" r:id="rId3"/>
    <p:sldId id="320" r:id="rId4"/>
    <p:sldId id="319" r:id="rId5"/>
    <p:sldId id="321" r:id="rId6"/>
    <p:sldId id="322" r:id="rId7"/>
    <p:sldId id="268" r:id="rId8"/>
    <p:sldId id="267" r:id="rId9"/>
    <p:sldId id="266" r:id="rId10"/>
    <p:sldId id="285" r:id="rId11"/>
    <p:sldId id="298" r:id="rId12"/>
    <p:sldId id="297" r:id="rId13"/>
    <p:sldId id="296" r:id="rId14"/>
    <p:sldId id="295" r:id="rId15"/>
    <p:sldId id="294" r:id="rId16"/>
    <p:sldId id="323" r:id="rId17"/>
    <p:sldId id="293" r:id="rId18"/>
    <p:sldId id="292" r:id="rId19"/>
    <p:sldId id="291" r:id="rId20"/>
    <p:sldId id="327" r:id="rId21"/>
    <p:sldId id="307" r:id="rId22"/>
    <p:sldId id="306" r:id="rId23"/>
    <p:sldId id="305" r:id="rId24"/>
    <p:sldId id="304" r:id="rId25"/>
    <p:sldId id="303" r:id="rId26"/>
    <p:sldId id="302" r:id="rId27"/>
    <p:sldId id="301" r:id="rId28"/>
    <p:sldId id="300" r:id="rId29"/>
    <p:sldId id="324" r:id="rId30"/>
    <p:sldId id="290" r:id="rId31"/>
    <p:sldId id="289" r:id="rId32"/>
    <p:sldId id="288" r:id="rId33"/>
    <p:sldId id="287" r:id="rId34"/>
    <p:sldId id="325" r:id="rId35"/>
    <p:sldId id="282" r:id="rId36"/>
    <p:sldId id="281" r:id="rId37"/>
    <p:sldId id="326" r:id="rId38"/>
    <p:sldId id="318"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1E631-4C16-48F3-9AB6-4EBF25467D75}"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E2027-9E6D-47BB-AA06-36FB6395DAA1}" type="slidenum">
              <a:rPr lang="en-US" smtClean="0"/>
              <a:t>‹#›</a:t>
            </a:fld>
            <a:endParaRPr lang="en-US"/>
          </a:p>
        </p:txBody>
      </p:sp>
    </p:spTree>
    <p:extLst>
      <p:ext uri="{BB962C8B-B14F-4D97-AF65-F5344CB8AC3E}">
        <p14:creationId xmlns:p14="http://schemas.microsoft.com/office/powerpoint/2010/main" val="249683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1</a:t>
            </a:fld>
            <a:endParaRPr lang="ru-RU"/>
          </a:p>
        </p:txBody>
      </p:sp>
    </p:spTree>
    <p:extLst>
      <p:ext uri="{BB962C8B-B14F-4D97-AF65-F5344CB8AC3E}">
        <p14:creationId xmlns:p14="http://schemas.microsoft.com/office/powerpoint/2010/main" val="110912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10</a:t>
            </a:fld>
            <a:endParaRPr lang="en-US"/>
          </a:p>
        </p:txBody>
      </p:sp>
    </p:spTree>
    <p:extLst>
      <p:ext uri="{BB962C8B-B14F-4D97-AF65-F5344CB8AC3E}">
        <p14:creationId xmlns:p14="http://schemas.microsoft.com/office/powerpoint/2010/main" val="234622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11</a:t>
            </a:fld>
            <a:endParaRPr lang="en-US"/>
          </a:p>
        </p:txBody>
      </p:sp>
    </p:spTree>
    <p:extLst>
      <p:ext uri="{BB962C8B-B14F-4D97-AF65-F5344CB8AC3E}">
        <p14:creationId xmlns:p14="http://schemas.microsoft.com/office/powerpoint/2010/main" val="4220886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12</a:t>
            </a:fld>
            <a:endParaRPr lang="en-US"/>
          </a:p>
        </p:txBody>
      </p:sp>
    </p:spTree>
    <p:extLst>
      <p:ext uri="{BB962C8B-B14F-4D97-AF65-F5344CB8AC3E}">
        <p14:creationId xmlns:p14="http://schemas.microsoft.com/office/powerpoint/2010/main" val="10118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13</a:t>
            </a:fld>
            <a:endParaRPr lang="en-US"/>
          </a:p>
        </p:txBody>
      </p:sp>
    </p:spTree>
    <p:extLst>
      <p:ext uri="{BB962C8B-B14F-4D97-AF65-F5344CB8AC3E}">
        <p14:creationId xmlns:p14="http://schemas.microsoft.com/office/powerpoint/2010/main" val="259947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14</a:t>
            </a:fld>
            <a:endParaRPr lang="en-US"/>
          </a:p>
        </p:txBody>
      </p:sp>
    </p:spTree>
    <p:extLst>
      <p:ext uri="{BB962C8B-B14F-4D97-AF65-F5344CB8AC3E}">
        <p14:creationId xmlns:p14="http://schemas.microsoft.com/office/powerpoint/2010/main" val="390625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15</a:t>
            </a:fld>
            <a:endParaRPr lang="en-US"/>
          </a:p>
        </p:txBody>
      </p:sp>
    </p:spTree>
    <p:extLst>
      <p:ext uri="{BB962C8B-B14F-4D97-AF65-F5344CB8AC3E}">
        <p14:creationId xmlns:p14="http://schemas.microsoft.com/office/powerpoint/2010/main" val="366763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16</a:t>
            </a:fld>
            <a:endParaRPr lang="en-US"/>
          </a:p>
        </p:txBody>
      </p:sp>
    </p:spTree>
    <p:extLst>
      <p:ext uri="{BB962C8B-B14F-4D97-AF65-F5344CB8AC3E}">
        <p14:creationId xmlns:p14="http://schemas.microsoft.com/office/powerpoint/2010/main" val="54600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17</a:t>
            </a:fld>
            <a:endParaRPr lang="en-US"/>
          </a:p>
        </p:txBody>
      </p:sp>
    </p:spTree>
    <p:extLst>
      <p:ext uri="{BB962C8B-B14F-4D97-AF65-F5344CB8AC3E}">
        <p14:creationId xmlns:p14="http://schemas.microsoft.com/office/powerpoint/2010/main" val="160827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18</a:t>
            </a:fld>
            <a:endParaRPr lang="en-US"/>
          </a:p>
        </p:txBody>
      </p:sp>
    </p:spTree>
    <p:extLst>
      <p:ext uri="{BB962C8B-B14F-4D97-AF65-F5344CB8AC3E}">
        <p14:creationId xmlns:p14="http://schemas.microsoft.com/office/powerpoint/2010/main" val="4154482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19</a:t>
            </a:fld>
            <a:endParaRPr lang="en-US"/>
          </a:p>
        </p:txBody>
      </p:sp>
    </p:spTree>
    <p:extLst>
      <p:ext uri="{BB962C8B-B14F-4D97-AF65-F5344CB8AC3E}">
        <p14:creationId xmlns:p14="http://schemas.microsoft.com/office/powerpoint/2010/main" val="310690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2</a:t>
            </a:fld>
            <a:endParaRPr lang="ru-RU"/>
          </a:p>
        </p:txBody>
      </p:sp>
    </p:spTree>
    <p:extLst>
      <p:ext uri="{BB962C8B-B14F-4D97-AF65-F5344CB8AC3E}">
        <p14:creationId xmlns:p14="http://schemas.microsoft.com/office/powerpoint/2010/main" val="2953426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20</a:t>
            </a:fld>
            <a:endParaRPr lang="en-US"/>
          </a:p>
        </p:txBody>
      </p:sp>
    </p:spTree>
    <p:extLst>
      <p:ext uri="{BB962C8B-B14F-4D97-AF65-F5344CB8AC3E}">
        <p14:creationId xmlns:p14="http://schemas.microsoft.com/office/powerpoint/2010/main" val="120189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21</a:t>
            </a:fld>
            <a:endParaRPr lang="en-US"/>
          </a:p>
        </p:txBody>
      </p:sp>
    </p:spTree>
    <p:extLst>
      <p:ext uri="{BB962C8B-B14F-4D97-AF65-F5344CB8AC3E}">
        <p14:creationId xmlns:p14="http://schemas.microsoft.com/office/powerpoint/2010/main" val="2613641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22</a:t>
            </a:fld>
            <a:endParaRPr lang="en-US"/>
          </a:p>
        </p:txBody>
      </p:sp>
    </p:spTree>
    <p:extLst>
      <p:ext uri="{BB962C8B-B14F-4D97-AF65-F5344CB8AC3E}">
        <p14:creationId xmlns:p14="http://schemas.microsoft.com/office/powerpoint/2010/main" val="2300690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23</a:t>
            </a:fld>
            <a:endParaRPr lang="en-US"/>
          </a:p>
        </p:txBody>
      </p:sp>
    </p:spTree>
    <p:extLst>
      <p:ext uri="{BB962C8B-B14F-4D97-AF65-F5344CB8AC3E}">
        <p14:creationId xmlns:p14="http://schemas.microsoft.com/office/powerpoint/2010/main" val="83791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24</a:t>
            </a:fld>
            <a:endParaRPr lang="en-US"/>
          </a:p>
        </p:txBody>
      </p:sp>
    </p:spTree>
    <p:extLst>
      <p:ext uri="{BB962C8B-B14F-4D97-AF65-F5344CB8AC3E}">
        <p14:creationId xmlns:p14="http://schemas.microsoft.com/office/powerpoint/2010/main" val="3736081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25</a:t>
            </a:fld>
            <a:endParaRPr lang="en-US"/>
          </a:p>
        </p:txBody>
      </p:sp>
    </p:spTree>
    <p:extLst>
      <p:ext uri="{BB962C8B-B14F-4D97-AF65-F5344CB8AC3E}">
        <p14:creationId xmlns:p14="http://schemas.microsoft.com/office/powerpoint/2010/main" val="1198820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26</a:t>
            </a:fld>
            <a:endParaRPr lang="en-US"/>
          </a:p>
        </p:txBody>
      </p:sp>
    </p:spTree>
    <p:extLst>
      <p:ext uri="{BB962C8B-B14F-4D97-AF65-F5344CB8AC3E}">
        <p14:creationId xmlns:p14="http://schemas.microsoft.com/office/powerpoint/2010/main" val="2389274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27</a:t>
            </a:fld>
            <a:endParaRPr lang="en-US"/>
          </a:p>
        </p:txBody>
      </p:sp>
    </p:spTree>
    <p:extLst>
      <p:ext uri="{BB962C8B-B14F-4D97-AF65-F5344CB8AC3E}">
        <p14:creationId xmlns:p14="http://schemas.microsoft.com/office/powerpoint/2010/main" val="343100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28</a:t>
            </a:fld>
            <a:endParaRPr lang="en-US"/>
          </a:p>
        </p:txBody>
      </p:sp>
    </p:spTree>
    <p:extLst>
      <p:ext uri="{BB962C8B-B14F-4D97-AF65-F5344CB8AC3E}">
        <p14:creationId xmlns:p14="http://schemas.microsoft.com/office/powerpoint/2010/main" val="1104992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29</a:t>
            </a:fld>
            <a:endParaRPr lang="en-US"/>
          </a:p>
        </p:txBody>
      </p:sp>
    </p:spTree>
    <p:extLst>
      <p:ext uri="{BB962C8B-B14F-4D97-AF65-F5344CB8AC3E}">
        <p14:creationId xmlns:p14="http://schemas.microsoft.com/office/powerpoint/2010/main" val="40366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a:t>
            </a:fld>
            <a:endParaRPr lang="en-US"/>
          </a:p>
        </p:txBody>
      </p:sp>
    </p:spTree>
    <p:extLst>
      <p:ext uri="{BB962C8B-B14F-4D97-AF65-F5344CB8AC3E}">
        <p14:creationId xmlns:p14="http://schemas.microsoft.com/office/powerpoint/2010/main" val="3783571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30</a:t>
            </a:fld>
            <a:endParaRPr lang="en-US"/>
          </a:p>
        </p:txBody>
      </p:sp>
    </p:spTree>
    <p:extLst>
      <p:ext uri="{BB962C8B-B14F-4D97-AF65-F5344CB8AC3E}">
        <p14:creationId xmlns:p14="http://schemas.microsoft.com/office/powerpoint/2010/main" val="350186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31</a:t>
            </a:fld>
            <a:endParaRPr lang="en-US"/>
          </a:p>
        </p:txBody>
      </p:sp>
    </p:spTree>
    <p:extLst>
      <p:ext uri="{BB962C8B-B14F-4D97-AF65-F5344CB8AC3E}">
        <p14:creationId xmlns:p14="http://schemas.microsoft.com/office/powerpoint/2010/main" val="1889975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32</a:t>
            </a:fld>
            <a:endParaRPr lang="en-US"/>
          </a:p>
        </p:txBody>
      </p:sp>
    </p:spTree>
    <p:extLst>
      <p:ext uri="{BB962C8B-B14F-4D97-AF65-F5344CB8AC3E}">
        <p14:creationId xmlns:p14="http://schemas.microsoft.com/office/powerpoint/2010/main" val="3745291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33</a:t>
            </a:fld>
            <a:endParaRPr lang="en-US"/>
          </a:p>
        </p:txBody>
      </p:sp>
    </p:spTree>
    <p:extLst>
      <p:ext uri="{BB962C8B-B14F-4D97-AF65-F5344CB8AC3E}">
        <p14:creationId xmlns:p14="http://schemas.microsoft.com/office/powerpoint/2010/main" val="2861515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C4E2027-9E6D-47BB-AA06-36FB6395DAA1}" type="slidenum">
              <a:rPr lang="en-US" smtClean="0"/>
              <a:t>34</a:t>
            </a:fld>
            <a:endParaRPr lang="en-US"/>
          </a:p>
        </p:txBody>
      </p:sp>
    </p:spTree>
    <p:extLst>
      <p:ext uri="{BB962C8B-B14F-4D97-AF65-F5344CB8AC3E}">
        <p14:creationId xmlns:p14="http://schemas.microsoft.com/office/powerpoint/2010/main" val="4229116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35</a:t>
            </a:fld>
            <a:endParaRPr lang="en-US"/>
          </a:p>
        </p:txBody>
      </p:sp>
    </p:spTree>
    <p:extLst>
      <p:ext uri="{BB962C8B-B14F-4D97-AF65-F5344CB8AC3E}">
        <p14:creationId xmlns:p14="http://schemas.microsoft.com/office/powerpoint/2010/main" val="3104855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36</a:t>
            </a:fld>
            <a:endParaRPr lang="en-US"/>
          </a:p>
        </p:txBody>
      </p:sp>
    </p:spTree>
    <p:extLst>
      <p:ext uri="{BB962C8B-B14F-4D97-AF65-F5344CB8AC3E}">
        <p14:creationId xmlns:p14="http://schemas.microsoft.com/office/powerpoint/2010/main" val="2590459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C4E2027-9E6D-47BB-AA06-36FB6395DAA1}" type="slidenum">
              <a:rPr lang="en-US" smtClean="0"/>
              <a:t>37</a:t>
            </a:fld>
            <a:endParaRPr lang="en-US"/>
          </a:p>
        </p:txBody>
      </p:sp>
    </p:spTree>
    <p:extLst>
      <p:ext uri="{BB962C8B-B14F-4D97-AF65-F5344CB8AC3E}">
        <p14:creationId xmlns:p14="http://schemas.microsoft.com/office/powerpoint/2010/main" val="4288728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38</a:t>
            </a:fld>
            <a:endParaRPr lang="en-US"/>
          </a:p>
        </p:txBody>
      </p:sp>
    </p:spTree>
    <p:extLst>
      <p:ext uri="{BB962C8B-B14F-4D97-AF65-F5344CB8AC3E}">
        <p14:creationId xmlns:p14="http://schemas.microsoft.com/office/powerpoint/2010/main" val="307572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C4E2027-9E6D-47BB-AA06-36FB6395DAA1}" type="slidenum">
              <a:rPr lang="en-US" smtClean="0"/>
              <a:t>4</a:t>
            </a:fld>
            <a:endParaRPr lang="en-US"/>
          </a:p>
        </p:txBody>
      </p:sp>
    </p:spTree>
    <p:extLst>
      <p:ext uri="{BB962C8B-B14F-4D97-AF65-F5344CB8AC3E}">
        <p14:creationId xmlns:p14="http://schemas.microsoft.com/office/powerpoint/2010/main" val="227645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5</a:t>
            </a:fld>
            <a:endParaRPr lang="en-US"/>
          </a:p>
        </p:txBody>
      </p:sp>
    </p:spTree>
    <p:extLst>
      <p:ext uri="{BB962C8B-B14F-4D97-AF65-F5344CB8AC3E}">
        <p14:creationId xmlns:p14="http://schemas.microsoft.com/office/powerpoint/2010/main" val="173834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C4E2027-9E6D-47BB-AA06-36FB6395DAA1}" type="slidenum">
              <a:rPr lang="en-US" smtClean="0"/>
              <a:t>6</a:t>
            </a:fld>
            <a:endParaRPr lang="en-US"/>
          </a:p>
        </p:txBody>
      </p:sp>
    </p:spTree>
    <p:extLst>
      <p:ext uri="{BB962C8B-B14F-4D97-AF65-F5344CB8AC3E}">
        <p14:creationId xmlns:p14="http://schemas.microsoft.com/office/powerpoint/2010/main" val="199280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7</a:t>
            </a:fld>
            <a:endParaRPr lang="en-US"/>
          </a:p>
        </p:txBody>
      </p:sp>
    </p:spTree>
    <p:extLst>
      <p:ext uri="{BB962C8B-B14F-4D97-AF65-F5344CB8AC3E}">
        <p14:creationId xmlns:p14="http://schemas.microsoft.com/office/powerpoint/2010/main" val="130147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8</a:t>
            </a:fld>
            <a:endParaRPr lang="en-US"/>
          </a:p>
        </p:txBody>
      </p:sp>
    </p:spTree>
    <p:extLst>
      <p:ext uri="{BB962C8B-B14F-4D97-AF65-F5344CB8AC3E}">
        <p14:creationId xmlns:p14="http://schemas.microsoft.com/office/powerpoint/2010/main" val="360049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4E2027-9E6D-47BB-AA06-36FB6395DAA1}" type="slidenum">
              <a:rPr lang="en-US" smtClean="0"/>
              <a:t>9</a:t>
            </a:fld>
            <a:endParaRPr lang="en-US"/>
          </a:p>
        </p:txBody>
      </p:sp>
    </p:spTree>
    <p:extLst>
      <p:ext uri="{BB962C8B-B14F-4D97-AF65-F5344CB8AC3E}">
        <p14:creationId xmlns:p14="http://schemas.microsoft.com/office/powerpoint/2010/main" val="1560450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urse Title">
    <p:spTree>
      <p:nvGrpSpPr>
        <p:cNvPr id="1" name=""/>
        <p:cNvGrpSpPr/>
        <p:nvPr/>
      </p:nvGrpSpPr>
      <p:grpSpPr>
        <a:xfrm>
          <a:off x="0" y="0"/>
          <a:ext cx="0" cy="0"/>
          <a:chOff x="0" y="0"/>
          <a:chExt cx="0" cy="0"/>
        </a:xfrm>
      </p:grpSpPr>
      <p:sp>
        <p:nvSpPr>
          <p:cNvPr id="8"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3" name="Subtitle 1"/>
          <p:cNvSpPr>
            <a:spLocks noGrp="1"/>
          </p:cNvSpPr>
          <p:nvPr>
            <p:ph type="subTitle" idx="1" hasCustomPrompt="1"/>
          </p:nvPr>
        </p:nvSpPr>
        <p:spPr>
          <a:xfrm>
            <a:off x="1524000" y="4105275"/>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2" name="Title"/>
          <p:cNvSpPr>
            <a:spLocks noGrp="1"/>
          </p:cNvSpPr>
          <p:nvPr>
            <p:ph type="ctrTitle" hasCustomPrompt="1"/>
          </p:nvPr>
        </p:nvSpPr>
        <p:spPr>
          <a:xfrm>
            <a:off x="1524000" y="1420019"/>
            <a:ext cx="9144000" cy="2387600"/>
          </a:xfrm>
        </p:spPr>
        <p:txBody>
          <a:bodyPr anchor="b">
            <a:noAutofit/>
          </a:bodyPr>
          <a:lstStyle>
            <a:lvl1pPr algn="ctr">
              <a:defRPr sz="4400">
                <a:solidFill>
                  <a:schemeClr val="bg1"/>
                </a:solidFill>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94081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50/50 Picture Top">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12192000" cy="342053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817312" y="5066115"/>
            <a:ext cx="10557375" cy="121185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817312" y="3644240"/>
            <a:ext cx="10557375" cy="724035"/>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4928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50/5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1" y="0"/>
            <a:ext cx="6096001" cy="6857999"/>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6713394" y="1941917"/>
            <a:ext cx="4839070" cy="394279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6694960" y="120644"/>
            <a:ext cx="4857503"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92052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0/6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5630666" y="1941918"/>
            <a:ext cx="5666812" cy="402195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838200" y="1941918"/>
            <a:ext cx="4191000" cy="402195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88279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60/4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07395" y="1941917"/>
            <a:ext cx="4546406" cy="3982340"/>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8" name="Text 1"/>
          <p:cNvSpPr>
            <a:spLocks noGrp="1"/>
          </p:cNvSpPr>
          <p:nvPr>
            <p:ph type="body" sz="half" idx="2" hasCustomPrompt="1"/>
          </p:nvPr>
        </p:nvSpPr>
        <p:spPr>
          <a:xfrm>
            <a:off x="838200" y="1941917"/>
            <a:ext cx="5444067" cy="398233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20064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Problem and Solution">
    <p:spTree>
      <p:nvGrpSpPr>
        <p:cNvPr id="1" name=""/>
        <p:cNvGrpSpPr/>
        <p:nvPr/>
      </p:nvGrpSpPr>
      <p:grpSpPr>
        <a:xfrm>
          <a:off x="0" y="0"/>
          <a:ext cx="0" cy="0"/>
          <a:chOff x="0" y="0"/>
          <a:chExt cx="0" cy="0"/>
        </a:xfrm>
      </p:grpSpPr>
      <p:sp>
        <p:nvSpPr>
          <p:cNvPr id="12" name="Text 1"/>
          <p:cNvSpPr>
            <a:spLocks noGrp="1"/>
          </p:cNvSpPr>
          <p:nvPr>
            <p:ph type="body" sz="half" idx="16" hasCustomPrompt="1"/>
          </p:nvPr>
        </p:nvSpPr>
        <p:spPr>
          <a:xfrm>
            <a:off x="6035465" y="5455552"/>
            <a:ext cx="4991926"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ext 2"/>
          <p:cNvSpPr>
            <a:spLocks noGrp="1"/>
          </p:cNvSpPr>
          <p:nvPr>
            <p:ph type="body" sz="quarter" idx="3" hasCustomPrompt="1"/>
          </p:nvPr>
        </p:nvSpPr>
        <p:spPr>
          <a:xfrm>
            <a:off x="6035465" y="4372693"/>
            <a:ext cx="4991926"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1"/>
          <p:cNvSpPr>
            <a:spLocks noGrp="1"/>
          </p:cNvSpPr>
          <p:nvPr>
            <p:ph type="pic" sz="quarter" idx="14" hasCustomPrompt="1"/>
          </p:nvPr>
        </p:nvSpPr>
        <p:spPr>
          <a:xfrm>
            <a:off x="6172201" y="1670445"/>
            <a:ext cx="4587659" cy="2702248"/>
          </a:xfrm>
        </p:spPr>
        <p:txBody>
          <a:bodyPr>
            <a:normAutofit/>
          </a:bodyPr>
          <a:lstStyle>
            <a:lvl1pPr marL="0" indent="0">
              <a:buNone/>
              <a:defRPr sz="1600"/>
            </a:lvl1pPr>
          </a:lstStyle>
          <a:p>
            <a:r>
              <a:rPr lang="en-US"/>
              <a:t>Click icon to add picture</a:t>
            </a:r>
            <a:endParaRPr lang="ru-RU" dirty="0"/>
          </a:p>
        </p:txBody>
      </p:sp>
      <p:sp>
        <p:nvSpPr>
          <p:cNvPr id="9" name="Text 3"/>
          <p:cNvSpPr>
            <a:spLocks noGrp="1"/>
          </p:cNvSpPr>
          <p:nvPr>
            <p:ph type="body" sz="half" idx="15" hasCustomPrompt="1"/>
          </p:nvPr>
        </p:nvSpPr>
        <p:spPr>
          <a:xfrm>
            <a:off x="703052" y="5455552"/>
            <a:ext cx="4919825"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3" name="Text 4"/>
          <p:cNvSpPr>
            <a:spLocks noGrp="1"/>
          </p:cNvSpPr>
          <p:nvPr>
            <p:ph type="body" idx="1" hasCustomPrompt="1"/>
          </p:nvPr>
        </p:nvSpPr>
        <p:spPr>
          <a:xfrm>
            <a:off x="703054" y="4372693"/>
            <a:ext cx="4919824"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0" name="Picture 2"/>
          <p:cNvSpPr>
            <a:spLocks noGrp="1"/>
          </p:cNvSpPr>
          <p:nvPr>
            <p:ph type="pic" sz="quarter" idx="13" hasCustomPrompt="1"/>
          </p:nvPr>
        </p:nvSpPr>
        <p:spPr>
          <a:xfrm>
            <a:off x="838201" y="1660597"/>
            <a:ext cx="4485363" cy="2714559"/>
          </a:xfrm>
        </p:spPr>
        <p:txBody>
          <a:bodyPr>
            <a:normAutofit/>
          </a:bodyPr>
          <a:lstStyle>
            <a:lvl1pPr marL="0" indent="0">
              <a:buNone/>
              <a:defRPr sz="1600"/>
            </a:lvl1pPr>
          </a:lstStyle>
          <a:p>
            <a:r>
              <a:rPr lang="en-US"/>
              <a:t>Click icon to add picture</a:t>
            </a:r>
            <a:endParaRPr lang="ru-RU" dirty="0"/>
          </a:p>
        </p:txBody>
      </p:sp>
      <p:sp>
        <p:nvSpPr>
          <p:cNvPr id="13"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87473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ituations">
    <p:spTree>
      <p:nvGrpSpPr>
        <p:cNvPr id="1" name=""/>
        <p:cNvGrpSpPr/>
        <p:nvPr/>
      </p:nvGrpSpPr>
      <p:grpSpPr>
        <a:xfrm>
          <a:off x="0" y="0"/>
          <a:ext cx="0" cy="0"/>
          <a:chOff x="0" y="0"/>
          <a:chExt cx="0" cy="0"/>
        </a:xfrm>
      </p:grpSpPr>
      <p:sp>
        <p:nvSpPr>
          <p:cNvPr id="22" name="Picture 1"/>
          <p:cNvSpPr>
            <a:spLocks noGrp="1"/>
          </p:cNvSpPr>
          <p:nvPr>
            <p:ph type="pic" sz="quarter" idx="16" hasCustomPrompt="1"/>
          </p:nvPr>
        </p:nvSpPr>
        <p:spPr>
          <a:xfrm>
            <a:off x="6163258" y="4168184"/>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4" name="Text 1"/>
          <p:cNvSpPr>
            <a:spLocks noGrp="1"/>
          </p:cNvSpPr>
          <p:nvPr>
            <p:ph type="body" sz="quarter" idx="18" hasCustomPrompt="1"/>
          </p:nvPr>
        </p:nvSpPr>
        <p:spPr>
          <a:xfrm>
            <a:off x="6163258" y="6096439"/>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3" name="Picture 2"/>
          <p:cNvSpPr>
            <a:spLocks noGrp="1"/>
          </p:cNvSpPr>
          <p:nvPr>
            <p:ph type="pic" sz="quarter" idx="15" hasCustomPrompt="1"/>
          </p:nvPr>
        </p:nvSpPr>
        <p:spPr>
          <a:xfrm>
            <a:off x="1244198" y="4168829"/>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2"/>
          <p:cNvSpPr>
            <a:spLocks noGrp="1"/>
          </p:cNvSpPr>
          <p:nvPr>
            <p:ph type="body" idx="17" hasCustomPrompt="1"/>
          </p:nvPr>
        </p:nvSpPr>
        <p:spPr>
          <a:xfrm>
            <a:off x="1244198" y="6097318"/>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7" name="Picture 3"/>
          <p:cNvSpPr>
            <a:spLocks noGrp="1"/>
          </p:cNvSpPr>
          <p:nvPr>
            <p:ph type="pic" sz="quarter" idx="14" hasCustomPrompt="1"/>
          </p:nvPr>
        </p:nvSpPr>
        <p:spPr>
          <a:xfrm>
            <a:off x="6163258" y="1597828"/>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0" name="Text 3"/>
          <p:cNvSpPr>
            <a:spLocks noGrp="1"/>
          </p:cNvSpPr>
          <p:nvPr>
            <p:ph type="body" sz="quarter" idx="3" hasCustomPrompt="1"/>
          </p:nvPr>
        </p:nvSpPr>
        <p:spPr>
          <a:xfrm>
            <a:off x="6163258" y="3526083"/>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6" name="Picture 4"/>
          <p:cNvSpPr>
            <a:spLocks noGrp="1"/>
          </p:cNvSpPr>
          <p:nvPr>
            <p:ph type="pic" sz="quarter" idx="13" hasCustomPrompt="1"/>
          </p:nvPr>
        </p:nvSpPr>
        <p:spPr>
          <a:xfrm>
            <a:off x="1244198" y="1598473"/>
            <a:ext cx="4528646" cy="2345175"/>
          </a:xfrm>
        </p:spPr>
        <p:txBody>
          <a:bodyPr>
            <a:normAutofit/>
          </a:bodyPr>
          <a:lstStyle>
            <a:lvl1pPr marL="0" indent="0">
              <a:buNone/>
              <a:defRPr sz="1600"/>
            </a:lvl1pPr>
          </a:lstStyle>
          <a:p>
            <a:r>
              <a:rPr lang="en-US"/>
              <a:t>Click icon to add picture</a:t>
            </a:r>
            <a:endParaRPr lang="ru-RU" dirty="0"/>
          </a:p>
        </p:txBody>
      </p:sp>
      <p:sp>
        <p:nvSpPr>
          <p:cNvPr id="19" name="Text 4"/>
          <p:cNvSpPr>
            <a:spLocks noGrp="1"/>
          </p:cNvSpPr>
          <p:nvPr>
            <p:ph type="body" idx="1" hasCustomPrompt="1"/>
          </p:nvPr>
        </p:nvSpPr>
        <p:spPr>
          <a:xfrm>
            <a:off x="1244198" y="3526962"/>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4"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43209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8101092" y="5453090"/>
            <a:ext cx="3431265" cy="958936"/>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6" name="Text 2"/>
          <p:cNvSpPr>
            <a:spLocks noGrp="1"/>
          </p:cNvSpPr>
          <p:nvPr>
            <p:ph type="body" idx="21" hasCustomPrompt="1"/>
          </p:nvPr>
        </p:nvSpPr>
        <p:spPr>
          <a:xfrm>
            <a:off x="8091867" y="5087629"/>
            <a:ext cx="3440491"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2" name="Picture 1"/>
          <p:cNvSpPr>
            <a:spLocks noGrp="1"/>
          </p:cNvSpPr>
          <p:nvPr>
            <p:ph type="pic" sz="quarter" idx="12" hasCustomPrompt="1"/>
          </p:nvPr>
        </p:nvSpPr>
        <p:spPr>
          <a:xfrm>
            <a:off x="8189841"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7" name="Text 3"/>
          <p:cNvSpPr>
            <a:spLocks noGrp="1"/>
          </p:cNvSpPr>
          <p:nvPr>
            <p:ph type="body" sz="quarter" idx="17" hasCustomPrompt="1"/>
          </p:nvPr>
        </p:nvSpPr>
        <p:spPr>
          <a:xfrm>
            <a:off x="4457111" y="5453091"/>
            <a:ext cx="3385930" cy="958935"/>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5" name="Text 4"/>
          <p:cNvSpPr>
            <a:spLocks noGrp="1"/>
          </p:cNvSpPr>
          <p:nvPr>
            <p:ph type="body" idx="20" hasCustomPrompt="1"/>
          </p:nvPr>
        </p:nvSpPr>
        <p:spPr>
          <a:xfrm>
            <a:off x="4451428" y="5087629"/>
            <a:ext cx="3382387"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2"/>
          <p:cNvSpPr>
            <a:spLocks noGrp="1"/>
          </p:cNvSpPr>
          <p:nvPr>
            <p:ph type="pic" sz="quarter" idx="11" hasCustomPrompt="1"/>
          </p:nvPr>
        </p:nvSpPr>
        <p:spPr>
          <a:xfrm>
            <a:off x="4545859"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6" name="Text 5"/>
          <p:cNvSpPr>
            <a:spLocks noGrp="1"/>
          </p:cNvSpPr>
          <p:nvPr>
            <p:ph type="body" sz="quarter" idx="16" hasCustomPrompt="1"/>
          </p:nvPr>
        </p:nvSpPr>
        <p:spPr>
          <a:xfrm>
            <a:off x="738274" y="5453090"/>
            <a:ext cx="3369702" cy="958936"/>
          </a:xfrm>
        </p:spPr>
        <p:txBody>
          <a:bodyPr wrap="square">
            <a:noAutofit/>
          </a:bodyPr>
          <a:lstStyle>
            <a:lvl1pPr marL="0" indent="0" algn="l">
              <a:buNone/>
              <a:defRPr sz="1600">
                <a:solidFill>
                  <a:schemeClr val="tx1">
                    <a:lumMod val="65000"/>
                    <a:lumOff val="35000"/>
                  </a:schemeClr>
                </a:solidFill>
                <a:latin typeface="+mn-lt"/>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4" name="Text 6"/>
          <p:cNvSpPr>
            <a:spLocks noGrp="1"/>
          </p:cNvSpPr>
          <p:nvPr>
            <p:ph type="body" idx="1" hasCustomPrompt="1"/>
          </p:nvPr>
        </p:nvSpPr>
        <p:spPr>
          <a:xfrm>
            <a:off x="741816" y="5087629"/>
            <a:ext cx="3366160"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3" name="Picture 3"/>
          <p:cNvSpPr>
            <a:spLocks noGrp="1"/>
          </p:cNvSpPr>
          <p:nvPr>
            <p:ph type="pic" sz="quarter" idx="10" hasCustomPrompt="1"/>
          </p:nvPr>
        </p:nvSpPr>
        <p:spPr>
          <a:xfrm>
            <a:off x="839790" y="2728079"/>
            <a:ext cx="3165548" cy="2148125"/>
          </a:xfrm>
        </p:spPr>
        <p:txBody>
          <a:bodyPr>
            <a:normAutofit/>
          </a:bodyPr>
          <a:lstStyle>
            <a:lvl1pPr marL="0" indent="0">
              <a:buNone/>
              <a:defRPr sz="1600"/>
            </a:lvl1pPr>
          </a:lstStyle>
          <a:p>
            <a:r>
              <a:rPr lang="en-US"/>
              <a:t>Click icon to add picture</a:t>
            </a:r>
            <a:endParaRPr lang="ru-RU" dirty="0"/>
          </a:p>
        </p:txBody>
      </p:sp>
      <p:sp>
        <p:nvSpPr>
          <p:cNvPr id="4" name="Text 7"/>
          <p:cNvSpPr>
            <a:spLocks noGrp="1"/>
          </p:cNvSpPr>
          <p:nvPr>
            <p:ph type="body" sz="quarter" idx="23" hasCustomPrompt="1"/>
          </p:nvPr>
        </p:nvSpPr>
        <p:spPr>
          <a:xfrm>
            <a:off x="798846" y="1845930"/>
            <a:ext cx="10556875"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45801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8691592" y="4929711"/>
            <a:ext cx="2690419" cy="1334907"/>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5" name="Text 2"/>
          <p:cNvSpPr>
            <a:spLocks noGrp="1"/>
          </p:cNvSpPr>
          <p:nvPr>
            <p:ph type="body" sz="quarter" idx="23" hasCustomPrompt="1"/>
          </p:nvPr>
        </p:nvSpPr>
        <p:spPr>
          <a:xfrm>
            <a:off x="8691592" y="412648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9" name="Picture 1"/>
          <p:cNvSpPr>
            <a:spLocks noGrp="1"/>
          </p:cNvSpPr>
          <p:nvPr>
            <p:ph type="pic" sz="quarter" idx="15" hasCustomPrompt="1"/>
          </p:nvPr>
        </p:nvSpPr>
        <p:spPr>
          <a:xfrm>
            <a:off x="6420685"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2" name="Text 3"/>
          <p:cNvSpPr>
            <a:spLocks noGrp="1"/>
          </p:cNvSpPr>
          <p:nvPr>
            <p:ph type="body" sz="quarter" idx="17" hasCustomPrompt="1"/>
          </p:nvPr>
        </p:nvSpPr>
        <p:spPr>
          <a:xfrm>
            <a:off x="3260318" y="4929710"/>
            <a:ext cx="2705980" cy="133490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4" name="Text 4"/>
          <p:cNvSpPr>
            <a:spLocks noGrp="1"/>
          </p:cNvSpPr>
          <p:nvPr>
            <p:ph type="body" sz="quarter" idx="22" hasCustomPrompt="1"/>
          </p:nvPr>
        </p:nvSpPr>
        <p:spPr>
          <a:xfrm>
            <a:off x="3259667" y="4159250"/>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7" name="Picture 2"/>
          <p:cNvSpPr>
            <a:spLocks noGrp="1"/>
          </p:cNvSpPr>
          <p:nvPr>
            <p:ph type="pic" sz="quarter" idx="11" hasCustomPrompt="1"/>
          </p:nvPr>
        </p:nvSpPr>
        <p:spPr>
          <a:xfrm>
            <a:off x="989409"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5"/>
          <p:cNvSpPr>
            <a:spLocks noGrp="1"/>
          </p:cNvSpPr>
          <p:nvPr>
            <p:ph type="body" sz="quarter" idx="18" hasCustomPrompt="1"/>
          </p:nvPr>
        </p:nvSpPr>
        <p:spPr>
          <a:xfrm>
            <a:off x="8691592" y="2494622"/>
            <a:ext cx="2690419" cy="128524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3" name="Text 6"/>
          <p:cNvSpPr>
            <a:spLocks noGrp="1"/>
          </p:cNvSpPr>
          <p:nvPr>
            <p:ph type="body" sz="quarter" idx="21" hasCustomPrompt="1"/>
          </p:nvPr>
        </p:nvSpPr>
        <p:spPr>
          <a:xfrm>
            <a:off x="8691592" y="170470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8" name="Picture 3"/>
          <p:cNvSpPr>
            <a:spLocks noGrp="1"/>
          </p:cNvSpPr>
          <p:nvPr>
            <p:ph type="pic" sz="quarter" idx="12" hasCustomPrompt="1"/>
          </p:nvPr>
        </p:nvSpPr>
        <p:spPr>
          <a:xfrm>
            <a:off x="6420687" y="1854404"/>
            <a:ext cx="2094837" cy="1897613"/>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1" name="Text 7"/>
          <p:cNvSpPr>
            <a:spLocks noGrp="1"/>
          </p:cNvSpPr>
          <p:nvPr>
            <p:ph type="body" sz="quarter" idx="16" hasCustomPrompt="1"/>
          </p:nvPr>
        </p:nvSpPr>
        <p:spPr>
          <a:xfrm>
            <a:off x="3260318" y="2494623"/>
            <a:ext cx="2705980" cy="1285244"/>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3" name="Text 8"/>
          <p:cNvSpPr>
            <a:spLocks noGrp="1"/>
          </p:cNvSpPr>
          <p:nvPr>
            <p:ph type="body" sz="quarter" idx="20" hasCustomPrompt="1"/>
          </p:nvPr>
        </p:nvSpPr>
        <p:spPr>
          <a:xfrm>
            <a:off x="3259667" y="1727742"/>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6" name="Picture 4"/>
          <p:cNvSpPr>
            <a:spLocks noGrp="1"/>
          </p:cNvSpPr>
          <p:nvPr>
            <p:ph type="pic" sz="quarter" idx="10" hasCustomPrompt="1"/>
          </p:nvPr>
        </p:nvSpPr>
        <p:spPr>
          <a:xfrm>
            <a:off x="989411" y="1854403"/>
            <a:ext cx="2094837" cy="1897613"/>
          </a:xfrm>
          <a:prstGeom prst="rect">
            <a:avLst/>
          </a:prstGeom>
        </p:spPr>
        <p:txBody>
          <a:bodyPr>
            <a:normAutofit/>
          </a:bodyPr>
          <a:lstStyle>
            <a:lvl1pPr marL="0" indent="0">
              <a:buNone/>
              <a:defRPr sz="1500"/>
            </a:lvl1pPr>
          </a:lstStyle>
          <a:p>
            <a:r>
              <a:rPr lang="en-US"/>
              <a:t>Click icon to add picture</a:t>
            </a:r>
            <a:endParaRPr lang="ru-RU" dirty="0"/>
          </a:p>
        </p:txBody>
      </p:sp>
      <p:sp>
        <p:nvSpPr>
          <p:cNvPr id="26"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1790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4298006" y="2045266"/>
            <a:ext cx="7089342" cy="4066898"/>
          </a:xfrm>
        </p:spPr>
        <p:txBody>
          <a:bodyPr/>
          <a:lstStyle>
            <a:lvl1pPr>
              <a:defRPr/>
            </a:lvl1pPr>
          </a:lstStyle>
          <a:p>
            <a:r>
              <a:rPr lang="en-US"/>
              <a:t>Click icon to add video</a:t>
            </a:r>
            <a:endParaRPr lang="ru-RU" dirty="0"/>
          </a:p>
        </p:txBody>
      </p:sp>
      <p:sp>
        <p:nvSpPr>
          <p:cNvPr id="4" name="Text 1"/>
          <p:cNvSpPr>
            <a:spLocks noGrp="1"/>
          </p:cNvSpPr>
          <p:nvPr>
            <p:ph type="body" sz="quarter" idx="19" hasCustomPrompt="1"/>
          </p:nvPr>
        </p:nvSpPr>
        <p:spPr>
          <a:xfrm>
            <a:off x="832638" y="1932060"/>
            <a:ext cx="3077589" cy="3626769"/>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796427" y="120646"/>
            <a:ext cx="10557375"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9233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Major Point">
    <p:spTree>
      <p:nvGrpSpPr>
        <p:cNvPr id="1" name=""/>
        <p:cNvGrpSpPr/>
        <p:nvPr/>
      </p:nvGrpSpPr>
      <p:grpSpPr>
        <a:xfrm>
          <a:off x="0" y="0"/>
          <a:ext cx="0" cy="0"/>
          <a:chOff x="0" y="0"/>
          <a:chExt cx="0" cy="0"/>
        </a:xfrm>
      </p:grpSpPr>
      <p:sp>
        <p:nvSpPr>
          <p:cNvPr id="3" name="Picture 1"/>
          <p:cNvSpPr>
            <a:spLocks noGrp="1"/>
          </p:cNvSpPr>
          <p:nvPr>
            <p:ph type="pic" sz="quarter" idx="10" hasCustomPrompt="1"/>
          </p:nvPr>
        </p:nvSpPr>
        <p:spPr>
          <a:xfrm>
            <a:off x="0" y="0"/>
            <a:ext cx="12192000" cy="6858000"/>
          </a:xfrm>
        </p:spPr>
        <p:txBody>
          <a:bodyPr/>
          <a:lstStyle>
            <a:lvl1pPr>
              <a:defRPr/>
            </a:lvl1pPr>
          </a:lstStyle>
          <a:p>
            <a:r>
              <a:rPr lang="en-US"/>
              <a:t>Click icon to add picture</a:t>
            </a:r>
            <a:endParaRPr lang="en-US" dirty="0"/>
          </a:p>
        </p:txBody>
      </p:sp>
      <p:sp>
        <p:nvSpPr>
          <p:cNvPr id="5" name="Text 1"/>
          <p:cNvSpPr>
            <a:spLocks noGrp="1"/>
          </p:cNvSpPr>
          <p:nvPr>
            <p:ph type="body" sz="quarter" idx="11" hasCustomPrompt="1"/>
          </p:nvPr>
        </p:nvSpPr>
        <p:spPr>
          <a:xfrm>
            <a:off x="7425268" y="3624649"/>
            <a:ext cx="3323825"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7823497" y="3065462"/>
            <a:ext cx="2925596"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63417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Module Title">
    <p:spTree>
      <p:nvGrpSpPr>
        <p:cNvPr id="1" name=""/>
        <p:cNvGrpSpPr/>
        <p:nvPr/>
      </p:nvGrpSpPr>
      <p:grpSpPr>
        <a:xfrm>
          <a:off x="0" y="0"/>
          <a:ext cx="0" cy="0"/>
          <a:chOff x="0" y="0"/>
          <a:chExt cx="0" cy="0"/>
        </a:xfrm>
      </p:grpSpPr>
      <p:sp>
        <p:nvSpPr>
          <p:cNvPr id="5"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13" name="Subtitle 1"/>
          <p:cNvSpPr>
            <a:spLocks noGrp="1"/>
          </p:cNvSpPr>
          <p:nvPr>
            <p:ph type="subTitle" idx="1" hasCustomPrompt="1"/>
          </p:nvPr>
        </p:nvSpPr>
        <p:spPr>
          <a:xfrm>
            <a:off x="1361831" y="4458778"/>
            <a:ext cx="6804212"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12" name="Title"/>
          <p:cNvSpPr>
            <a:spLocks noGrp="1"/>
          </p:cNvSpPr>
          <p:nvPr>
            <p:ph type="ctrTitle" hasCustomPrompt="1"/>
          </p:nvPr>
        </p:nvSpPr>
        <p:spPr>
          <a:xfrm>
            <a:off x="1330218" y="2574277"/>
            <a:ext cx="9540982" cy="1374892"/>
          </a:xfrm>
        </p:spPr>
        <p:txBody>
          <a:bodyPr anchor="t">
            <a:noAutofit/>
          </a:bodyPr>
          <a:lstStyle>
            <a:lvl1pPr algn="l">
              <a:defRPr sz="4000">
                <a:solidFill>
                  <a:schemeClr val="bg1"/>
                </a:solidFill>
              </a:defRPr>
            </a:lvl1pPr>
          </a:lstStyle>
          <a:p>
            <a:r>
              <a:rPr lang="en-US"/>
              <a:t>Click to add title</a:t>
            </a:r>
            <a:endParaRPr lang="ru-RU" dirty="0"/>
          </a:p>
        </p:txBody>
      </p:sp>
      <p:sp>
        <p:nvSpPr>
          <p:cNvPr id="3" name="Text 1"/>
          <p:cNvSpPr>
            <a:spLocks noGrp="1"/>
          </p:cNvSpPr>
          <p:nvPr>
            <p:ph type="body" sz="quarter" idx="10" hasCustomPrompt="1"/>
          </p:nvPr>
        </p:nvSpPr>
        <p:spPr>
          <a:xfrm>
            <a:off x="1330324" y="1201738"/>
            <a:ext cx="4814443" cy="585787"/>
          </a:xfrm>
        </p:spPr>
        <p:txBody>
          <a:bodyPr>
            <a:noAutofit/>
          </a:bodyPr>
          <a:lstStyle>
            <a:lvl1pPr marL="0" indent="0">
              <a:buNone/>
              <a:defRPr sz="2800" b="0">
                <a:solidFill>
                  <a:schemeClr val="bg1"/>
                </a:solidFill>
                <a:latin typeface="+mn-lt"/>
                <a:cs typeface="Segoe UI Semibold" panose="020B07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8526533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352577"/>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3092985"/>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352578"/>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352579"/>
            <a:ext cx="2094724"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352579"/>
            <a:ext cx="2094246"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2856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173378"/>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2913786"/>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173379"/>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173380"/>
            <a:ext cx="2094724"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173380"/>
            <a:ext cx="2094246"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2906037"/>
            <a:ext cx="2094837" cy="2094837"/>
          </a:xfrm>
          <a:prstGeom prst="ellipse">
            <a:avLst/>
          </a:prstGeom>
        </p:spPr>
        <p:txBody>
          <a:bodyPr>
            <a:normAutofit/>
          </a:bodyPr>
          <a:lstStyle>
            <a:lvl1pPr marL="0" indent="0">
              <a:buNone/>
              <a:defRPr sz="1600" baseline="0"/>
            </a:lvl1pPr>
          </a:lstStyle>
          <a:p>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87601"/>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0888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9557155"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0" name="Picture 1"/>
          <p:cNvSpPr>
            <a:spLocks noGrp="1"/>
          </p:cNvSpPr>
          <p:nvPr>
            <p:ph type="pic" sz="quarter" idx="14" hasCustomPrompt="1"/>
          </p:nvPr>
        </p:nvSpPr>
        <p:spPr>
          <a:xfrm>
            <a:off x="9628875" y="3142238"/>
            <a:ext cx="1440000" cy="1440000"/>
          </a:xfrm>
          <a:prstGeom prst="roundRect">
            <a:avLst>
              <a:gd name="adj" fmla="val 1359"/>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2"/>
          <p:cNvSpPr>
            <a:spLocks noGrp="1"/>
          </p:cNvSpPr>
          <p:nvPr>
            <p:ph type="body" sz="quarter" idx="19" hasCustomPrompt="1"/>
          </p:nvPr>
        </p:nvSpPr>
        <p:spPr>
          <a:xfrm>
            <a:off x="7387847"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9" name="Picture 2"/>
          <p:cNvSpPr>
            <a:spLocks noGrp="1"/>
          </p:cNvSpPr>
          <p:nvPr>
            <p:ph type="pic" sz="quarter" idx="13" hasCustomPrompt="1"/>
          </p:nvPr>
        </p:nvSpPr>
        <p:spPr>
          <a:xfrm>
            <a:off x="7459565" y="3142238"/>
            <a:ext cx="1440000" cy="1440000"/>
          </a:xfrm>
          <a:prstGeom prst="roundRect">
            <a:avLst>
              <a:gd name="adj" fmla="val 3060"/>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4" name="Text 3"/>
          <p:cNvSpPr>
            <a:spLocks noGrp="1"/>
          </p:cNvSpPr>
          <p:nvPr>
            <p:ph type="body" sz="quarter" idx="18" hasCustomPrompt="1"/>
          </p:nvPr>
        </p:nvSpPr>
        <p:spPr>
          <a:xfrm>
            <a:off x="5218540" y="4842459"/>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8" name="Picture 3"/>
          <p:cNvSpPr>
            <a:spLocks noGrp="1"/>
          </p:cNvSpPr>
          <p:nvPr>
            <p:ph type="pic" sz="quarter" idx="12" hasCustomPrompt="1"/>
          </p:nvPr>
        </p:nvSpPr>
        <p:spPr>
          <a:xfrm>
            <a:off x="5290259"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3" name="Text 4"/>
          <p:cNvSpPr>
            <a:spLocks noGrp="1"/>
          </p:cNvSpPr>
          <p:nvPr>
            <p:ph type="body" sz="quarter" idx="17" hasCustomPrompt="1"/>
          </p:nvPr>
        </p:nvSpPr>
        <p:spPr>
          <a:xfrm>
            <a:off x="3049232"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4"/>
          <p:cNvSpPr>
            <a:spLocks noGrp="1"/>
          </p:cNvSpPr>
          <p:nvPr>
            <p:ph type="pic" sz="quarter" idx="11" hasCustomPrompt="1"/>
          </p:nvPr>
        </p:nvSpPr>
        <p:spPr>
          <a:xfrm>
            <a:off x="3120953"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5"/>
          <p:cNvSpPr>
            <a:spLocks noGrp="1"/>
          </p:cNvSpPr>
          <p:nvPr>
            <p:ph type="body" sz="quarter" idx="16" hasCustomPrompt="1"/>
          </p:nvPr>
        </p:nvSpPr>
        <p:spPr>
          <a:xfrm>
            <a:off x="879926"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5"/>
          <p:cNvSpPr>
            <a:spLocks noGrp="1"/>
          </p:cNvSpPr>
          <p:nvPr>
            <p:ph type="pic" sz="quarter" idx="10" hasCustomPrompt="1"/>
          </p:nvPr>
        </p:nvSpPr>
        <p:spPr>
          <a:xfrm>
            <a:off x="950964" y="3142238"/>
            <a:ext cx="1440000" cy="1440000"/>
          </a:xfrm>
          <a:prstGeom prst="roundRect">
            <a:avLst>
              <a:gd name="adj" fmla="val 1926"/>
            </a:avLst>
          </a:prstGeom>
        </p:spPr>
        <p:txBody>
          <a:bodyPr>
            <a:normAutofit/>
          </a:bodyPr>
          <a:lstStyle>
            <a:lvl1pPr marL="0" indent="0">
              <a:buNone/>
              <a:defRPr sz="1600"/>
            </a:lvl1pPr>
          </a:lstStyle>
          <a:p>
            <a:r>
              <a:rPr lang="en-US"/>
              <a:t>Click icon to add picture</a:t>
            </a:r>
            <a:endParaRPr lang="ru-RU" dirty="0"/>
          </a:p>
        </p:txBody>
      </p:sp>
      <p:sp>
        <p:nvSpPr>
          <p:cNvPr id="17" name="Text 6"/>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263635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6012520" y="5574918"/>
            <a:ext cx="4288169" cy="412421"/>
          </a:xfrm>
        </p:spPr>
        <p:txBody>
          <a:bodyPr>
            <a:noAutofit/>
          </a:bodyPr>
          <a:lstStyle>
            <a:lvl1pPr marL="0" indent="0" algn="r">
              <a:buNone/>
              <a:defRPr/>
            </a:lvl1pPr>
          </a:lstStyle>
          <a:p>
            <a:pPr lvl="0"/>
            <a:r>
              <a:rPr lang="en-US"/>
              <a:t>Click to add text</a:t>
            </a:r>
            <a:endParaRPr lang="ru-RU" dirty="0"/>
          </a:p>
        </p:txBody>
      </p:sp>
      <p:sp>
        <p:nvSpPr>
          <p:cNvPr id="9" name="Text 2"/>
          <p:cNvSpPr>
            <a:spLocks noGrp="1"/>
          </p:cNvSpPr>
          <p:nvPr>
            <p:ph type="body" sz="quarter" idx="16" hasCustomPrompt="1"/>
          </p:nvPr>
        </p:nvSpPr>
        <p:spPr>
          <a:xfrm>
            <a:off x="2119239" y="4343401"/>
            <a:ext cx="8181450" cy="1142066"/>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5232000" y="2179816"/>
            <a:ext cx="1620000" cy="1620000"/>
          </a:xfrm>
          <a:prstGeom prst="ellipse">
            <a:avLst/>
          </a:prstGeom>
        </p:spPr>
        <p:txBody>
          <a:bodyPr/>
          <a:lstStyle>
            <a:lvl1pPr marL="0" indent="0">
              <a:buNone/>
              <a:defRPr/>
            </a:lvl1pPr>
          </a:lstStyle>
          <a:p>
            <a:r>
              <a:rPr lang="en-US"/>
              <a:t>Click icon to add picture</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37929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704958" y="5160670"/>
            <a:ext cx="4288169" cy="412421"/>
          </a:xfrm>
        </p:spPr>
        <p:txBody>
          <a:bodyPr>
            <a:noAutofit/>
          </a:bodyPr>
          <a:lstStyle>
            <a:lvl1pPr marL="0" indent="0" algn="l">
              <a:buNone/>
              <a:defRPr/>
            </a:lvl1pPr>
          </a:lstStyle>
          <a:p>
            <a:pPr lvl="0"/>
            <a:r>
              <a:rPr lang="en-US"/>
              <a:t>Click to add text</a:t>
            </a:r>
            <a:endParaRPr lang="ru-RU" dirty="0"/>
          </a:p>
        </p:txBody>
      </p:sp>
      <p:sp>
        <p:nvSpPr>
          <p:cNvPr id="11" name="Text 2"/>
          <p:cNvSpPr>
            <a:spLocks noGrp="1"/>
          </p:cNvSpPr>
          <p:nvPr>
            <p:ph type="body" sz="quarter" idx="16" hasCustomPrompt="1"/>
          </p:nvPr>
        </p:nvSpPr>
        <p:spPr>
          <a:xfrm>
            <a:off x="4698402" y="3871684"/>
            <a:ext cx="6655399" cy="117739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2236134" y="3864085"/>
            <a:ext cx="1569931" cy="1569931"/>
          </a:xfrm>
          <a:prstGeom prst="ellipse">
            <a:avLst/>
          </a:prstGeom>
        </p:spPr>
        <p:txBody>
          <a:bodyPr/>
          <a:lstStyle>
            <a:lvl1pPr marL="0" indent="0">
              <a:buNone/>
              <a:defRPr/>
            </a:lvl1pPr>
          </a:lstStyle>
          <a:p>
            <a:r>
              <a:rPr lang="en-US"/>
              <a:t>Click icon to add picture</a:t>
            </a:r>
            <a:endParaRPr lang="ru-RU" dirty="0"/>
          </a:p>
        </p:txBody>
      </p:sp>
      <p:sp>
        <p:nvSpPr>
          <p:cNvPr id="9" name="Text 3"/>
          <p:cNvSpPr>
            <a:spLocks noGrp="1"/>
          </p:cNvSpPr>
          <p:nvPr>
            <p:ph type="body" sz="quarter" idx="23" hasCustomPrompt="1"/>
          </p:nvPr>
        </p:nvSpPr>
        <p:spPr>
          <a:xfrm>
            <a:off x="798846" y="1845929"/>
            <a:ext cx="10556875" cy="815383"/>
          </a:xfrm>
        </p:spPr>
        <p:txBody>
          <a:bodyPr>
            <a:noAutofit/>
          </a:bodyPr>
          <a:lstStyle>
            <a:lvl1pPr marL="0" indent="0">
              <a:buNone/>
              <a:defRPr sz="1600">
                <a:solidFill>
                  <a:schemeClr val="tx1">
                    <a:lumMod val="65000"/>
                    <a:lumOff val="35000"/>
                  </a:schemeClr>
                </a:solidFill>
                <a:latin typeface="+mn-lt"/>
                <a:cs typeface="Segoe UI" panose="020B0502040204020203" pitchFamily="34" charset="0"/>
              </a:defRPr>
            </a:lvl1pPr>
          </a:lstStyle>
          <a:p>
            <a:pPr lvl="0"/>
            <a:r>
              <a:rPr lang="en-US"/>
              <a:t>Click to add text</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61609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Mission">
    <p:spTree>
      <p:nvGrpSpPr>
        <p:cNvPr id="1" name=""/>
        <p:cNvGrpSpPr/>
        <p:nvPr/>
      </p:nvGrpSpPr>
      <p:grpSpPr>
        <a:xfrm>
          <a:off x="0" y="0"/>
          <a:ext cx="0" cy="0"/>
          <a:chOff x="0" y="0"/>
          <a:chExt cx="0" cy="0"/>
        </a:xfrm>
      </p:grpSpPr>
      <p:sp>
        <p:nvSpPr>
          <p:cNvPr id="9" name="Picture 1"/>
          <p:cNvSpPr>
            <a:spLocks noGrp="1"/>
          </p:cNvSpPr>
          <p:nvPr>
            <p:ph type="pic" sz="quarter" idx="13" hasCustomPrompt="1"/>
          </p:nvPr>
        </p:nvSpPr>
        <p:spPr>
          <a:xfrm>
            <a:off x="0" y="0"/>
            <a:ext cx="12192000" cy="6858000"/>
          </a:xfrm>
        </p:spPr>
        <p:txBody>
          <a:bodyPr/>
          <a:lstStyle>
            <a:lvl1pPr marL="0" indent="0">
              <a:buNone/>
              <a:defRPr lang="ru-RU"/>
            </a:lvl1pPr>
          </a:lstStyle>
          <a:p>
            <a:r>
              <a:rPr lang="en-US"/>
              <a:t>Click icon to add picture</a:t>
            </a:r>
            <a:endParaRPr lang="ru-RU" dirty="0"/>
          </a:p>
        </p:txBody>
      </p:sp>
      <p:sp>
        <p:nvSpPr>
          <p:cNvPr id="5" name="Text 1"/>
          <p:cNvSpPr>
            <a:spLocks noGrp="1"/>
          </p:cNvSpPr>
          <p:nvPr>
            <p:ph type="body" sz="quarter" idx="16" hasCustomPrompt="1"/>
          </p:nvPr>
        </p:nvSpPr>
        <p:spPr>
          <a:xfrm>
            <a:off x="2176670" y="2691009"/>
            <a:ext cx="7605067" cy="207977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808927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meline - Start">
    <p:spTree>
      <p:nvGrpSpPr>
        <p:cNvPr id="1" name=""/>
        <p:cNvGrpSpPr/>
        <p:nvPr/>
      </p:nvGrpSpPr>
      <p:grpSpPr>
        <a:xfrm>
          <a:off x="0" y="0"/>
          <a:ext cx="0" cy="0"/>
          <a:chOff x="0" y="0"/>
          <a:chExt cx="0" cy="0"/>
        </a:xfrm>
      </p:grpSpPr>
      <p:sp>
        <p:nvSpPr>
          <p:cNvPr id="17" name="Text 1"/>
          <p:cNvSpPr>
            <a:spLocks noGrp="1"/>
          </p:cNvSpPr>
          <p:nvPr>
            <p:ph type="body" sz="quarter" idx="19" hasCustomPrompt="1"/>
          </p:nvPr>
        </p:nvSpPr>
        <p:spPr>
          <a:xfrm>
            <a:off x="3122609" y="5311382"/>
            <a:ext cx="2989955" cy="821061"/>
          </a:xfrm>
        </p:spPr>
        <p:txBody>
          <a:bodyPr>
            <a:normAutofit/>
          </a:bodyPr>
          <a:lstStyle>
            <a:lvl1pPr algn="l">
              <a:defRPr sz="1600" b="0" baseline="0"/>
            </a:lvl1pPr>
          </a:lstStyle>
          <a:p>
            <a:pPr lvl="0"/>
            <a:r>
              <a:rPr lang="en-US"/>
              <a:t>Click to add text</a:t>
            </a:r>
            <a:endParaRPr lang="ru-RU" dirty="0"/>
          </a:p>
        </p:txBody>
      </p:sp>
      <p:sp>
        <p:nvSpPr>
          <p:cNvPr id="16" name="Text 2"/>
          <p:cNvSpPr>
            <a:spLocks noGrp="1"/>
          </p:cNvSpPr>
          <p:nvPr>
            <p:ph type="body" sz="quarter" idx="18" hasCustomPrompt="1"/>
          </p:nvPr>
        </p:nvSpPr>
        <p:spPr>
          <a:xfrm>
            <a:off x="3122610" y="4940031"/>
            <a:ext cx="2750108" cy="450567"/>
          </a:xfrm>
        </p:spPr>
        <p:txBody>
          <a:bodyPr>
            <a:normAutofit/>
          </a:bodyPr>
          <a:lstStyle>
            <a:lvl1pPr algn="l">
              <a:defRPr sz="1600" b="1" baseline="0"/>
            </a:lvl1pPr>
          </a:lstStyle>
          <a:p>
            <a:pPr lvl="0"/>
            <a:r>
              <a:rPr lang="en-US"/>
              <a:t>Click to add text</a:t>
            </a:r>
            <a:endParaRPr lang="ru-RU" dirty="0"/>
          </a:p>
        </p:txBody>
      </p:sp>
      <p:sp>
        <p:nvSpPr>
          <p:cNvPr id="19" name="Picture 1"/>
          <p:cNvSpPr>
            <a:spLocks noGrp="1"/>
          </p:cNvSpPr>
          <p:nvPr>
            <p:ph type="pic" sz="quarter" idx="13" hasCustomPrompt="1"/>
          </p:nvPr>
        </p:nvSpPr>
        <p:spPr>
          <a:xfrm>
            <a:off x="6809316" y="4186666"/>
            <a:ext cx="3960000" cy="2160000"/>
          </a:xfrm>
        </p:spPr>
        <p:txBody>
          <a:bodyPr/>
          <a:lstStyle>
            <a:lvl1pPr marL="0" indent="0">
              <a:buNone/>
              <a:defRPr/>
            </a:lvl1pPr>
          </a:lstStyle>
          <a:p>
            <a:r>
              <a:rPr lang="en-US"/>
              <a:t>Click icon to add picture</a:t>
            </a:r>
            <a:endParaRPr lang="ru-RU" dirty="0"/>
          </a:p>
        </p:txBody>
      </p:sp>
      <p:sp>
        <p:nvSpPr>
          <p:cNvPr id="21" name="Picture 2"/>
          <p:cNvSpPr>
            <a:spLocks noGrp="1"/>
          </p:cNvSpPr>
          <p:nvPr>
            <p:ph type="pic" sz="quarter" idx="14" hasCustomPrompt="1"/>
          </p:nvPr>
        </p:nvSpPr>
        <p:spPr>
          <a:xfrm>
            <a:off x="1345240" y="4726666"/>
            <a:ext cx="1620000" cy="1620000"/>
          </a:xfrm>
          <a:prstGeom prst="ellipse">
            <a:avLst/>
          </a:prstGeom>
        </p:spPr>
        <p:txBody>
          <a:bodyPr>
            <a:noAutofit/>
          </a:bodyPr>
          <a:lstStyle>
            <a:lvl1pPr marL="0" indent="0">
              <a:buNone/>
              <a:defRPr sz="1400"/>
            </a:lvl1pPr>
          </a:lstStyle>
          <a:p>
            <a:r>
              <a:rPr lang="en-US"/>
              <a:t>Click icon to add picture</a:t>
            </a:r>
            <a:endParaRPr lang="ru-RU" dirty="0"/>
          </a:p>
        </p:txBody>
      </p:sp>
      <p:sp>
        <p:nvSpPr>
          <p:cNvPr id="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
        <p:nvSpPr>
          <p:cNvPr id="15" name="Text 3"/>
          <p:cNvSpPr>
            <a:spLocks noGrp="1"/>
          </p:cNvSpPr>
          <p:nvPr>
            <p:ph type="body" sz="quarter" idx="17" hasCustomPrompt="1"/>
          </p:nvPr>
        </p:nvSpPr>
        <p:spPr>
          <a:xfrm>
            <a:off x="6702808" y="3117447"/>
            <a:ext cx="4650993" cy="997353"/>
          </a:xfrm>
        </p:spPr>
        <p:txBody>
          <a:bodyPr>
            <a:normAutofit/>
          </a:bodyPr>
          <a:lstStyle>
            <a:lvl1pPr algn="l">
              <a:defRPr sz="1600" b="0" baseline="0"/>
            </a:lvl1pPr>
          </a:lstStyle>
          <a:p>
            <a:pPr lvl="0"/>
            <a:r>
              <a:rPr lang="en-US"/>
              <a:t>Click to add text</a:t>
            </a:r>
            <a:endParaRPr lang="ru-RU" dirty="0"/>
          </a:p>
        </p:txBody>
      </p:sp>
      <p:sp>
        <p:nvSpPr>
          <p:cNvPr id="14" name="Text 4"/>
          <p:cNvSpPr>
            <a:spLocks noGrp="1"/>
          </p:cNvSpPr>
          <p:nvPr>
            <p:ph type="body" sz="quarter" idx="16" hasCustomPrompt="1"/>
          </p:nvPr>
        </p:nvSpPr>
        <p:spPr>
          <a:xfrm>
            <a:off x="6702809" y="2647882"/>
            <a:ext cx="4066507" cy="450567"/>
          </a:xfrm>
        </p:spPr>
        <p:txBody>
          <a:bodyPr>
            <a:normAutofit/>
          </a:bodyPr>
          <a:lstStyle>
            <a:lvl1pPr algn="l">
              <a:defRPr sz="1600" b="1" baseline="0"/>
            </a:lvl1pPr>
          </a:lstStyle>
          <a:p>
            <a:pPr lvl="0"/>
            <a:r>
              <a:rPr lang="en-US"/>
              <a:t>Click to add text</a:t>
            </a:r>
            <a:endParaRPr lang="ru-RU" dirty="0"/>
          </a:p>
        </p:txBody>
      </p:sp>
      <p:sp>
        <p:nvSpPr>
          <p:cNvPr id="3" name="Text 5"/>
          <p:cNvSpPr>
            <a:spLocks noGrp="1"/>
          </p:cNvSpPr>
          <p:nvPr>
            <p:ph type="body" sz="quarter" idx="15" hasCustomPrompt="1"/>
          </p:nvPr>
        </p:nvSpPr>
        <p:spPr>
          <a:xfrm>
            <a:off x="2354749" y="2624440"/>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148579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hasCustomPrompt="1"/>
          </p:nvPr>
        </p:nvSpPr>
        <p:spPr>
          <a:xfrm>
            <a:off x="1540964" y="4317198"/>
            <a:ext cx="3960000" cy="2160000"/>
          </a:xfrm>
        </p:spPr>
        <p:txBody>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8" name="Picture 2"/>
          <p:cNvSpPr>
            <a:spLocks noGrp="1"/>
          </p:cNvSpPr>
          <p:nvPr>
            <p:ph type="pic" sz="quarter" idx="14" hasCustomPrompt="1"/>
          </p:nvPr>
        </p:nvSpPr>
        <p:spPr>
          <a:xfrm>
            <a:off x="6562233" y="1134469"/>
            <a:ext cx="3960000" cy="2160000"/>
          </a:xfrm>
        </p:spPr>
        <p:txBody>
          <a:bodyPr/>
          <a:lstStyle>
            <a:lvl1pPr marL="0" indent="0">
              <a:buNone/>
              <a:defRPr/>
            </a:lvl1pPr>
          </a:lstStyle>
          <a:p>
            <a:r>
              <a:rPr lang="en-US"/>
              <a:t>Click icon to add picture</a:t>
            </a:r>
            <a:endParaRPr lang="ru-RU" dirty="0"/>
          </a:p>
        </p:txBody>
      </p:sp>
      <p:sp>
        <p:nvSpPr>
          <p:cNvPr id="14" name="Text 1"/>
          <p:cNvSpPr>
            <a:spLocks noGrp="1"/>
          </p:cNvSpPr>
          <p:nvPr>
            <p:ph type="body" sz="quarter" idx="17" hasCustomPrompt="1"/>
          </p:nvPr>
        </p:nvSpPr>
        <p:spPr>
          <a:xfrm>
            <a:off x="6466785" y="4317198"/>
            <a:ext cx="4650993" cy="1814796"/>
          </a:xfrm>
        </p:spPr>
        <p:txBody>
          <a:bodyPr>
            <a:normAutofit/>
          </a:bodyPr>
          <a:lstStyle>
            <a:lvl1pPr algn="l">
              <a:defRPr sz="1600" b="0" baseline="0"/>
            </a:lvl1pPr>
          </a:lstStyle>
          <a:p>
            <a:pPr lvl="0"/>
            <a:r>
              <a:rPr lang="en-US"/>
              <a:t>Click to add text</a:t>
            </a:r>
            <a:endParaRPr lang="ru-RU" dirty="0"/>
          </a:p>
        </p:txBody>
      </p:sp>
      <p:sp>
        <p:nvSpPr>
          <p:cNvPr id="13" name="Text 2"/>
          <p:cNvSpPr>
            <a:spLocks noGrp="1"/>
          </p:cNvSpPr>
          <p:nvPr>
            <p:ph type="body" sz="quarter" idx="16" hasCustomPrompt="1"/>
          </p:nvPr>
        </p:nvSpPr>
        <p:spPr>
          <a:xfrm>
            <a:off x="6466786" y="3847633"/>
            <a:ext cx="4066507" cy="450567"/>
          </a:xfrm>
        </p:spPr>
        <p:txBody>
          <a:bodyPr>
            <a:normAutofit/>
          </a:bodyPr>
          <a:lstStyle>
            <a:lvl1pPr algn="l">
              <a:defRPr sz="1600" b="1" baseline="0"/>
            </a:lvl1pPr>
          </a:lstStyle>
          <a:p>
            <a:pPr lvl="0"/>
            <a:r>
              <a:rPr lang="en-US"/>
              <a:t>Click to add text</a:t>
            </a:r>
            <a:endParaRPr lang="ru-RU" dirty="0"/>
          </a:p>
        </p:txBody>
      </p:sp>
      <p:sp>
        <p:nvSpPr>
          <p:cNvPr id="17" name="Text 3"/>
          <p:cNvSpPr>
            <a:spLocks noGrp="1"/>
          </p:cNvSpPr>
          <p:nvPr>
            <p:ph type="body" sz="quarter" idx="15" hasCustomPrompt="1"/>
          </p:nvPr>
        </p:nvSpPr>
        <p:spPr>
          <a:xfrm>
            <a:off x="2685643" y="3847559"/>
            <a:ext cx="2901950" cy="450567"/>
          </a:xfrm>
        </p:spPr>
        <p:txBody>
          <a:bodyPr>
            <a:normAutofit/>
          </a:bodyPr>
          <a:lstStyle>
            <a:lvl1pPr algn="r">
              <a:defRPr sz="1800" b="1" baseline="0"/>
            </a:lvl1pPr>
          </a:lstStyle>
          <a:p>
            <a:pPr lvl="0"/>
            <a:r>
              <a:rPr lang="en-US"/>
              <a:t>Click to add text</a:t>
            </a:r>
            <a:endParaRPr lang="ru-RU" dirty="0"/>
          </a:p>
        </p:txBody>
      </p:sp>
      <p:sp>
        <p:nvSpPr>
          <p:cNvPr id="16" name="Text 4"/>
          <p:cNvSpPr>
            <a:spLocks noGrp="1"/>
          </p:cNvSpPr>
          <p:nvPr>
            <p:ph type="body" sz="quarter" idx="19" hasCustomPrompt="1"/>
          </p:nvPr>
        </p:nvSpPr>
        <p:spPr>
          <a:xfrm>
            <a:off x="956478" y="1026156"/>
            <a:ext cx="4650993" cy="1905887"/>
          </a:xfrm>
        </p:spPr>
        <p:txBody>
          <a:bodyPr>
            <a:normAutofit/>
          </a:bodyPr>
          <a:lstStyle>
            <a:lvl1pPr algn="r">
              <a:defRPr sz="1600" b="0" baseline="0"/>
            </a:lvl1pPr>
          </a:lstStyle>
          <a:p>
            <a:pPr lvl="0"/>
            <a:r>
              <a:rPr lang="en-US"/>
              <a:t>Click to add text</a:t>
            </a:r>
            <a:endParaRPr lang="ru-RU" dirty="0"/>
          </a:p>
        </p:txBody>
      </p:sp>
      <p:sp>
        <p:nvSpPr>
          <p:cNvPr id="18" name="Text 5"/>
          <p:cNvSpPr>
            <a:spLocks noGrp="1"/>
          </p:cNvSpPr>
          <p:nvPr>
            <p:ph type="body" sz="quarter" idx="20" hasCustomPrompt="1"/>
          </p:nvPr>
        </p:nvSpPr>
        <p:spPr>
          <a:xfrm>
            <a:off x="6466785" y="559541"/>
            <a:ext cx="2901950" cy="450567"/>
          </a:xfrm>
        </p:spPr>
        <p:txBody>
          <a:bodyPr>
            <a:normAutofit/>
          </a:bodyPr>
          <a:lstStyle>
            <a:lvl1pPr algn="l">
              <a:defRPr sz="1800" b="1" baseline="0"/>
            </a:lvl1pPr>
          </a:lstStyle>
          <a:p>
            <a:pPr lvl="0"/>
            <a:r>
              <a:rPr lang="en-US"/>
              <a:t>Click to add text</a:t>
            </a:r>
            <a:endParaRPr lang="ru-RU" dirty="0"/>
          </a:p>
        </p:txBody>
      </p:sp>
      <p:sp>
        <p:nvSpPr>
          <p:cNvPr id="15" name="Text 6"/>
          <p:cNvSpPr>
            <a:spLocks noGrp="1"/>
          </p:cNvSpPr>
          <p:nvPr>
            <p:ph type="body" sz="quarter" idx="18" hasCustomPrompt="1"/>
          </p:nvPr>
        </p:nvSpPr>
        <p:spPr>
          <a:xfrm>
            <a:off x="1540964" y="559541"/>
            <a:ext cx="4066507" cy="450567"/>
          </a:xfrm>
        </p:spPr>
        <p:txBody>
          <a:bodyPr>
            <a:normAutofit/>
          </a:bodyPr>
          <a:lstStyle>
            <a:lvl1pPr algn="r">
              <a:defRPr sz="16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577168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meline - Now">
    <p:spTree>
      <p:nvGrpSpPr>
        <p:cNvPr id="1" name=""/>
        <p:cNvGrpSpPr/>
        <p:nvPr/>
      </p:nvGrpSpPr>
      <p:grpSpPr>
        <a:xfrm>
          <a:off x="0" y="0"/>
          <a:ext cx="0" cy="0"/>
          <a:chOff x="0" y="0"/>
          <a:chExt cx="0" cy="0"/>
        </a:xfrm>
      </p:grpSpPr>
      <p:sp>
        <p:nvSpPr>
          <p:cNvPr id="5" name="Text 1"/>
          <p:cNvSpPr>
            <a:spLocks noGrp="1"/>
          </p:cNvSpPr>
          <p:nvPr>
            <p:ph type="body" sz="quarter" idx="17" hasCustomPrompt="1"/>
          </p:nvPr>
        </p:nvSpPr>
        <p:spPr>
          <a:xfrm>
            <a:off x="8284520" y="4445825"/>
            <a:ext cx="3224994" cy="1577288"/>
          </a:xfrm>
        </p:spPr>
        <p:txBody>
          <a:bodyPr>
            <a:normAutofit/>
          </a:bodyPr>
          <a:lstStyle>
            <a:lvl1pPr algn="l">
              <a:defRPr sz="1600" b="0" baseline="0"/>
            </a:lvl1pPr>
          </a:lstStyle>
          <a:p>
            <a:pPr lvl="0"/>
            <a:r>
              <a:rPr lang="en-US"/>
              <a:t>Click to add text</a:t>
            </a:r>
            <a:endParaRPr lang="ru-RU" dirty="0"/>
          </a:p>
        </p:txBody>
      </p:sp>
      <p:sp>
        <p:nvSpPr>
          <p:cNvPr id="4" name="Text 2"/>
          <p:cNvSpPr>
            <a:spLocks noGrp="1"/>
          </p:cNvSpPr>
          <p:nvPr>
            <p:ph type="body" sz="quarter" idx="16" hasCustomPrompt="1"/>
          </p:nvPr>
        </p:nvSpPr>
        <p:spPr>
          <a:xfrm>
            <a:off x="8284521" y="3986199"/>
            <a:ext cx="2777732" cy="450567"/>
          </a:xfrm>
        </p:spPr>
        <p:txBody>
          <a:bodyPr>
            <a:normAutofit/>
          </a:bodyPr>
          <a:lstStyle>
            <a:lvl1pPr algn="l">
              <a:defRPr sz="1600" b="1" baseline="0"/>
            </a:lvl1pPr>
          </a:lstStyle>
          <a:p>
            <a:pPr lvl="0"/>
            <a:r>
              <a:rPr lang="en-US"/>
              <a:t>Click to add text</a:t>
            </a:r>
            <a:endParaRPr lang="ru-RU" dirty="0"/>
          </a:p>
        </p:txBody>
      </p:sp>
      <p:sp>
        <p:nvSpPr>
          <p:cNvPr id="9" name="Picture 1"/>
          <p:cNvSpPr>
            <a:spLocks noGrp="1"/>
          </p:cNvSpPr>
          <p:nvPr>
            <p:ph type="pic" sz="quarter" idx="15" hasCustomPrompt="1"/>
          </p:nvPr>
        </p:nvSpPr>
        <p:spPr>
          <a:xfrm>
            <a:off x="6570286" y="3906688"/>
            <a:ext cx="1440000" cy="1440000"/>
          </a:xfrm>
          <a:prstGeom prst="ellipse">
            <a:avLst/>
          </a:prstGeom>
        </p:spPr>
        <p:txBody>
          <a:bodyPr>
            <a:noAutofit/>
          </a:bodyPr>
          <a:lstStyle>
            <a:lvl1pPr marL="0" indent="0">
              <a:buNone/>
              <a:defRPr sz="1200"/>
            </a:lvl1pPr>
          </a:lstStyle>
          <a:p>
            <a:r>
              <a:rPr lang="en-US"/>
              <a:t>Click icon to add picture</a:t>
            </a:r>
            <a:endParaRPr lang="ru-RU" dirty="0"/>
          </a:p>
        </p:txBody>
      </p:sp>
      <p:sp>
        <p:nvSpPr>
          <p:cNvPr id="10" name="Text 3"/>
          <p:cNvSpPr>
            <a:spLocks noGrp="1"/>
          </p:cNvSpPr>
          <p:nvPr>
            <p:ph type="body" sz="quarter" idx="20" hasCustomPrompt="1"/>
          </p:nvPr>
        </p:nvSpPr>
        <p:spPr>
          <a:xfrm>
            <a:off x="2824791" y="3986199"/>
            <a:ext cx="2901950" cy="450567"/>
          </a:xfrm>
        </p:spPr>
        <p:txBody>
          <a:bodyPr>
            <a:normAutofit/>
          </a:bodyPr>
          <a:lstStyle>
            <a:lvl1pPr algn="r">
              <a:defRPr sz="1800" b="1" baseline="0"/>
            </a:lvl1pPr>
          </a:lstStyle>
          <a:p>
            <a:pPr lvl="0"/>
            <a:r>
              <a:rPr lang="en-US"/>
              <a:t>Click to add text</a:t>
            </a:r>
            <a:endParaRPr lang="ru-RU" dirty="0"/>
          </a:p>
        </p:txBody>
      </p:sp>
      <p:sp>
        <p:nvSpPr>
          <p:cNvPr id="7" name="Text 4"/>
          <p:cNvSpPr>
            <a:spLocks noGrp="1"/>
          </p:cNvSpPr>
          <p:nvPr>
            <p:ph type="body" sz="quarter" idx="19" hasCustomPrompt="1"/>
          </p:nvPr>
        </p:nvSpPr>
        <p:spPr>
          <a:xfrm>
            <a:off x="6490773" y="1037218"/>
            <a:ext cx="4650993" cy="2024034"/>
          </a:xfrm>
        </p:spPr>
        <p:txBody>
          <a:bodyPr>
            <a:normAutofit/>
          </a:bodyPr>
          <a:lstStyle>
            <a:lvl1pPr algn="l">
              <a:defRPr sz="1600" b="0" baseline="0"/>
            </a:lvl1pPr>
          </a:lstStyle>
          <a:p>
            <a:pPr lvl="0"/>
            <a:r>
              <a:rPr lang="en-US"/>
              <a:t>Click to add text</a:t>
            </a:r>
            <a:endParaRPr lang="ru-RU" dirty="0"/>
          </a:p>
        </p:txBody>
      </p:sp>
      <p:sp>
        <p:nvSpPr>
          <p:cNvPr id="8" name="Picture 2"/>
          <p:cNvSpPr>
            <a:spLocks noGrp="1"/>
          </p:cNvSpPr>
          <p:nvPr>
            <p:ph type="pic" sz="quarter" idx="14" hasCustomPrompt="1"/>
          </p:nvPr>
        </p:nvSpPr>
        <p:spPr>
          <a:xfrm>
            <a:off x="1682814" y="1421596"/>
            <a:ext cx="3960000" cy="2160000"/>
          </a:xfrm>
        </p:spPr>
        <p:txBody>
          <a:bodyPr/>
          <a:lstStyle>
            <a:lvl1pPr marL="0" indent="0">
              <a:buNone/>
              <a:defRPr baseline="0"/>
            </a:lvl1pPr>
          </a:lstStyle>
          <a:p>
            <a:r>
              <a:rPr lang="en-US"/>
              <a:t>Click icon to add picture</a:t>
            </a:r>
            <a:endParaRPr lang="ru-RU" dirty="0"/>
          </a:p>
        </p:txBody>
      </p:sp>
      <p:sp>
        <p:nvSpPr>
          <p:cNvPr id="6" name="Text 5"/>
          <p:cNvSpPr>
            <a:spLocks noGrp="1"/>
          </p:cNvSpPr>
          <p:nvPr>
            <p:ph type="body" sz="quarter" idx="18" hasCustomPrompt="1"/>
          </p:nvPr>
        </p:nvSpPr>
        <p:spPr>
          <a:xfrm>
            <a:off x="6490774" y="567653"/>
            <a:ext cx="4066507" cy="450567"/>
          </a:xfrm>
        </p:spPr>
        <p:txBody>
          <a:bodyPr>
            <a:normAutofit/>
          </a:bodyPr>
          <a:lstStyle>
            <a:lvl1pPr algn="l">
              <a:defRPr sz="1600" b="1" baseline="0"/>
            </a:lvl1pPr>
          </a:lstStyle>
          <a:p>
            <a:pPr lvl="0"/>
            <a:r>
              <a:rPr lang="en-US"/>
              <a:t>Click to add text</a:t>
            </a:r>
            <a:endParaRPr lang="ru-RU" dirty="0"/>
          </a:p>
        </p:txBody>
      </p:sp>
      <p:sp>
        <p:nvSpPr>
          <p:cNvPr id="11" name="Text 6"/>
          <p:cNvSpPr>
            <a:spLocks noGrp="1"/>
          </p:cNvSpPr>
          <p:nvPr>
            <p:ph type="body" sz="quarter" idx="21" hasCustomPrompt="1"/>
          </p:nvPr>
        </p:nvSpPr>
        <p:spPr>
          <a:xfrm>
            <a:off x="2824791" y="566426"/>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337776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Summary">
    <p:spTree>
      <p:nvGrpSpPr>
        <p:cNvPr id="1" name=""/>
        <p:cNvGrpSpPr/>
        <p:nvPr/>
      </p:nvGrpSpPr>
      <p:grpSpPr>
        <a:xfrm>
          <a:off x="0" y="0"/>
          <a:ext cx="0" cy="0"/>
          <a:chOff x="0" y="0"/>
          <a:chExt cx="0" cy="0"/>
        </a:xfrm>
      </p:grpSpPr>
      <p:sp>
        <p:nvSpPr>
          <p:cNvPr id="12" name="Text 1"/>
          <p:cNvSpPr>
            <a:spLocks noGrp="1"/>
          </p:cNvSpPr>
          <p:nvPr>
            <p:ph type="body" sz="quarter" idx="17" hasCustomPrompt="1"/>
          </p:nvPr>
        </p:nvSpPr>
        <p:spPr>
          <a:xfrm>
            <a:off x="1417738" y="5045618"/>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417738" y="3971449"/>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417738" y="2897280"/>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795868" y="1787900"/>
            <a:ext cx="6420477"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7" y="120646"/>
            <a:ext cx="6419919" cy="1136791"/>
          </a:xfrm>
        </p:spPr>
        <p:txBody>
          <a:bodyPr anchor="b">
            <a:normAutofit/>
          </a:bodyPr>
          <a:lstStyle>
            <a:lvl1pPr>
              <a:defRPr sz="3200">
                <a:latin typeface="+mj-lt"/>
              </a:defRPr>
            </a:lvl1pPr>
          </a:lstStyle>
          <a:p>
            <a:r>
              <a:rPr lang="en-US"/>
              <a:t>Click to add title</a:t>
            </a:r>
            <a:endParaRPr lang="ru-RU" dirty="0"/>
          </a:p>
        </p:txBody>
      </p:sp>
      <p:sp>
        <p:nvSpPr>
          <p:cNvPr id="14" name="Picture 1"/>
          <p:cNvSpPr>
            <a:spLocks noGrp="1"/>
          </p:cNvSpPr>
          <p:nvPr>
            <p:ph type="pic" idx="1" hasCustomPrompt="1"/>
          </p:nvPr>
        </p:nvSpPr>
        <p:spPr>
          <a:xfrm>
            <a:off x="8182919" y="-8467"/>
            <a:ext cx="4010373"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375817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35" name="Text 1"/>
          <p:cNvSpPr>
            <a:spLocks noGrp="1"/>
          </p:cNvSpPr>
          <p:nvPr>
            <p:ph type="body" sz="quarter" idx="35" hasCustomPrompt="1"/>
          </p:nvPr>
        </p:nvSpPr>
        <p:spPr>
          <a:xfrm>
            <a:off x="926281" y="55658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34" name="Text 2"/>
          <p:cNvSpPr>
            <a:spLocks noGrp="1"/>
          </p:cNvSpPr>
          <p:nvPr>
            <p:ph type="body" sz="quarter" idx="34" hasCustomPrompt="1"/>
          </p:nvPr>
        </p:nvSpPr>
        <p:spPr>
          <a:xfrm>
            <a:off x="926281" y="47139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9" name="Text 3"/>
          <p:cNvSpPr>
            <a:spLocks noGrp="1"/>
          </p:cNvSpPr>
          <p:nvPr>
            <p:ph type="body" sz="quarter" idx="33" hasCustomPrompt="1"/>
          </p:nvPr>
        </p:nvSpPr>
        <p:spPr>
          <a:xfrm>
            <a:off x="926281" y="38620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8" name="Text 4"/>
          <p:cNvSpPr>
            <a:spLocks noGrp="1"/>
          </p:cNvSpPr>
          <p:nvPr>
            <p:ph type="body" sz="quarter" idx="32" hasCustomPrompt="1"/>
          </p:nvPr>
        </p:nvSpPr>
        <p:spPr>
          <a:xfrm>
            <a:off x="926281" y="3010099"/>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10" name="Text 5"/>
          <p:cNvSpPr>
            <a:spLocks noGrp="1"/>
          </p:cNvSpPr>
          <p:nvPr>
            <p:ph type="body" sz="quarter" idx="31" hasCustomPrompt="1"/>
          </p:nvPr>
        </p:nvSpPr>
        <p:spPr>
          <a:xfrm>
            <a:off x="909439" y="2158198"/>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8" name="Title"/>
          <p:cNvSpPr>
            <a:spLocks noGrp="1"/>
          </p:cNvSpPr>
          <p:nvPr>
            <p:ph type="title" hasCustomPrompt="1"/>
          </p:nvPr>
        </p:nvSpPr>
        <p:spPr>
          <a:xfrm>
            <a:off x="796427" y="120644"/>
            <a:ext cx="6750786" cy="1113796"/>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04389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ngratulations">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29778" y="2"/>
            <a:ext cx="5362223" cy="6857999"/>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4" name="Text 1"/>
          <p:cNvSpPr>
            <a:spLocks noGrp="1"/>
          </p:cNvSpPr>
          <p:nvPr>
            <p:ph type="body" sz="half" idx="2" hasCustomPrompt="1"/>
          </p:nvPr>
        </p:nvSpPr>
        <p:spPr>
          <a:xfrm>
            <a:off x="1115438" y="3330911"/>
            <a:ext cx="5136205" cy="3079324"/>
          </a:xfrm>
        </p:spPr>
        <p:txBody>
          <a:bodyPr>
            <a:noAutofit/>
          </a:bodyPr>
          <a:lstStyle>
            <a:lvl1pPr marL="0" indent="0" algn="l">
              <a:buNone/>
              <a:defRPr sz="160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itle"/>
          <p:cNvSpPr>
            <a:spLocks noGrp="1"/>
          </p:cNvSpPr>
          <p:nvPr>
            <p:ph type="title" hasCustomPrompt="1"/>
          </p:nvPr>
        </p:nvSpPr>
        <p:spPr>
          <a:xfrm>
            <a:off x="1115439" y="1171068"/>
            <a:ext cx="5136204" cy="1475360"/>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53455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urse Objectives">
    <p:spTree>
      <p:nvGrpSpPr>
        <p:cNvPr id="1" name=""/>
        <p:cNvGrpSpPr/>
        <p:nvPr/>
      </p:nvGrpSpPr>
      <p:grpSpPr>
        <a:xfrm>
          <a:off x="0" y="0"/>
          <a:ext cx="0" cy="0"/>
          <a:chOff x="0" y="0"/>
          <a:chExt cx="0" cy="0"/>
        </a:xfrm>
      </p:grpSpPr>
      <p:sp>
        <p:nvSpPr>
          <p:cNvPr id="15" name="Text 1"/>
          <p:cNvSpPr>
            <a:spLocks noGrp="1"/>
          </p:cNvSpPr>
          <p:nvPr>
            <p:ph type="body" sz="quarter" idx="24" hasCustomPrompt="1"/>
          </p:nvPr>
        </p:nvSpPr>
        <p:spPr>
          <a:xfrm>
            <a:off x="7294814"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4" name="Text 2"/>
          <p:cNvSpPr>
            <a:spLocks noGrp="1"/>
          </p:cNvSpPr>
          <p:nvPr>
            <p:ph type="body" sz="quarter" idx="23" hasCustomPrompt="1"/>
          </p:nvPr>
        </p:nvSpPr>
        <p:spPr>
          <a:xfrm>
            <a:off x="7294814" y="3983085"/>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3" name="Text 3"/>
          <p:cNvSpPr>
            <a:spLocks noGrp="1"/>
          </p:cNvSpPr>
          <p:nvPr>
            <p:ph type="body" sz="quarter" idx="22" hasCustomPrompt="1"/>
          </p:nvPr>
        </p:nvSpPr>
        <p:spPr>
          <a:xfrm>
            <a:off x="7294814" y="2924377"/>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2" name="Text 4"/>
          <p:cNvSpPr>
            <a:spLocks noGrp="1"/>
          </p:cNvSpPr>
          <p:nvPr>
            <p:ph type="body" sz="quarter" idx="21" hasCustomPrompt="1"/>
          </p:nvPr>
        </p:nvSpPr>
        <p:spPr>
          <a:xfrm>
            <a:off x="1642676"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1" name="Text 5"/>
          <p:cNvSpPr>
            <a:spLocks noGrp="1"/>
          </p:cNvSpPr>
          <p:nvPr>
            <p:ph type="body" sz="quarter" idx="20" hasCustomPrompt="1"/>
          </p:nvPr>
        </p:nvSpPr>
        <p:spPr>
          <a:xfrm>
            <a:off x="1642676" y="402197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6"/>
          <p:cNvSpPr>
            <a:spLocks noGrp="1"/>
          </p:cNvSpPr>
          <p:nvPr>
            <p:ph type="body" sz="quarter" idx="11" hasCustomPrompt="1"/>
          </p:nvPr>
        </p:nvSpPr>
        <p:spPr>
          <a:xfrm>
            <a:off x="1643542" y="2934894"/>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7"/>
          <p:cNvSpPr>
            <a:spLocks noGrp="1"/>
          </p:cNvSpPr>
          <p:nvPr>
            <p:ph type="body" sz="quarter" idx="19" hasCustomPrompt="1"/>
          </p:nvPr>
        </p:nvSpPr>
        <p:spPr>
          <a:xfrm>
            <a:off x="796426" y="2017527"/>
            <a:ext cx="1053038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09559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796426" y="1903600"/>
            <a:ext cx="10557374"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56670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549785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648840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30/7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4851400" y="0"/>
            <a:ext cx="7341891"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707574" y="2536941"/>
            <a:ext cx="3678161" cy="389768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707574" y="546652"/>
            <a:ext cx="3678160" cy="127368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824482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70/3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4852663"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5550522" y="1941916"/>
            <a:ext cx="5803277" cy="422687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5550522" y="120644"/>
            <a:ext cx="5803277"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735256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62" y="0"/>
            <a:ext cx="12192762" cy="6857570"/>
          </a:xfrm>
          <a:prstGeom prst="rect">
            <a:avLst/>
          </a:prstGeom>
        </p:spPr>
      </p:pic>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ru-RU" dirty="0"/>
          </a:p>
        </p:txBody>
      </p:sp>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ru-RU" dirty="0"/>
          </a:p>
        </p:txBody>
      </p:sp>
    </p:spTree>
    <p:custDataLst>
      <p:tags r:id="rId32"/>
    </p:custDataLst>
    <p:extLst>
      <p:ext uri="{BB962C8B-B14F-4D97-AF65-F5344CB8AC3E}">
        <p14:creationId xmlns:p14="http://schemas.microsoft.com/office/powerpoint/2010/main" val="1294765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44.xml"/><Relationship Id="rId5"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45.xml"/><Relationship Id="rId5" Type="http://schemas.openxmlformats.org/officeDocument/2006/relationships/image" Target="../media/image1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46.xml"/><Relationship Id="rId5" Type="http://schemas.openxmlformats.org/officeDocument/2006/relationships/image" Target="../media/image10.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7.xml"/><Relationship Id="rId5" Type="http://schemas.openxmlformats.org/officeDocument/2006/relationships/image" Target="../media/image7.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8.xml"/><Relationship Id="rId5" Type="http://schemas.openxmlformats.org/officeDocument/2006/relationships/image" Target="../media/image7.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0.xml"/><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3.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Grp="1" noChangeAspect="1"/>
          </p:cNvPicPr>
          <p:nvPr>
            <p:ph type="pic" sz="quarter" idx="13"/>
          </p:nvPr>
        </p:nvPicPr>
        <p:blipFill>
          <a:blip r:embed="rId4" cstate="print"/>
          <a:srcRect/>
          <a:stretch>
            <a:fillRect/>
          </a:stretch>
        </p:blipFill>
        <p:spPr>
          <a:prstGeom prst="rect">
            <a:avLst/>
          </a:prstGeom>
        </p:spPr>
      </p:pic>
      <p:sp>
        <p:nvSpPr>
          <p:cNvPr id="9" name="Rectangle 1"/>
          <p:cNvSpPr/>
          <p:nvPr/>
        </p:nvSpPr>
        <p:spPr>
          <a:xfrm>
            <a:off x="0" y="0"/>
            <a:ext cx="12192000" cy="6858000"/>
          </a:xfrm>
          <a:prstGeom prst="rect">
            <a:avLst/>
          </a:prstGeom>
          <a:solidFill>
            <a:srgbClr val="0F161D">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itle"/>
          <p:cNvSpPr>
            <a:spLocks noGrp="1"/>
          </p:cNvSpPr>
          <p:nvPr>
            <p:ph type="ctrTitle"/>
          </p:nvPr>
        </p:nvSpPr>
        <p:spPr>
          <a:xfrm>
            <a:off x="1325509" y="2225934"/>
            <a:ext cx="9540982" cy="1374892"/>
          </a:xfrm>
        </p:spPr>
        <p:txBody>
          <a:bodyPr anchor="t">
            <a:noAutofit/>
          </a:bodyPr>
          <a:lstStyle/>
          <a:p>
            <a:pPr algn="ctr"/>
            <a:r>
              <a:rPr lang="en-ZA" b="1" dirty="0"/>
              <a:t>BUSINESS SKILLS</a:t>
            </a:r>
            <a:r>
              <a:rPr lang="en-US" dirty="0"/>
              <a:t/>
            </a:r>
            <a:br>
              <a:rPr lang="en-US" dirty="0"/>
            </a:br>
            <a:r>
              <a:rPr lang="en-US" dirty="0" smtClean="0">
                <a:solidFill>
                  <a:prstClr val="white"/>
                </a:solidFill>
              </a:rPr>
              <a:t>Keep </a:t>
            </a:r>
            <a:r>
              <a:rPr lang="en-US" dirty="0">
                <a:solidFill>
                  <a:prstClr val="white"/>
                </a:solidFill>
              </a:rPr>
              <a:t>informed about current affairs related to one`s own industry </a:t>
            </a:r>
            <a:endParaRPr lang="ru-RU" dirty="0">
              <a:solidFill>
                <a:prstClr val="white"/>
              </a:solidFill>
              <a:ea typeface="Open Sans" panose="020B0606030504020204" pitchFamily="34" charset="0"/>
              <a:cs typeface="Open Sans" panose="020B0606030504020204" pitchFamily="34" charset="0"/>
            </a:endParaRPr>
          </a:p>
        </p:txBody>
      </p:sp>
      <p:sp>
        <p:nvSpPr>
          <p:cNvPr id="7" name="Rectangle 2"/>
          <p:cNvSpPr/>
          <p:nvPr/>
        </p:nvSpPr>
        <p:spPr>
          <a:xfrm>
            <a:off x="1401613" y="2081111"/>
            <a:ext cx="491584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60000"/>
                  <a:lumOff val="40000"/>
                </a:schemeClr>
              </a:solidFill>
            </a:endParaRPr>
          </a:p>
        </p:txBody>
      </p:sp>
      <p:sp>
        <p:nvSpPr>
          <p:cNvPr id="8" name="Subtitle 1"/>
          <p:cNvSpPr>
            <a:spLocks noGrp="1"/>
          </p:cNvSpPr>
          <p:nvPr>
            <p:ph type="subTitle" idx="1"/>
          </p:nvPr>
        </p:nvSpPr>
        <p:spPr/>
        <p:txBody>
          <a:bodyPr>
            <a:normAutofit/>
          </a:bodyPr>
          <a:lstStyle/>
          <a:p>
            <a:r>
              <a:rPr lang="en-US" b="1" dirty="0"/>
              <a:t>UNIT STANDARD NUMBER	: 	</a:t>
            </a:r>
            <a:r>
              <a:rPr lang="en-US" dirty="0"/>
              <a:t>14341</a:t>
            </a:r>
          </a:p>
          <a:p>
            <a:r>
              <a:rPr lang="en-US" b="1" dirty="0"/>
              <a:t>LEVEL ON THE NQF		: 	</a:t>
            </a:r>
            <a:r>
              <a:rPr lang="en-US" dirty="0"/>
              <a:t>2</a:t>
            </a:r>
          </a:p>
          <a:p>
            <a:r>
              <a:rPr lang="en-US" b="1" dirty="0"/>
              <a:t>CREDITS			: 	</a:t>
            </a:r>
            <a:r>
              <a:rPr lang="en-US" dirty="0" smtClean="0"/>
              <a:t>4</a:t>
            </a:r>
            <a:endParaRPr lang="en-US" dirty="0"/>
          </a:p>
        </p:txBody>
      </p:sp>
    </p:spTree>
    <p:custDataLst>
      <p:tags r:id="rId1"/>
    </p:custDataLst>
    <p:extLst>
      <p:ext uri="{BB962C8B-B14F-4D97-AF65-F5344CB8AC3E}">
        <p14:creationId xmlns:p14="http://schemas.microsoft.com/office/powerpoint/2010/main" val="2368526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31520"/>
            <a:ext cx="11292837" cy="5703103"/>
          </a:xfrm>
        </p:spPr>
        <p:txBody>
          <a:bodyPr/>
          <a:lstStyle/>
          <a:p>
            <a:r>
              <a:rPr lang="en-US" b="1" dirty="0">
                <a:solidFill>
                  <a:schemeClr val="tx1"/>
                </a:solidFill>
              </a:rPr>
              <a:t>Impact of Social environment on Business:</a:t>
            </a:r>
            <a:endParaRPr lang="en-US" dirty="0">
              <a:solidFill>
                <a:schemeClr val="tx1"/>
              </a:solidFill>
            </a:endParaRPr>
          </a:p>
          <a:p>
            <a:r>
              <a:rPr lang="en-US" dirty="0">
                <a:solidFill>
                  <a:schemeClr val="tx1"/>
                </a:solidFill>
              </a:rPr>
              <a:t> </a:t>
            </a:r>
          </a:p>
          <a:p>
            <a:r>
              <a:rPr lang="en-US" dirty="0">
                <a:solidFill>
                  <a:schemeClr val="tx1"/>
                </a:solidFill>
              </a:rPr>
              <a:t>Caste – Competitive trading, Weaving, Metal, finance communities</a:t>
            </a:r>
          </a:p>
          <a:p>
            <a:r>
              <a:rPr lang="en-US" dirty="0">
                <a:solidFill>
                  <a:schemeClr val="tx1"/>
                </a:solidFill>
              </a:rPr>
              <a:t>Religion – Prohibition on Pork &amp; Meat, Islamic finance</a:t>
            </a:r>
          </a:p>
          <a:p>
            <a:r>
              <a:rPr lang="en-US" dirty="0">
                <a:solidFill>
                  <a:schemeClr val="tx1"/>
                </a:solidFill>
              </a:rPr>
              <a:t>Customs – Women employment, restriction on overseas employment</a:t>
            </a:r>
          </a:p>
          <a:p>
            <a:r>
              <a:rPr lang="en-US" dirty="0">
                <a:solidFill>
                  <a:schemeClr val="tx1"/>
                </a:solidFill>
              </a:rPr>
              <a:t>Class Structure - Upper, Middle, Manual class</a:t>
            </a:r>
          </a:p>
          <a:p>
            <a:r>
              <a:rPr lang="en-US" dirty="0">
                <a:solidFill>
                  <a:schemeClr val="tx1"/>
                </a:solidFill>
              </a:rPr>
              <a:t>Social mobility – Middle to upper, Manual to Middle etc.</a:t>
            </a:r>
          </a:p>
          <a:p>
            <a:r>
              <a:rPr lang="en-US" dirty="0">
                <a:solidFill>
                  <a:schemeClr val="tx1"/>
                </a:solidFill>
              </a:rPr>
              <a:t>Poverty – Low purchasing power</a:t>
            </a:r>
          </a:p>
          <a:p>
            <a:r>
              <a:rPr lang="en-US" b="1" dirty="0" smtClean="0">
                <a:solidFill>
                  <a:schemeClr val="tx1"/>
                </a:solidFill>
              </a:rPr>
              <a:t>Social </a:t>
            </a:r>
            <a:r>
              <a:rPr lang="en-US" b="1" dirty="0">
                <a:solidFill>
                  <a:schemeClr val="tx1"/>
                </a:solidFill>
              </a:rPr>
              <a:t>Indicators:</a:t>
            </a:r>
            <a:endParaRPr lang="en-US" dirty="0">
              <a:solidFill>
                <a:schemeClr val="tx1"/>
              </a:solidFill>
            </a:endParaRPr>
          </a:p>
          <a:p>
            <a:r>
              <a:rPr lang="en-US" dirty="0">
                <a:solidFill>
                  <a:schemeClr val="tx1"/>
                </a:solidFill>
              </a:rPr>
              <a:t>1. Longevity &amp; Health</a:t>
            </a:r>
          </a:p>
          <a:p>
            <a:r>
              <a:rPr lang="en-US" dirty="0">
                <a:solidFill>
                  <a:schemeClr val="tx1"/>
                </a:solidFill>
              </a:rPr>
              <a:t>2. Education</a:t>
            </a:r>
          </a:p>
          <a:p>
            <a:r>
              <a:rPr lang="en-US" dirty="0">
                <a:solidFill>
                  <a:schemeClr val="tx1"/>
                </a:solidFill>
              </a:rPr>
              <a:t>3. Standard of Living</a:t>
            </a:r>
          </a:p>
          <a:p>
            <a:endParaRPr lang="en-US" dirty="0"/>
          </a:p>
        </p:txBody>
      </p:sp>
    </p:spTree>
    <p:extLst>
      <p:ext uri="{BB962C8B-B14F-4D97-AF65-F5344CB8AC3E}">
        <p14:creationId xmlns:p14="http://schemas.microsoft.com/office/powerpoint/2010/main" val="3165263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940526"/>
            <a:ext cx="10186849" cy="5494097"/>
          </a:xfrm>
        </p:spPr>
        <p:txBody>
          <a:bodyPr/>
          <a:lstStyle/>
          <a:p>
            <a:r>
              <a:rPr lang="en-US" b="1" dirty="0">
                <a:solidFill>
                  <a:schemeClr val="tx1"/>
                </a:solidFill>
              </a:rPr>
              <a:t>Social responsibility of Business:</a:t>
            </a:r>
            <a:endParaRPr lang="en-US" dirty="0">
              <a:solidFill>
                <a:schemeClr val="tx1"/>
              </a:solidFill>
            </a:endParaRPr>
          </a:p>
          <a:p>
            <a:r>
              <a:rPr lang="en-US" dirty="0">
                <a:solidFill>
                  <a:schemeClr val="tx1"/>
                </a:solidFill>
              </a:rPr>
              <a:t>Business is affected by society and vice-versa. Society includes Internal &amp; External segments. </a:t>
            </a:r>
          </a:p>
          <a:p>
            <a:r>
              <a:rPr lang="en-US" dirty="0">
                <a:solidFill>
                  <a:schemeClr val="tx1"/>
                </a:solidFill>
              </a:rPr>
              <a:t>Internal segment - owners &amp; employees. </a:t>
            </a:r>
          </a:p>
          <a:p>
            <a:r>
              <a:rPr lang="en-US" dirty="0">
                <a:solidFill>
                  <a:schemeClr val="tx1"/>
                </a:solidFill>
              </a:rPr>
              <a:t>External segment – competitors, customers, suppliers, Government, Local community. No business can be in conflict with any of these segments. Hence the business has to take care of societal interest.</a:t>
            </a:r>
          </a:p>
          <a:p>
            <a:r>
              <a:rPr lang="en-US" dirty="0">
                <a:solidFill>
                  <a:schemeClr val="tx1"/>
                </a:solidFill>
              </a:rPr>
              <a:t> </a:t>
            </a:r>
          </a:p>
          <a:p>
            <a:r>
              <a:rPr lang="en-US" b="1" dirty="0">
                <a:solidFill>
                  <a:schemeClr val="tx1"/>
                </a:solidFill>
              </a:rPr>
              <a:t>Responsibility to Owners:</a:t>
            </a:r>
            <a:endParaRPr lang="en-US" dirty="0">
              <a:solidFill>
                <a:schemeClr val="tx1"/>
              </a:solidFill>
            </a:endParaRPr>
          </a:p>
          <a:p>
            <a:r>
              <a:rPr lang="en-US" dirty="0">
                <a:solidFill>
                  <a:schemeClr val="tx1"/>
                </a:solidFill>
              </a:rPr>
              <a:t>Protect capital, provide fair return to owners, ensure longevity of business, Transparency in the operation of business</a:t>
            </a:r>
          </a:p>
          <a:p>
            <a:endParaRPr lang="en-US" dirty="0"/>
          </a:p>
        </p:txBody>
      </p:sp>
    </p:spTree>
    <p:extLst>
      <p:ext uri="{BB962C8B-B14F-4D97-AF65-F5344CB8AC3E}">
        <p14:creationId xmlns:p14="http://schemas.microsoft.com/office/powerpoint/2010/main" val="1812805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61851"/>
            <a:ext cx="9385660" cy="5772772"/>
          </a:xfrm>
        </p:spPr>
        <p:txBody>
          <a:bodyPr/>
          <a:lstStyle/>
          <a:p>
            <a:r>
              <a:rPr lang="en-US" b="1" dirty="0">
                <a:solidFill>
                  <a:schemeClr val="tx1"/>
                </a:solidFill>
              </a:rPr>
              <a:t>Responsibility to Employees:</a:t>
            </a:r>
            <a:endParaRPr lang="en-US" dirty="0">
              <a:solidFill>
                <a:schemeClr val="tx1"/>
              </a:solidFill>
            </a:endParaRPr>
          </a:p>
          <a:p>
            <a:r>
              <a:rPr lang="en-US" dirty="0">
                <a:solidFill>
                  <a:schemeClr val="tx1"/>
                </a:solidFill>
              </a:rPr>
              <a:t>Employees are key recourses of business. Hence fair compensation, welfare, training, development have to be provided</a:t>
            </a:r>
          </a:p>
          <a:p>
            <a:r>
              <a:rPr lang="en-US" dirty="0">
                <a:solidFill>
                  <a:schemeClr val="tx1"/>
                </a:solidFill>
              </a:rPr>
              <a:t> </a:t>
            </a:r>
          </a:p>
          <a:p>
            <a:r>
              <a:rPr lang="en-US" b="1" dirty="0">
                <a:solidFill>
                  <a:schemeClr val="tx1"/>
                </a:solidFill>
              </a:rPr>
              <a:t>Responsibility to Consumers:</a:t>
            </a:r>
            <a:endParaRPr lang="en-US" dirty="0">
              <a:solidFill>
                <a:schemeClr val="tx1"/>
              </a:solidFill>
            </a:endParaRPr>
          </a:p>
          <a:p>
            <a:r>
              <a:rPr lang="en-US" dirty="0">
                <a:solidFill>
                  <a:schemeClr val="tx1"/>
                </a:solidFill>
              </a:rPr>
              <a:t>Consumers are the foundation of business. A dissatisfied customer is a warning signal to business. The business has to ensure the following rights of customers: </a:t>
            </a:r>
          </a:p>
          <a:p>
            <a:r>
              <a:rPr lang="en-US" dirty="0">
                <a:solidFill>
                  <a:schemeClr val="tx1"/>
                </a:solidFill>
              </a:rPr>
              <a:t> </a:t>
            </a:r>
          </a:p>
          <a:p>
            <a:r>
              <a:rPr lang="en-US" b="1" dirty="0">
                <a:solidFill>
                  <a:schemeClr val="tx1"/>
                </a:solidFill>
              </a:rPr>
              <a:t>1. Right to safety – Provide safe products</a:t>
            </a:r>
          </a:p>
          <a:p>
            <a:r>
              <a:rPr lang="en-US" b="1" dirty="0">
                <a:solidFill>
                  <a:schemeClr val="tx1"/>
                </a:solidFill>
              </a:rPr>
              <a:t>2. Right to product knowledge &amp; Education – Provide through advertisements</a:t>
            </a:r>
          </a:p>
          <a:p>
            <a:r>
              <a:rPr lang="en-US" b="1" dirty="0">
                <a:solidFill>
                  <a:schemeClr val="tx1"/>
                </a:solidFill>
              </a:rPr>
              <a:t>3. Right to product choice – Avoid monopoly</a:t>
            </a:r>
          </a:p>
          <a:p>
            <a:r>
              <a:rPr lang="en-US" b="1" dirty="0">
                <a:solidFill>
                  <a:schemeClr val="tx1"/>
                </a:solidFill>
              </a:rPr>
              <a:t>4. Right to full value – Ensure product utility &amp; performance as advertised</a:t>
            </a:r>
          </a:p>
          <a:p>
            <a:r>
              <a:rPr lang="en-US" b="1" dirty="0">
                <a:solidFill>
                  <a:schemeClr val="tx1"/>
                </a:solidFill>
              </a:rPr>
              <a:t>5. Right to justice – Through Consumer Protection Act</a:t>
            </a:r>
          </a:p>
          <a:p>
            <a:endParaRPr lang="en-US" dirty="0"/>
          </a:p>
        </p:txBody>
      </p:sp>
    </p:spTree>
    <p:extLst>
      <p:ext uri="{BB962C8B-B14F-4D97-AF65-F5344CB8AC3E}">
        <p14:creationId xmlns:p14="http://schemas.microsoft.com/office/powerpoint/2010/main" val="13484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80">
                                          <p:stCondLst>
                                            <p:cond delay="0"/>
                                          </p:stCondLst>
                                        </p:cTn>
                                        <p:tgtEl>
                                          <p:spTgt spid="3">
                                            <p:txEl>
                                              <p:pRg st="7" end="7"/>
                                            </p:txEl>
                                          </p:spTgt>
                                        </p:tgtEl>
                                      </p:cBhvr>
                                    </p:animEffect>
                                    <p:anim calcmode="lin" valueType="num">
                                      <p:cBhvr>
                                        <p:cTn id="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7" end="7"/>
                                            </p:txEl>
                                          </p:spTgt>
                                        </p:tgtEl>
                                      </p:cBhvr>
                                      <p:to x="100000" y="60000"/>
                                    </p:animScale>
                                    <p:animScale>
                                      <p:cBhvr>
                                        <p:cTn id="30" dur="166" decel="50000">
                                          <p:stCondLst>
                                            <p:cond delay="676"/>
                                          </p:stCondLst>
                                        </p:cTn>
                                        <p:tgtEl>
                                          <p:spTgt spid="3">
                                            <p:txEl>
                                              <p:pRg st="7" end="7"/>
                                            </p:txEl>
                                          </p:spTgt>
                                        </p:tgtEl>
                                      </p:cBhvr>
                                      <p:to x="100000" y="100000"/>
                                    </p:animScale>
                                    <p:animScale>
                                      <p:cBhvr>
                                        <p:cTn id="31" dur="26">
                                          <p:stCondLst>
                                            <p:cond delay="1312"/>
                                          </p:stCondLst>
                                        </p:cTn>
                                        <p:tgtEl>
                                          <p:spTgt spid="3">
                                            <p:txEl>
                                              <p:pRg st="7" end="7"/>
                                            </p:txEl>
                                          </p:spTgt>
                                        </p:tgtEl>
                                      </p:cBhvr>
                                      <p:to x="100000" y="80000"/>
                                    </p:animScale>
                                    <p:animScale>
                                      <p:cBhvr>
                                        <p:cTn id="32" dur="166" decel="50000">
                                          <p:stCondLst>
                                            <p:cond delay="1338"/>
                                          </p:stCondLst>
                                        </p:cTn>
                                        <p:tgtEl>
                                          <p:spTgt spid="3">
                                            <p:txEl>
                                              <p:pRg st="7" end="7"/>
                                            </p:txEl>
                                          </p:spTgt>
                                        </p:tgtEl>
                                      </p:cBhvr>
                                      <p:to x="100000" y="100000"/>
                                    </p:animScale>
                                    <p:animScale>
                                      <p:cBhvr>
                                        <p:cTn id="33" dur="26">
                                          <p:stCondLst>
                                            <p:cond delay="1642"/>
                                          </p:stCondLst>
                                        </p:cTn>
                                        <p:tgtEl>
                                          <p:spTgt spid="3">
                                            <p:txEl>
                                              <p:pRg st="7" end="7"/>
                                            </p:txEl>
                                          </p:spTgt>
                                        </p:tgtEl>
                                      </p:cBhvr>
                                      <p:to x="100000" y="90000"/>
                                    </p:animScale>
                                    <p:animScale>
                                      <p:cBhvr>
                                        <p:cTn id="34" dur="166" decel="50000">
                                          <p:stCondLst>
                                            <p:cond delay="1668"/>
                                          </p:stCondLst>
                                        </p:cTn>
                                        <p:tgtEl>
                                          <p:spTgt spid="3">
                                            <p:txEl>
                                              <p:pRg st="7" end="7"/>
                                            </p:txEl>
                                          </p:spTgt>
                                        </p:tgtEl>
                                      </p:cBhvr>
                                      <p:to x="100000" y="100000"/>
                                    </p:animScale>
                                    <p:animScale>
                                      <p:cBhvr>
                                        <p:cTn id="35" dur="26">
                                          <p:stCondLst>
                                            <p:cond delay="1808"/>
                                          </p:stCondLst>
                                        </p:cTn>
                                        <p:tgtEl>
                                          <p:spTgt spid="3">
                                            <p:txEl>
                                              <p:pRg st="7" end="7"/>
                                            </p:txEl>
                                          </p:spTgt>
                                        </p:tgtEl>
                                      </p:cBhvr>
                                      <p:to x="100000" y="95000"/>
                                    </p:animScale>
                                    <p:animScale>
                                      <p:cBhvr>
                                        <p:cTn id="36" dur="166" decel="50000">
                                          <p:stCondLst>
                                            <p:cond delay="1834"/>
                                          </p:stCondLst>
                                        </p:cTn>
                                        <p:tgtEl>
                                          <p:spTgt spid="3">
                                            <p:txEl>
                                              <p:pRg st="7" end="7"/>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80">
                                          <p:stCondLst>
                                            <p:cond delay="0"/>
                                          </p:stCondLst>
                                        </p:cTn>
                                        <p:tgtEl>
                                          <p:spTgt spid="3">
                                            <p:txEl>
                                              <p:pRg st="8" end="8"/>
                                            </p:txEl>
                                          </p:spTgt>
                                        </p:tgtEl>
                                      </p:cBhvr>
                                    </p:animEffect>
                                    <p:anim calcmode="lin" valueType="num">
                                      <p:cBhvr>
                                        <p:cTn id="4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8" end="8"/>
                                            </p:txEl>
                                          </p:spTgt>
                                        </p:tgtEl>
                                      </p:cBhvr>
                                      <p:to x="100000" y="60000"/>
                                    </p:animScale>
                                    <p:animScale>
                                      <p:cBhvr>
                                        <p:cTn id="46" dur="166" decel="50000">
                                          <p:stCondLst>
                                            <p:cond delay="676"/>
                                          </p:stCondLst>
                                        </p:cTn>
                                        <p:tgtEl>
                                          <p:spTgt spid="3">
                                            <p:txEl>
                                              <p:pRg st="8" end="8"/>
                                            </p:txEl>
                                          </p:spTgt>
                                        </p:tgtEl>
                                      </p:cBhvr>
                                      <p:to x="100000" y="100000"/>
                                    </p:animScale>
                                    <p:animScale>
                                      <p:cBhvr>
                                        <p:cTn id="47" dur="26">
                                          <p:stCondLst>
                                            <p:cond delay="1312"/>
                                          </p:stCondLst>
                                        </p:cTn>
                                        <p:tgtEl>
                                          <p:spTgt spid="3">
                                            <p:txEl>
                                              <p:pRg st="8" end="8"/>
                                            </p:txEl>
                                          </p:spTgt>
                                        </p:tgtEl>
                                      </p:cBhvr>
                                      <p:to x="100000" y="80000"/>
                                    </p:animScale>
                                    <p:animScale>
                                      <p:cBhvr>
                                        <p:cTn id="48" dur="166" decel="50000">
                                          <p:stCondLst>
                                            <p:cond delay="1338"/>
                                          </p:stCondLst>
                                        </p:cTn>
                                        <p:tgtEl>
                                          <p:spTgt spid="3">
                                            <p:txEl>
                                              <p:pRg st="8" end="8"/>
                                            </p:txEl>
                                          </p:spTgt>
                                        </p:tgtEl>
                                      </p:cBhvr>
                                      <p:to x="100000" y="100000"/>
                                    </p:animScale>
                                    <p:animScale>
                                      <p:cBhvr>
                                        <p:cTn id="49" dur="26">
                                          <p:stCondLst>
                                            <p:cond delay="1642"/>
                                          </p:stCondLst>
                                        </p:cTn>
                                        <p:tgtEl>
                                          <p:spTgt spid="3">
                                            <p:txEl>
                                              <p:pRg st="8" end="8"/>
                                            </p:txEl>
                                          </p:spTgt>
                                        </p:tgtEl>
                                      </p:cBhvr>
                                      <p:to x="100000" y="90000"/>
                                    </p:animScale>
                                    <p:animScale>
                                      <p:cBhvr>
                                        <p:cTn id="50" dur="166" decel="50000">
                                          <p:stCondLst>
                                            <p:cond delay="1668"/>
                                          </p:stCondLst>
                                        </p:cTn>
                                        <p:tgtEl>
                                          <p:spTgt spid="3">
                                            <p:txEl>
                                              <p:pRg st="8" end="8"/>
                                            </p:txEl>
                                          </p:spTgt>
                                        </p:tgtEl>
                                      </p:cBhvr>
                                      <p:to x="100000" y="100000"/>
                                    </p:animScale>
                                    <p:animScale>
                                      <p:cBhvr>
                                        <p:cTn id="51" dur="26">
                                          <p:stCondLst>
                                            <p:cond delay="1808"/>
                                          </p:stCondLst>
                                        </p:cTn>
                                        <p:tgtEl>
                                          <p:spTgt spid="3">
                                            <p:txEl>
                                              <p:pRg st="8" end="8"/>
                                            </p:txEl>
                                          </p:spTgt>
                                        </p:tgtEl>
                                      </p:cBhvr>
                                      <p:to x="100000" y="95000"/>
                                    </p:animScale>
                                    <p:animScale>
                                      <p:cBhvr>
                                        <p:cTn id="52" dur="166" decel="50000">
                                          <p:stCondLst>
                                            <p:cond delay="1834"/>
                                          </p:stCondLst>
                                        </p:cTn>
                                        <p:tgtEl>
                                          <p:spTgt spid="3">
                                            <p:txEl>
                                              <p:pRg st="8" end="8"/>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ipe(down)">
                                      <p:cBhvr>
                                        <p:cTn id="55" dur="580">
                                          <p:stCondLst>
                                            <p:cond delay="0"/>
                                          </p:stCondLst>
                                        </p:cTn>
                                        <p:tgtEl>
                                          <p:spTgt spid="3">
                                            <p:txEl>
                                              <p:pRg st="9" end="9"/>
                                            </p:txEl>
                                          </p:spTgt>
                                        </p:tgtEl>
                                      </p:cBhvr>
                                    </p:animEffect>
                                    <p:anim calcmode="lin" valueType="num">
                                      <p:cBhvr>
                                        <p:cTn id="5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9" end="9"/>
                                            </p:txEl>
                                          </p:spTgt>
                                        </p:tgtEl>
                                      </p:cBhvr>
                                      <p:to x="100000" y="60000"/>
                                    </p:animScale>
                                    <p:animScale>
                                      <p:cBhvr>
                                        <p:cTn id="62" dur="166" decel="50000">
                                          <p:stCondLst>
                                            <p:cond delay="676"/>
                                          </p:stCondLst>
                                        </p:cTn>
                                        <p:tgtEl>
                                          <p:spTgt spid="3">
                                            <p:txEl>
                                              <p:pRg st="9" end="9"/>
                                            </p:txEl>
                                          </p:spTgt>
                                        </p:tgtEl>
                                      </p:cBhvr>
                                      <p:to x="100000" y="100000"/>
                                    </p:animScale>
                                    <p:animScale>
                                      <p:cBhvr>
                                        <p:cTn id="63" dur="26">
                                          <p:stCondLst>
                                            <p:cond delay="1312"/>
                                          </p:stCondLst>
                                        </p:cTn>
                                        <p:tgtEl>
                                          <p:spTgt spid="3">
                                            <p:txEl>
                                              <p:pRg st="9" end="9"/>
                                            </p:txEl>
                                          </p:spTgt>
                                        </p:tgtEl>
                                      </p:cBhvr>
                                      <p:to x="100000" y="80000"/>
                                    </p:animScale>
                                    <p:animScale>
                                      <p:cBhvr>
                                        <p:cTn id="64" dur="166" decel="50000">
                                          <p:stCondLst>
                                            <p:cond delay="1338"/>
                                          </p:stCondLst>
                                        </p:cTn>
                                        <p:tgtEl>
                                          <p:spTgt spid="3">
                                            <p:txEl>
                                              <p:pRg st="9" end="9"/>
                                            </p:txEl>
                                          </p:spTgt>
                                        </p:tgtEl>
                                      </p:cBhvr>
                                      <p:to x="100000" y="100000"/>
                                    </p:animScale>
                                    <p:animScale>
                                      <p:cBhvr>
                                        <p:cTn id="65" dur="26">
                                          <p:stCondLst>
                                            <p:cond delay="1642"/>
                                          </p:stCondLst>
                                        </p:cTn>
                                        <p:tgtEl>
                                          <p:spTgt spid="3">
                                            <p:txEl>
                                              <p:pRg st="9" end="9"/>
                                            </p:txEl>
                                          </p:spTgt>
                                        </p:tgtEl>
                                      </p:cBhvr>
                                      <p:to x="100000" y="90000"/>
                                    </p:animScale>
                                    <p:animScale>
                                      <p:cBhvr>
                                        <p:cTn id="66" dur="166" decel="50000">
                                          <p:stCondLst>
                                            <p:cond delay="1668"/>
                                          </p:stCondLst>
                                        </p:cTn>
                                        <p:tgtEl>
                                          <p:spTgt spid="3">
                                            <p:txEl>
                                              <p:pRg st="9" end="9"/>
                                            </p:txEl>
                                          </p:spTgt>
                                        </p:tgtEl>
                                      </p:cBhvr>
                                      <p:to x="100000" y="100000"/>
                                    </p:animScale>
                                    <p:animScale>
                                      <p:cBhvr>
                                        <p:cTn id="67" dur="26">
                                          <p:stCondLst>
                                            <p:cond delay="1808"/>
                                          </p:stCondLst>
                                        </p:cTn>
                                        <p:tgtEl>
                                          <p:spTgt spid="3">
                                            <p:txEl>
                                              <p:pRg st="9" end="9"/>
                                            </p:txEl>
                                          </p:spTgt>
                                        </p:tgtEl>
                                      </p:cBhvr>
                                      <p:to x="100000" y="95000"/>
                                    </p:animScale>
                                    <p:animScale>
                                      <p:cBhvr>
                                        <p:cTn id="68" dur="166" decel="50000">
                                          <p:stCondLst>
                                            <p:cond delay="1834"/>
                                          </p:stCondLst>
                                        </p:cTn>
                                        <p:tgtEl>
                                          <p:spTgt spid="3">
                                            <p:txEl>
                                              <p:pRg st="9" end="9"/>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wipe(down)">
                                      <p:cBhvr>
                                        <p:cTn id="71" dur="580">
                                          <p:stCondLst>
                                            <p:cond delay="0"/>
                                          </p:stCondLst>
                                        </p:cTn>
                                        <p:tgtEl>
                                          <p:spTgt spid="3">
                                            <p:txEl>
                                              <p:pRg st="10" end="10"/>
                                            </p:txEl>
                                          </p:spTgt>
                                        </p:tgtEl>
                                      </p:cBhvr>
                                    </p:animEffect>
                                    <p:anim calcmode="lin" valueType="num">
                                      <p:cBhvr>
                                        <p:cTn id="7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10" end="10"/>
                                            </p:txEl>
                                          </p:spTgt>
                                        </p:tgtEl>
                                      </p:cBhvr>
                                      <p:to x="100000" y="60000"/>
                                    </p:animScale>
                                    <p:animScale>
                                      <p:cBhvr>
                                        <p:cTn id="78" dur="166" decel="50000">
                                          <p:stCondLst>
                                            <p:cond delay="676"/>
                                          </p:stCondLst>
                                        </p:cTn>
                                        <p:tgtEl>
                                          <p:spTgt spid="3">
                                            <p:txEl>
                                              <p:pRg st="10" end="10"/>
                                            </p:txEl>
                                          </p:spTgt>
                                        </p:tgtEl>
                                      </p:cBhvr>
                                      <p:to x="100000" y="100000"/>
                                    </p:animScale>
                                    <p:animScale>
                                      <p:cBhvr>
                                        <p:cTn id="79" dur="26">
                                          <p:stCondLst>
                                            <p:cond delay="1312"/>
                                          </p:stCondLst>
                                        </p:cTn>
                                        <p:tgtEl>
                                          <p:spTgt spid="3">
                                            <p:txEl>
                                              <p:pRg st="10" end="10"/>
                                            </p:txEl>
                                          </p:spTgt>
                                        </p:tgtEl>
                                      </p:cBhvr>
                                      <p:to x="100000" y="80000"/>
                                    </p:animScale>
                                    <p:animScale>
                                      <p:cBhvr>
                                        <p:cTn id="80" dur="166" decel="50000">
                                          <p:stCondLst>
                                            <p:cond delay="1338"/>
                                          </p:stCondLst>
                                        </p:cTn>
                                        <p:tgtEl>
                                          <p:spTgt spid="3">
                                            <p:txEl>
                                              <p:pRg st="10" end="10"/>
                                            </p:txEl>
                                          </p:spTgt>
                                        </p:tgtEl>
                                      </p:cBhvr>
                                      <p:to x="100000" y="100000"/>
                                    </p:animScale>
                                    <p:animScale>
                                      <p:cBhvr>
                                        <p:cTn id="81" dur="26">
                                          <p:stCondLst>
                                            <p:cond delay="1642"/>
                                          </p:stCondLst>
                                        </p:cTn>
                                        <p:tgtEl>
                                          <p:spTgt spid="3">
                                            <p:txEl>
                                              <p:pRg st="10" end="10"/>
                                            </p:txEl>
                                          </p:spTgt>
                                        </p:tgtEl>
                                      </p:cBhvr>
                                      <p:to x="100000" y="90000"/>
                                    </p:animScale>
                                    <p:animScale>
                                      <p:cBhvr>
                                        <p:cTn id="82" dur="166" decel="50000">
                                          <p:stCondLst>
                                            <p:cond delay="1668"/>
                                          </p:stCondLst>
                                        </p:cTn>
                                        <p:tgtEl>
                                          <p:spTgt spid="3">
                                            <p:txEl>
                                              <p:pRg st="10" end="10"/>
                                            </p:txEl>
                                          </p:spTgt>
                                        </p:tgtEl>
                                      </p:cBhvr>
                                      <p:to x="100000" y="100000"/>
                                    </p:animScale>
                                    <p:animScale>
                                      <p:cBhvr>
                                        <p:cTn id="83" dur="26">
                                          <p:stCondLst>
                                            <p:cond delay="1808"/>
                                          </p:stCondLst>
                                        </p:cTn>
                                        <p:tgtEl>
                                          <p:spTgt spid="3">
                                            <p:txEl>
                                              <p:pRg st="10" end="10"/>
                                            </p:txEl>
                                          </p:spTgt>
                                        </p:tgtEl>
                                      </p:cBhvr>
                                      <p:to x="100000" y="95000"/>
                                    </p:animScale>
                                    <p:animScale>
                                      <p:cBhvr>
                                        <p:cTn id="84"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27017"/>
            <a:ext cx="10526483" cy="5807606"/>
          </a:xfrm>
        </p:spPr>
        <p:txBody>
          <a:bodyPr/>
          <a:lstStyle/>
          <a:p>
            <a:r>
              <a:rPr lang="en-US" b="1" dirty="0">
                <a:solidFill>
                  <a:schemeClr val="tx1"/>
                </a:solidFill>
              </a:rPr>
              <a:t>Responsibility to Suppliers:</a:t>
            </a:r>
            <a:endParaRPr lang="en-US" dirty="0">
              <a:solidFill>
                <a:schemeClr val="tx1"/>
              </a:solidFill>
            </a:endParaRPr>
          </a:p>
          <a:p>
            <a:r>
              <a:rPr lang="en-US" dirty="0">
                <a:solidFill>
                  <a:schemeClr val="tx1"/>
                </a:solidFill>
              </a:rPr>
              <a:t>A good relation with suppliers is essential for quality and continuous supply of raw materials and other inputs for continuous production. Responsible business avoids the following:</a:t>
            </a:r>
          </a:p>
          <a:p>
            <a:r>
              <a:rPr lang="en-US" dirty="0">
                <a:solidFill>
                  <a:schemeClr val="tx1"/>
                </a:solidFill>
              </a:rPr>
              <a:t> </a:t>
            </a:r>
          </a:p>
          <a:p>
            <a:r>
              <a:rPr lang="en-US" dirty="0">
                <a:solidFill>
                  <a:schemeClr val="tx1"/>
                </a:solidFill>
              </a:rPr>
              <a:t>1. Unfair Practices – Break contract, Delay payment, take advantage of loopholes</a:t>
            </a:r>
          </a:p>
          <a:p>
            <a:r>
              <a:rPr lang="en-US" dirty="0">
                <a:solidFill>
                  <a:schemeClr val="tx1"/>
                </a:solidFill>
              </a:rPr>
              <a:t> </a:t>
            </a:r>
          </a:p>
          <a:p>
            <a:r>
              <a:rPr lang="en-US" b="1" dirty="0">
                <a:solidFill>
                  <a:schemeClr val="tx1"/>
                </a:solidFill>
              </a:rPr>
              <a:t>Responsibility to Competitors:</a:t>
            </a:r>
            <a:endParaRPr lang="en-US" dirty="0">
              <a:solidFill>
                <a:schemeClr val="tx1"/>
              </a:solidFill>
            </a:endParaRPr>
          </a:p>
          <a:p>
            <a:r>
              <a:rPr lang="en-US" dirty="0">
                <a:solidFill>
                  <a:schemeClr val="tx1"/>
                </a:solidFill>
              </a:rPr>
              <a:t>To engage in healthy competition, the good business strategies &amp; practices of competitors should be learned and should not engage in the following:</a:t>
            </a:r>
          </a:p>
          <a:p>
            <a:r>
              <a:rPr lang="en-US" dirty="0">
                <a:solidFill>
                  <a:schemeClr val="tx1"/>
                </a:solidFill>
              </a:rPr>
              <a:t> </a:t>
            </a:r>
          </a:p>
          <a:p>
            <a:r>
              <a:rPr lang="en-US" b="1" dirty="0">
                <a:solidFill>
                  <a:schemeClr val="tx1"/>
                </a:solidFill>
              </a:rPr>
              <a:t>1. Competitors brand assassination</a:t>
            </a:r>
          </a:p>
          <a:p>
            <a:r>
              <a:rPr lang="en-US" b="1" dirty="0">
                <a:solidFill>
                  <a:schemeClr val="tx1"/>
                </a:solidFill>
              </a:rPr>
              <a:t>2. Restrictive trade practices – Price discrimination, tie-up sale, exclusive dealership</a:t>
            </a:r>
          </a:p>
          <a:p>
            <a:r>
              <a:rPr lang="en-US" b="1" dirty="0">
                <a:solidFill>
                  <a:schemeClr val="tx1"/>
                </a:solidFill>
              </a:rPr>
              <a:t>3. Unfair trade practices- misleading advertisement, tricky prices, unreasonable product guarantee.</a:t>
            </a:r>
          </a:p>
          <a:p>
            <a:endParaRPr lang="en-US" dirty="0">
              <a:solidFill>
                <a:schemeClr val="tx1"/>
              </a:solidFill>
            </a:endParaRPr>
          </a:p>
        </p:txBody>
      </p:sp>
    </p:spTree>
    <p:extLst>
      <p:ext uri="{BB962C8B-B14F-4D97-AF65-F5344CB8AC3E}">
        <p14:creationId xmlns:p14="http://schemas.microsoft.com/office/powerpoint/2010/main" val="1101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00891"/>
            <a:ext cx="10221683" cy="5833732"/>
          </a:xfrm>
        </p:spPr>
        <p:txBody>
          <a:bodyPr/>
          <a:lstStyle/>
          <a:p>
            <a:r>
              <a:rPr lang="en-US" b="1" dirty="0">
                <a:solidFill>
                  <a:schemeClr val="tx1"/>
                </a:solidFill>
              </a:rPr>
              <a:t>Responsibility to Government:</a:t>
            </a:r>
            <a:endParaRPr lang="en-US" dirty="0">
              <a:solidFill>
                <a:schemeClr val="tx1"/>
              </a:solidFill>
            </a:endParaRPr>
          </a:p>
          <a:p>
            <a:r>
              <a:rPr lang="en-US" dirty="0">
                <a:solidFill>
                  <a:schemeClr val="tx1"/>
                </a:solidFill>
              </a:rPr>
              <a:t>Responsible companies are good corporate citizens. They contribute to the development of industry and economy. These responsibilities include:</a:t>
            </a:r>
          </a:p>
          <a:p>
            <a:r>
              <a:rPr lang="en-US" dirty="0">
                <a:solidFill>
                  <a:schemeClr val="tx1"/>
                </a:solidFill>
              </a:rPr>
              <a:t> </a:t>
            </a:r>
          </a:p>
          <a:p>
            <a:r>
              <a:rPr lang="en-US" b="1" dirty="0">
                <a:solidFill>
                  <a:schemeClr val="tx1"/>
                </a:solidFill>
              </a:rPr>
              <a:t>1. Pay taxes</a:t>
            </a:r>
          </a:p>
          <a:p>
            <a:r>
              <a:rPr lang="en-US" b="1" dirty="0">
                <a:solidFill>
                  <a:schemeClr val="tx1"/>
                </a:solidFill>
              </a:rPr>
              <a:t>2. Provide data</a:t>
            </a:r>
          </a:p>
          <a:p>
            <a:r>
              <a:rPr lang="en-US" b="1" dirty="0">
                <a:solidFill>
                  <a:schemeClr val="tx1"/>
                </a:solidFill>
              </a:rPr>
              <a:t>3. Implement government schemes</a:t>
            </a:r>
          </a:p>
          <a:p>
            <a:r>
              <a:rPr lang="en-US" b="1" dirty="0">
                <a:solidFill>
                  <a:schemeClr val="tx1"/>
                </a:solidFill>
              </a:rPr>
              <a:t>4. Give preference to government companies</a:t>
            </a:r>
          </a:p>
          <a:p>
            <a:r>
              <a:rPr lang="en-US" dirty="0">
                <a:solidFill>
                  <a:schemeClr val="tx1"/>
                </a:solidFill>
              </a:rPr>
              <a:t> </a:t>
            </a:r>
          </a:p>
          <a:p>
            <a:r>
              <a:rPr lang="en-US" dirty="0">
                <a:solidFill>
                  <a:schemeClr val="tx1"/>
                </a:solidFill>
              </a:rPr>
              <a:t>These companies find easier to obtain license, credit from public and supply order from government.</a:t>
            </a:r>
          </a:p>
          <a:p>
            <a:r>
              <a:rPr lang="en-US" dirty="0">
                <a:solidFill>
                  <a:schemeClr val="tx1"/>
                </a:solidFill>
              </a:rPr>
              <a:t> </a:t>
            </a:r>
          </a:p>
          <a:p>
            <a:r>
              <a:rPr lang="en-US" b="1" dirty="0">
                <a:solidFill>
                  <a:schemeClr val="tx1"/>
                </a:solidFill>
              </a:rPr>
              <a:t>Responsibility to Local community:</a:t>
            </a:r>
            <a:endParaRPr lang="en-US" dirty="0">
              <a:solidFill>
                <a:schemeClr val="tx1"/>
              </a:solidFill>
            </a:endParaRPr>
          </a:p>
          <a:p>
            <a:r>
              <a:rPr lang="en-US" dirty="0">
                <a:solidFill>
                  <a:schemeClr val="tx1"/>
                </a:solidFill>
              </a:rPr>
              <a:t>Local support is important. The local population suffers due to companies such as water, land, pollution. Hence companies should compensate indirectly by providing infrastructure, education, forestation etc.</a:t>
            </a:r>
          </a:p>
          <a:p>
            <a:endParaRPr lang="en-US" dirty="0">
              <a:solidFill>
                <a:schemeClr val="tx1"/>
              </a:solidFill>
            </a:endParaRPr>
          </a:p>
        </p:txBody>
      </p:sp>
    </p:spTree>
    <p:extLst>
      <p:ext uri="{BB962C8B-B14F-4D97-AF65-F5344CB8AC3E}">
        <p14:creationId xmlns:p14="http://schemas.microsoft.com/office/powerpoint/2010/main" val="33832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70560"/>
            <a:ext cx="10526483" cy="5764063"/>
          </a:xfrm>
        </p:spPr>
        <p:txBody>
          <a:bodyPr/>
          <a:lstStyle/>
          <a:p>
            <a:r>
              <a:rPr lang="en-US" b="1" dirty="0">
                <a:solidFill>
                  <a:schemeClr val="tx1"/>
                </a:solidFill>
              </a:rPr>
              <a:t>Environmental Cost Audit</a:t>
            </a:r>
            <a:endParaRPr lang="en-US" dirty="0">
              <a:solidFill>
                <a:schemeClr val="tx1"/>
              </a:solidFill>
            </a:endParaRPr>
          </a:p>
          <a:p>
            <a:r>
              <a:rPr lang="en-US" dirty="0">
                <a:solidFill>
                  <a:schemeClr val="tx1"/>
                </a:solidFill>
              </a:rPr>
              <a:t>It is the method to understand and evaluate </a:t>
            </a:r>
          </a:p>
          <a:p>
            <a:r>
              <a:rPr lang="en-US" dirty="0">
                <a:solidFill>
                  <a:schemeClr val="tx1"/>
                </a:solidFill>
              </a:rPr>
              <a:t> </a:t>
            </a:r>
          </a:p>
          <a:p>
            <a:r>
              <a:rPr lang="en-US" dirty="0">
                <a:solidFill>
                  <a:schemeClr val="tx1"/>
                </a:solidFill>
              </a:rPr>
              <a:t>1. How the environment is affected by company’s operation </a:t>
            </a:r>
          </a:p>
          <a:p>
            <a:r>
              <a:rPr lang="en-US" dirty="0">
                <a:solidFill>
                  <a:schemeClr val="tx1"/>
                </a:solidFill>
              </a:rPr>
              <a:t>2. What are the losses both in terms of money and resources that is getting affected by the company’s operation</a:t>
            </a:r>
          </a:p>
          <a:p>
            <a:r>
              <a:rPr lang="en-US" dirty="0">
                <a:solidFill>
                  <a:schemeClr val="tx1"/>
                </a:solidFill>
              </a:rPr>
              <a:t>3. How company can contribute to mitigate the loss to society and</a:t>
            </a:r>
          </a:p>
          <a:p>
            <a:r>
              <a:rPr lang="en-US" dirty="0">
                <a:solidFill>
                  <a:schemeClr val="tx1"/>
                </a:solidFill>
              </a:rPr>
              <a:t>4. To assess the performance of </a:t>
            </a:r>
            <a:r>
              <a:rPr lang="en-US" dirty="0" err="1">
                <a:solidFill>
                  <a:schemeClr val="tx1"/>
                </a:solidFill>
              </a:rPr>
              <a:t>organisations</a:t>
            </a:r>
            <a:r>
              <a:rPr lang="en-US" dirty="0">
                <a:solidFill>
                  <a:schemeClr val="tx1"/>
                </a:solidFill>
              </a:rPr>
              <a:t> with respect to its social responsibility. </a:t>
            </a:r>
          </a:p>
          <a:p>
            <a:r>
              <a:rPr lang="en-US" dirty="0">
                <a:solidFill>
                  <a:schemeClr val="tx1"/>
                </a:solidFill>
              </a:rPr>
              <a:t> </a:t>
            </a:r>
          </a:p>
          <a:p>
            <a:r>
              <a:rPr lang="en-US" dirty="0">
                <a:solidFill>
                  <a:schemeClr val="tx1"/>
                </a:solidFill>
              </a:rPr>
              <a:t>This is done through reporting of various responsibilities undertaken by </a:t>
            </a:r>
            <a:r>
              <a:rPr lang="en-US" dirty="0" err="1">
                <a:solidFill>
                  <a:schemeClr val="tx1"/>
                </a:solidFill>
              </a:rPr>
              <a:t>organisations</a:t>
            </a:r>
            <a:r>
              <a:rPr lang="en-US" dirty="0">
                <a:solidFill>
                  <a:schemeClr val="tx1"/>
                </a:solidFill>
              </a:rPr>
              <a:t>. The reporting is done on various factors viz. </a:t>
            </a:r>
          </a:p>
          <a:p>
            <a:r>
              <a:rPr lang="en-US" dirty="0">
                <a:solidFill>
                  <a:schemeClr val="tx1"/>
                </a:solidFill>
              </a:rPr>
              <a:t>1. Social factors</a:t>
            </a:r>
          </a:p>
          <a:p>
            <a:r>
              <a:rPr lang="en-US" dirty="0">
                <a:solidFill>
                  <a:schemeClr val="tx1"/>
                </a:solidFill>
              </a:rPr>
              <a:t>2. Ecological factors</a:t>
            </a:r>
          </a:p>
          <a:p>
            <a:r>
              <a:rPr lang="en-US" dirty="0">
                <a:solidFill>
                  <a:schemeClr val="tx1"/>
                </a:solidFill>
              </a:rPr>
              <a:t>3. Geographical factors</a:t>
            </a:r>
          </a:p>
          <a:p>
            <a:r>
              <a:rPr lang="en-US" dirty="0">
                <a:solidFill>
                  <a:schemeClr val="tx1"/>
                </a:solidFill>
              </a:rPr>
              <a:t>4. Natural calamities</a:t>
            </a:r>
          </a:p>
          <a:p>
            <a:endParaRPr lang="en-US" dirty="0"/>
          </a:p>
        </p:txBody>
      </p:sp>
    </p:spTree>
    <p:extLst>
      <p:ext uri="{BB962C8B-B14F-4D97-AF65-F5344CB8AC3E}">
        <p14:creationId xmlns:p14="http://schemas.microsoft.com/office/powerpoint/2010/main" val="1086732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ISPRING_SCENARIO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ISPRING_SCENARIO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20" name="ISPRING_SCENARIO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Simulation</a:t>
            </a:r>
            <a:endParaRPr lang="en-ZA" sz="3000">
              <a:solidFill>
                <a:srgbClr val="343944"/>
              </a:solidFill>
              <a:effectLst/>
              <a:latin typeface="Segoe UI" panose="020B0502040204020203" pitchFamily="34" charset="0"/>
            </a:endParaRPr>
          </a:p>
        </p:txBody>
      </p:sp>
      <p:pic>
        <p:nvPicPr>
          <p:cNvPr id="21" name="ISPRING_SCENARIO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49061" y="482600"/>
            <a:ext cx="406400" cy="406400"/>
          </a:xfrm>
          <a:prstGeom prst="rect">
            <a:avLst/>
          </a:prstGeom>
          <a:effectLst>
            <a:innerShdw>
              <a:scrgbClr r="0" g="0" b="0">
                <a:alpha val="0"/>
              </a:scrgbClr>
            </a:innerShdw>
          </a:effectLst>
        </p:spPr>
      </p:pic>
      <p:sp>
        <p:nvSpPr>
          <p:cNvPr id="22" name="ISPRING_SCENARIO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Simulation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09403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40229"/>
            <a:ext cx="11014163" cy="5694394"/>
          </a:xfrm>
        </p:spPr>
        <p:txBody>
          <a:bodyPr/>
          <a:lstStyle/>
          <a:p>
            <a:r>
              <a:rPr lang="en-US" dirty="0">
                <a:solidFill>
                  <a:schemeClr val="tx1"/>
                </a:solidFill>
              </a:rPr>
              <a:t>Social factors:</a:t>
            </a:r>
          </a:p>
          <a:p>
            <a:r>
              <a:rPr lang="en-US" dirty="0">
                <a:solidFill>
                  <a:schemeClr val="tx1"/>
                </a:solidFill>
              </a:rPr>
              <a:t>a. Consumer care</a:t>
            </a:r>
          </a:p>
          <a:p>
            <a:r>
              <a:rPr lang="en-US" dirty="0">
                <a:solidFill>
                  <a:schemeClr val="tx1"/>
                </a:solidFill>
              </a:rPr>
              <a:t> </a:t>
            </a:r>
          </a:p>
          <a:p>
            <a:r>
              <a:rPr lang="en-US" dirty="0">
                <a:solidFill>
                  <a:schemeClr val="tx1"/>
                </a:solidFill>
              </a:rPr>
              <a:t>Labeling Quality, quantity, price etc.</a:t>
            </a:r>
          </a:p>
          <a:p>
            <a:r>
              <a:rPr lang="en-US" dirty="0">
                <a:solidFill>
                  <a:schemeClr val="tx1"/>
                </a:solidFill>
              </a:rPr>
              <a:t>b. Environmental care</a:t>
            </a:r>
          </a:p>
          <a:p>
            <a:r>
              <a:rPr lang="en-US" dirty="0">
                <a:solidFill>
                  <a:schemeClr val="tx1"/>
                </a:solidFill>
              </a:rPr>
              <a:t> </a:t>
            </a:r>
          </a:p>
          <a:p>
            <a:r>
              <a:rPr lang="en-US" dirty="0">
                <a:solidFill>
                  <a:schemeClr val="tx1"/>
                </a:solidFill>
              </a:rPr>
              <a:t>Upkeep waste, disposal, noise, etc.</a:t>
            </a:r>
          </a:p>
          <a:p>
            <a:r>
              <a:rPr lang="en-US" dirty="0">
                <a:solidFill>
                  <a:schemeClr val="tx1"/>
                </a:solidFill>
              </a:rPr>
              <a:t>c. Society care</a:t>
            </a:r>
          </a:p>
          <a:p>
            <a:r>
              <a:rPr lang="en-US" dirty="0">
                <a:solidFill>
                  <a:schemeClr val="tx1"/>
                </a:solidFill>
              </a:rPr>
              <a:t> </a:t>
            </a:r>
          </a:p>
          <a:p>
            <a:r>
              <a:rPr lang="en-US" dirty="0">
                <a:solidFill>
                  <a:schemeClr val="tx1"/>
                </a:solidFill>
              </a:rPr>
              <a:t>Contribution to education, health etc.</a:t>
            </a:r>
          </a:p>
          <a:p>
            <a:r>
              <a:rPr lang="en-US" dirty="0">
                <a:solidFill>
                  <a:schemeClr val="tx1"/>
                </a:solidFill>
              </a:rPr>
              <a:t>d. Community </a:t>
            </a:r>
            <a:r>
              <a:rPr lang="en-US" dirty="0" smtClean="0">
                <a:solidFill>
                  <a:schemeClr val="tx1"/>
                </a:solidFill>
              </a:rPr>
              <a:t>care</a:t>
            </a:r>
            <a:endParaRPr lang="en-US" dirty="0">
              <a:solidFill>
                <a:schemeClr val="tx1"/>
              </a:solidFill>
            </a:endParaRPr>
          </a:p>
          <a:p>
            <a:r>
              <a:rPr lang="en-US" dirty="0">
                <a:solidFill>
                  <a:schemeClr val="tx1"/>
                </a:solidFill>
              </a:rPr>
              <a:t>Providing water, road, power, job etc.</a:t>
            </a:r>
          </a:p>
          <a:p>
            <a:endParaRPr lang="en-US" dirty="0"/>
          </a:p>
        </p:txBody>
      </p:sp>
    </p:spTree>
    <p:extLst>
      <p:ext uri="{BB962C8B-B14F-4D97-AF65-F5344CB8AC3E}">
        <p14:creationId xmlns:p14="http://schemas.microsoft.com/office/powerpoint/2010/main" val="1398962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39931"/>
            <a:ext cx="10900952" cy="5894692"/>
          </a:xfrm>
        </p:spPr>
        <p:txBody>
          <a:bodyPr/>
          <a:lstStyle/>
          <a:p>
            <a:r>
              <a:rPr lang="en-US" sz="1400" b="1" dirty="0">
                <a:solidFill>
                  <a:schemeClr val="tx1"/>
                </a:solidFill>
              </a:rPr>
              <a:t>Summary</a:t>
            </a:r>
            <a:endParaRPr lang="en-US" sz="1400" dirty="0">
              <a:solidFill>
                <a:schemeClr val="tx1"/>
              </a:solidFill>
            </a:endParaRPr>
          </a:p>
          <a:p>
            <a:r>
              <a:rPr lang="en-US" sz="1400" b="1" dirty="0">
                <a:solidFill>
                  <a:schemeClr val="tx1"/>
                </a:solidFill>
              </a:rPr>
              <a:t>Major factors of society and their impact on business is shown below-</a:t>
            </a:r>
            <a:r>
              <a:rPr lang="en-US" sz="1400" dirty="0">
                <a:solidFill>
                  <a:schemeClr val="tx1"/>
                </a:solidFill>
              </a:rPr>
              <a:t/>
            </a:r>
            <a:br>
              <a:rPr lang="en-US" sz="1400" dirty="0">
                <a:solidFill>
                  <a:schemeClr val="tx1"/>
                </a:solidFill>
              </a:rPr>
            </a:br>
            <a:r>
              <a:rPr lang="en-US" sz="1400" dirty="0">
                <a:solidFill>
                  <a:schemeClr val="tx1"/>
                </a:solidFill>
              </a:rPr>
              <a:t>1. </a:t>
            </a:r>
            <a:r>
              <a:rPr lang="en-US" sz="1400" b="1" dirty="0">
                <a:solidFill>
                  <a:schemeClr val="tx1"/>
                </a:solidFill>
              </a:rPr>
              <a:t>Educational institutes</a:t>
            </a:r>
            <a:r>
              <a:rPr lang="en-US" sz="1400" dirty="0">
                <a:solidFill>
                  <a:schemeClr val="tx1"/>
                </a:solidFill>
              </a:rPr>
              <a:t>- educational institutes act as major element of society and participate in framing the inner look of a social system. Educational institutes provide education, knowledge, awareness and judgment capabilities. For example- if in schools teachers tell the students to stop drinking tea due to its hazardous effects on human body, then it is quite possible that majority of students will develop learning against the tea. So, they will stop drinking tea, which will reduce the sales of tea in market.</a:t>
            </a:r>
          </a:p>
          <a:p>
            <a:r>
              <a:rPr lang="en-US" sz="1400" dirty="0">
                <a:solidFill>
                  <a:schemeClr val="tx1"/>
                </a:solidFill>
              </a:rPr>
              <a:t>2. </a:t>
            </a:r>
            <a:r>
              <a:rPr lang="en-US" sz="1400" b="1" dirty="0">
                <a:solidFill>
                  <a:schemeClr val="tx1"/>
                </a:solidFill>
              </a:rPr>
              <a:t>Family</a:t>
            </a:r>
            <a:r>
              <a:rPr lang="en-US" sz="1400" dirty="0">
                <a:solidFill>
                  <a:schemeClr val="tx1"/>
                </a:solidFill>
              </a:rPr>
              <a:t>- Family is the chief element of society. From the birth of a person till his/her death, he/she live in family, so family’s impact on the decision making of individuals can never be avoided. In traditional countries like India, the influence of family on purchasing decision of a person is extremely important to study, because in India when a person go for shopping, he/she always take his/her family along either physically or mentally. For example- In India while purchasing a car, a person always give attention to the choice of his/her wife, children and parents, but in USA it is a personal decision. The extent to which the family influences a consumer’s decision depends upon the nature of society itself.</a:t>
            </a:r>
          </a:p>
          <a:p>
            <a:r>
              <a:rPr lang="en-US" sz="1400" dirty="0">
                <a:solidFill>
                  <a:schemeClr val="tx1"/>
                </a:solidFill>
              </a:rPr>
              <a:t>3. </a:t>
            </a:r>
            <a:r>
              <a:rPr lang="en-US" sz="1400" b="1" dirty="0">
                <a:solidFill>
                  <a:schemeClr val="tx1"/>
                </a:solidFill>
              </a:rPr>
              <a:t>Religion</a:t>
            </a:r>
            <a:r>
              <a:rPr lang="en-US" sz="1400" dirty="0">
                <a:solidFill>
                  <a:schemeClr val="tx1"/>
                </a:solidFill>
              </a:rPr>
              <a:t>- Religion is a system through which people believe in God. Religion put considerable impacts upon the purchasing decision of people. For example- Majority of Hindus doesn’t eat non-vegetarian food and strictly avoid beef consumption and Muslims don’t eat pork. Mc Donald’s had to change their non-vegetarian menu after entering India. They removed beef and pork from their menu and introduced new vegetarian products for Indian consumers.</a:t>
            </a:r>
          </a:p>
          <a:p>
            <a:r>
              <a:rPr lang="en-US" sz="1400" dirty="0">
                <a:solidFill>
                  <a:schemeClr val="tx1"/>
                </a:solidFill>
              </a:rPr>
              <a:t>4. </a:t>
            </a:r>
            <a:r>
              <a:rPr lang="en-US" sz="1400" b="1" dirty="0">
                <a:solidFill>
                  <a:schemeClr val="tx1"/>
                </a:solidFill>
              </a:rPr>
              <a:t>Culture</a:t>
            </a:r>
            <a:r>
              <a:rPr lang="en-US" sz="1400" dirty="0">
                <a:solidFill>
                  <a:schemeClr val="tx1"/>
                </a:solidFill>
              </a:rPr>
              <a:t>- Culture is a set of complex forces that guide the flow of behavior of the people belonging to a particular cultural community. Cultural believes put large impact upon the consumption behavior of consumers. For example in Indian culture female are supposed to not drink and smoke, so advertisement agencies never focus on women while advertising alcohol and cigarettes in India.</a:t>
            </a:r>
          </a:p>
          <a:p>
            <a:endParaRPr lang="en-US" dirty="0"/>
          </a:p>
        </p:txBody>
      </p:sp>
    </p:spTree>
    <p:extLst>
      <p:ext uri="{BB962C8B-B14F-4D97-AF65-F5344CB8AC3E}">
        <p14:creationId xmlns:p14="http://schemas.microsoft.com/office/powerpoint/2010/main" val="1306604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820333"/>
            <a:ext cx="10744197" cy="4614290"/>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The term economic environment is understood and a list is made of three possible events related to the economic environment.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Information relating to current events in the economic environment is collected and </a:t>
            </a:r>
            <a:r>
              <a:rPr lang="en-US" dirty="0" err="1">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organised</a:t>
            </a:r>
            <a: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demonstrating basic processing of readily available information.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 A brief indication is given of how one such event could impact on one of the sub-sectors of the selected business sector.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The groups of people and kinds of work most likely to be affected are identified for each event.</a:t>
            </a:r>
            <a:endParaRPr lang="en-US" dirty="0">
              <a:solidFill>
                <a:schemeClr val="tx1"/>
              </a:solidFill>
            </a:endParaRPr>
          </a:p>
        </p:txBody>
      </p:sp>
      <p:sp>
        <p:nvSpPr>
          <p:cNvPr id="4" name="Title 3"/>
          <p:cNvSpPr>
            <a:spLocks noGrp="1"/>
          </p:cNvSpPr>
          <p:nvPr>
            <p:ph type="title"/>
          </p:nvPr>
        </p:nvSpPr>
        <p:spPr>
          <a:xfrm>
            <a:off x="707573" y="546652"/>
            <a:ext cx="10456815" cy="1273681"/>
          </a:xfrm>
        </p:spPr>
        <p:txBody>
          <a:bodyPr/>
          <a:lstStyle/>
          <a:p>
            <a:r>
              <a:rPr lang="en-ZA" b="1" dirty="0"/>
              <a:t>SESSION </a:t>
            </a:r>
            <a:r>
              <a:rPr lang="en-ZA" b="1" dirty="0" smtClean="0"/>
              <a:t>3</a:t>
            </a:r>
            <a:r>
              <a:rPr lang="en-US" dirty="0"/>
              <a:t/>
            </a:r>
            <a:br>
              <a:rPr lang="en-US" dirty="0"/>
            </a:br>
            <a:r>
              <a:rPr lang="en-US" b="1" dirty="0"/>
              <a:t>Identify events in the economic environment that could impact on a selected business sector</a:t>
            </a:r>
            <a:endParaRPr lang="en-US" dirty="0"/>
          </a:p>
        </p:txBody>
      </p:sp>
    </p:spTree>
    <p:extLst>
      <p:ext uri="{BB962C8B-B14F-4D97-AF65-F5344CB8AC3E}">
        <p14:creationId xmlns:p14="http://schemas.microsoft.com/office/powerpoint/2010/main" val="330528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1"/>
          <p:cNvSpPr>
            <a:spLocks noGrp="1"/>
          </p:cNvSpPr>
          <p:nvPr>
            <p:ph type="body" sz="half" idx="2"/>
          </p:nvPr>
        </p:nvSpPr>
        <p:spPr>
          <a:xfrm>
            <a:off x="707574" y="2536941"/>
            <a:ext cx="7164975" cy="2909514"/>
          </a:xfrm>
        </p:spPr>
        <p:txBody>
          <a:bodyPr wrap="square">
            <a:spAutoFit/>
          </a:bodyPr>
          <a:lstStyle/>
          <a:p>
            <a:r>
              <a:rPr lang="en-US" dirty="0"/>
              <a:t>This unit standard provides a broad introduction to the business environment. It is the starting point for a learner new to the industry they are working within. The focus is knowledge, skills, values and attitudes in relation to the learner`s own context and experience of the world of work. The qualifying learner is capable of: </a:t>
            </a:r>
          </a:p>
          <a:p>
            <a:r>
              <a:rPr lang="en-US" dirty="0"/>
              <a:t>Identifying events in the physical, social and business environment that impact on the industry in which they are working</a:t>
            </a:r>
          </a:p>
          <a:p>
            <a:r>
              <a:rPr lang="en-US" dirty="0"/>
              <a:t>Identifying people and business trends from the </a:t>
            </a:r>
            <a:r>
              <a:rPr lang="en-US" dirty="0" smtClean="0"/>
              <a:t>news</a:t>
            </a:r>
            <a:endParaRPr lang="en-US" dirty="0"/>
          </a:p>
        </p:txBody>
      </p:sp>
      <p:sp>
        <p:nvSpPr>
          <p:cNvPr id="8" name="Rectangle 1"/>
          <p:cNvSpPr/>
          <p:nvPr/>
        </p:nvSpPr>
        <p:spPr>
          <a:xfrm>
            <a:off x="824570" y="2116487"/>
            <a:ext cx="551237" cy="3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solidFill>
                <a:schemeClr val="accent1">
                  <a:lumMod val="60000"/>
                  <a:lumOff val="40000"/>
                </a:schemeClr>
              </a:solidFill>
            </a:endParaRPr>
          </a:p>
        </p:txBody>
      </p:sp>
      <p:sp>
        <p:nvSpPr>
          <p:cNvPr id="29" name="Title"/>
          <p:cNvSpPr>
            <a:spLocks noGrp="1"/>
          </p:cNvSpPr>
          <p:nvPr>
            <p:ph type="title"/>
          </p:nvPr>
        </p:nvSpPr>
        <p:spPr>
          <a:xfrm>
            <a:off x="707573" y="546652"/>
            <a:ext cx="6067695" cy="1273681"/>
          </a:xfrm>
        </p:spPr>
        <p:txBody>
          <a:bodyPr vert="horz" lIns="68580" tIns="34290" rIns="68580" bIns="34290" rtlCol="0" anchor="b">
            <a:noAutofit/>
          </a:bodyPr>
          <a:lstStyle/>
          <a:p>
            <a:pPr>
              <a:lnSpc>
                <a:spcPct val="130000"/>
              </a:lnSpc>
            </a:pPr>
            <a:r>
              <a:rPr lang="en-US" b="1" dirty="0" smtClean="0"/>
              <a:t>PURPOSE</a:t>
            </a:r>
            <a:endParaRPr lang="en-US" dirty="0"/>
          </a:p>
        </p:txBody>
      </p:sp>
      <p:pic>
        <p:nvPicPr>
          <p:cNvPr id="1026" name="Picture 2" descr="5 Ways to Develop Your Business Skills Without a Degree - People  Development Magazine"/>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3856" r="23856"/>
          <a:stretch>
            <a:fillRect/>
          </a:stretch>
        </p:blipFill>
        <p:spPr bwMode="auto">
          <a:xfrm>
            <a:off x="7785463" y="0"/>
            <a:ext cx="4407828" cy="6857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57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ISPRING_SCENARIO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ISPRING_SCENARIO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15" name="ISPRING_SCENARIO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Simulation</a:t>
            </a:r>
            <a:endParaRPr lang="en-ZA" sz="3000">
              <a:solidFill>
                <a:srgbClr val="343944"/>
              </a:solidFill>
              <a:effectLst/>
              <a:latin typeface="Segoe UI" panose="020B0502040204020203" pitchFamily="34" charset="0"/>
            </a:endParaRPr>
          </a:p>
        </p:txBody>
      </p:sp>
      <p:pic>
        <p:nvPicPr>
          <p:cNvPr id="16" name="ISPRING_SCENARIO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49061" y="482600"/>
            <a:ext cx="406400" cy="406400"/>
          </a:xfrm>
          <a:prstGeom prst="rect">
            <a:avLst/>
          </a:prstGeom>
          <a:effectLst>
            <a:innerShdw>
              <a:scrgbClr r="0" g="0" b="0">
                <a:alpha val="0"/>
              </a:scrgbClr>
            </a:innerShdw>
          </a:effectLst>
        </p:spPr>
      </p:pic>
      <p:sp>
        <p:nvSpPr>
          <p:cNvPr id="17" name="ISPRING_SCENARIO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Simulation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97010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18309"/>
            <a:ext cx="10648403" cy="5816314"/>
          </a:xfrm>
        </p:spPr>
        <p:txBody>
          <a:bodyPr/>
          <a:lstStyle/>
          <a:p>
            <a:r>
              <a:rPr lang="en-US" b="1" dirty="0">
                <a:solidFill>
                  <a:schemeClr val="tx1"/>
                </a:solidFill>
              </a:rPr>
              <a:t>Elements of Economic Environment</a:t>
            </a:r>
            <a:endParaRPr lang="en-US" dirty="0">
              <a:solidFill>
                <a:schemeClr val="tx1"/>
              </a:solidFill>
            </a:endParaRPr>
          </a:p>
          <a:p>
            <a:r>
              <a:rPr lang="en-US" b="1" dirty="0">
                <a:solidFill>
                  <a:schemeClr val="tx1"/>
                </a:solidFill>
              </a:rPr>
              <a:t> </a:t>
            </a:r>
            <a:endParaRPr lang="en-US" dirty="0">
              <a:solidFill>
                <a:schemeClr val="tx1"/>
              </a:solidFill>
            </a:endParaRPr>
          </a:p>
          <a:p>
            <a:r>
              <a:rPr lang="en-US" b="1" dirty="0">
                <a:solidFill>
                  <a:schemeClr val="tx1"/>
                </a:solidFill>
              </a:rPr>
              <a:t>It has mainly five main components: </a:t>
            </a:r>
            <a:endParaRPr lang="en-US" dirty="0">
              <a:solidFill>
                <a:schemeClr val="tx1"/>
              </a:solidFill>
            </a:endParaRPr>
          </a:p>
          <a:p>
            <a:r>
              <a:rPr lang="en-US" dirty="0">
                <a:solidFill>
                  <a:schemeClr val="tx1"/>
                </a:solidFill>
              </a:rPr>
              <a:t>1. Economic Conditions</a:t>
            </a:r>
          </a:p>
          <a:p>
            <a:r>
              <a:rPr lang="en-US" dirty="0">
                <a:solidFill>
                  <a:schemeClr val="tx1"/>
                </a:solidFill>
              </a:rPr>
              <a:t>2. Economic System</a:t>
            </a:r>
          </a:p>
          <a:p>
            <a:r>
              <a:rPr lang="en-US" dirty="0">
                <a:solidFill>
                  <a:schemeClr val="tx1"/>
                </a:solidFill>
              </a:rPr>
              <a:t>3. Economic Policies</a:t>
            </a:r>
          </a:p>
          <a:p>
            <a:r>
              <a:rPr lang="en-US" dirty="0">
                <a:solidFill>
                  <a:schemeClr val="tx1"/>
                </a:solidFill>
              </a:rPr>
              <a:t>4. International Economic Environment</a:t>
            </a:r>
          </a:p>
          <a:p>
            <a:r>
              <a:rPr lang="en-US" dirty="0">
                <a:solidFill>
                  <a:schemeClr val="tx1"/>
                </a:solidFill>
              </a:rPr>
              <a:t>5. Economic </a:t>
            </a:r>
            <a:r>
              <a:rPr lang="en-US" dirty="0" smtClean="0">
                <a:solidFill>
                  <a:schemeClr val="tx1"/>
                </a:solidFill>
              </a:rPr>
              <a:t>Legislations</a:t>
            </a:r>
            <a:endParaRPr lang="en-US" dirty="0">
              <a:solidFill>
                <a:schemeClr val="tx1"/>
              </a:solidFill>
            </a:endParaRPr>
          </a:p>
          <a:p>
            <a:r>
              <a:rPr lang="en-US" b="1" dirty="0">
                <a:solidFill>
                  <a:schemeClr val="tx1"/>
                </a:solidFill>
              </a:rPr>
              <a:t>Economic Conditions</a:t>
            </a:r>
            <a:r>
              <a:rPr lang="en-US" dirty="0" smtClean="0">
                <a:solidFill>
                  <a:schemeClr val="tx1"/>
                </a:solidFill>
              </a:rPr>
              <a:t>:</a:t>
            </a:r>
            <a:endParaRPr lang="en-US" dirty="0">
              <a:solidFill>
                <a:schemeClr val="tx1"/>
              </a:solidFill>
            </a:endParaRPr>
          </a:p>
          <a:p>
            <a:r>
              <a:rPr lang="en-US" dirty="0">
                <a:solidFill>
                  <a:schemeClr val="tx1"/>
                </a:solidFill>
              </a:rPr>
              <a:t>Economic Policies of a business unit are largely affected by the economic conditions of an economy. Any improvement in the economic conditions such as standard of living, purchasing power of public, demand and supply, distribution of income etc. largely affects the size of the market. Business cycle is another economic condition that is very important for a business unit. Business Cycle has 5 different stages viz. (</a:t>
            </a:r>
            <a:r>
              <a:rPr lang="en-US" dirty="0" err="1">
                <a:solidFill>
                  <a:schemeClr val="tx1"/>
                </a:solidFill>
              </a:rPr>
              <a:t>i</a:t>
            </a:r>
            <a:r>
              <a:rPr lang="en-US" dirty="0">
                <a:solidFill>
                  <a:schemeClr val="tx1"/>
                </a:solidFill>
              </a:rPr>
              <a:t>) Prosperity, (ii) Boom, (iii) Decline, (iv) Depression, (v) Recovery.</a:t>
            </a:r>
          </a:p>
          <a:p>
            <a:endParaRPr lang="en-US" dirty="0"/>
          </a:p>
        </p:txBody>
      </p:sp>
    </p:spTree>
    <p:extLst>
      <p:ext uri="{BB962C8B-B14F-4D97-AF65-F5344CB8AC3E}">
        <p14:creationId xmlns:p14="http://schemas.microsoft.com/office/powerpoint/2010/main" val="308137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35429"/>
            <a:ext cx="9977843" cy="5999194"/>
          </a:xfrm>
        </p:spPr>
        <p:txBody>
          <a:bodyPr/>
          <a:lstStyle/>
          <a:p>
            <a:r>
              <a:rPr lang="en-US" b="1" dirty="0">
                <a:solidFill>
                  <a:schemeClr val="tx1"/>
                </a:solidFill>
              </a:rPr>
              <a:t>Following are mainly included in Economic Conditions of a country:</a:t>
            </a:r>
            <a:endParaRPr lang="en-US" dirty="0">
              <a:solidFill>
                <a:schemeClr val="tx1"/>
              </a:solidFill>
            </a:endParaRPr>
          </a:p>
          <a:p>
            <a:r>
              <a:rPr lang="en-US" b="1" dirty="0">
                <a:solidFill>
                  <a:schemeClr val="tx1"/>
                </a:solidFill>
              </a:rPr>
              <a:t> </a:t>
            </a:r>
            <a:endParaRPr lang="en-US" dirty="0">
              <a:solidFill>
                <a:schemeClr val="tx1"/>
              </a:solidFill>
            </a:endParaRPr>
          </a:p>
          <a:p>
            <a:r>
              <a:rPr lang="en-US" dirty="0">
                <a:solidFill>
                  <a:schemeClr val="tx1"/>
                </a:solidFill>
              </a:rPr>
              <a:t>I. Stages of Business Cycle</a:t>
            </a:r>
          </a:p>
          <a:p>
            <a:r>
              <a:rPr lang="en-US" dirty="0">
                <a:solidFill>
                  <a:schemeClr val="tx1"/>
                </a:solidFill>
              </a:rPr>
              <a:t>II. National Income, Per Capita Income and Distribution of Income</a:t>
            </a:r>
          </a:p>
          <a:p>
            <a:r>
              <a:rPr lang="en-US" dirty="0">
                <a:solidFill>
                  <a:schemeClr val="tx1"/>
                </a:solidFill>
              </a:rPr>
              <a:t>III. Rate of Capital Formation</a:t>
            </a:r>
          </a:p>
          <a:p>
            <a:r>
              <a:rPr lang="en-US" dirty="0">
                <a:solidFill>
                  <a:schemeClr val="tx1"/>
                </a:solidFill>
              </a:rPr>
              <a:t>IV. Demand and Supply Trends</a:t>
            </a:r>
          </a:p>
          <a:p>
            <a:r>
              <a:rPr lang="en-US" dirty="0">
                <a:solidFill>
                  <a:schemeClr val="tx1"/>
                </a:solidFill>
              </a:rPr>
              <a:t>V. Inflation Rate in the Economy</a:t>
            </a:r>
          </a:p>
          <a:p>
            <a:r>
              <a:rPr lang="en-US" dirty="0">
                <a:solidFill>
                  <a:schemeClr val="tx1"/>
                </a:solidFill>
              </a:rPr>
              <a:t>VI. Industrial Growth Rate, Exports Growth Rate</a:t>
            </a:r>
          </a:p>
          <a:p>
            <a:r>
              <a:rPr lang="en-US" dirty="0">
                <a:solidFill>
                  <a:schemeClr val="tx1"/>
                </a:solidFill>
              </a:rPr>
              <a:t>VII. Interest Rate prevailing in the Economy</a:t>
            </a:r>
          </a:p>
          <a:p>
            <a:r>
              <a:rPr lang="en-US" dirty="0">
                <a:solidFill>
                  <a:schemeClr val="tx1"/>
                </a:solidFill>
              </a:rPr>
              <a:t>VIII. Trends in Industrial Sickness</a:t>
            </a:r>
          </a:p>
          <a:p>
            <a:r>
              <a:rPr lang="en-US" dirty="0">
                <a:solidFill>
                  <a:schemeClr val="tx1"/>
                </a:solidFill>
              </a:rPr>
              <a:t>IX. Efficiency of Public and Private Sectors</a:t>
            </a:r>
          </a:p>
          <a:p>
            <a:r>
              <a:rPr lang="en-US" dirty="0">
                <a:solidFill>
                  <a:schemeClr val="tx1"/>
                </a:solidFill>
              </a:rPr>
              <a:t>X. Growth of Primary and Secondary Capital Markets</a:t>
            </a:r>
          </a:p>
          <a:p>
            <a:r>
              <a:rPr lang="en-US" dirty="0">
                <a:solidFill>
                  <a:schemeClr val="tx1"/>
                </a:solidFill>
              </a:rPr>
              <a:t>XI. Size of Market</a:t>
            </a:r>
          </a:p>
          <a:p>
            <a:endParaRPr lang="en-US" dirty="0"/>
          </a:p>
        </p:txBody>
      </p:sp>
    </p:spTree>
    <p:extLst>
      <p:ext uri="{BB962C8B-B14F-4D97-AF65-F5344CB8AC3E}">
        <p14:creationId xmlns:p14="http://schemas.microsoft.com/office/powerpoint/2010/main" val="836746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87680"/>
            <a:ext cx="10509066" cy="5946943"/>
          </a:xfrm>
        </p:spPr>
        <p:txBody>
          <a:bodyPr/>
          <a:lstStyle/>
          <a:p>
            <a:r>
              <a:rPr lang="en-US" b="1" dirty="0">
                <a:solidFill>
                  <a:schemeClr val="tx1"/>
                </a:solidFill>
              </a:rPr>
              <a:t>Economic Systems:</a:t>
            </a:r>
            <a:endParaRPr lang="en-US" dirty="0">
              <a:solidFill>
                <a:schemeClr val="tx1"/>
              </a:solidFill>
            </a:endParaRPr>
          </a:p>
          <a:p>
            <a:r>
              <a:rPr lang="en-US" b="1" dirty="0">
                <a:solidFill>
                  <a:schemeClr val="tx1"/>
                </a:solidFill>
              </a:rPr>
              <a:t> </a:t>
            </a:r>
            <a:endParaRPr lang="en-US" dirty="0">
              <a:solidFill>
                <a:schemeClr val="tx1"/>
              </a:solidFill>
            </a:endParaRPr>
          </a:p>
          <a:p>
            <a:r>
              <a:rPr lang="en-US" dirty="0">
                <a:solidFill>
                  <a:schemeClr val="tx1"/>
                </a:solidFill>
              </a:rPr>
              <a:t>An Economic System of a nation or a country may be defined as a framework of rules, goals and incentives that controls economic relations among people in a society. It also helps in providing framework for answering the basic economic questions. Different countries of a world have different economic systems and the prevailing economic system in a country affect the business units to a large extent. Economic conditions of a nation can be of any one of the following types:</a:t>
            </a:r>
          </a:p>
          <a:p>
            <a:r>
              <a:rPr lang="en-US" dirty="0">
                <a:solidFill>
                  <a:schemeClr val="tx1"/>
                </a:solidFill>
              </a:rPr>
              <a:t> </a:t>
            </a:r>
          </a:p>
          <a:p>
            <a:r>
              <a:rPr lang="en-US" dirty="0" smtClean="0">
                <a:solidFill>
                  <a:schemeClr val="tx1"/>
                </a:solidFill>
              </a:rPr>
              <a:t>1. Capitalism</a:t>
            </a:r>
            <a:r>
              <a:rPr lang="en-US" dirty="0">
                <a:solidFill>
                  <a:schemeClr val="tx1"/>
                </a:solidFill>
              </a:rPr>
              <a:t>: The economic system in which business units or factors of production are privately owned and governed is called Capitalism. The profit earning is the sole aim of the business units. Government of that country does not interfere in the economic activities of the country. It is also known as free market economy. All the decisions relating to the economic activities are privately taken. Examples of Capitalistic Economy: - England, Japan, America etc.</a:t>
            </a:r>
          </a:p>
          <a:p>
            <a:endParaRPr lang="en-US" dirty="0"/>
          </a:p>
        </p:txBody>
      </p:sp>
    </p:spTree>
    <p:extLst>
      <p:ext uri="{BB962C8B-B14F-4D97-AF65-F5344CB8AC3E}">
        <p14:creationId xmlns:p14="http://schemas.microsoft.com/office/powerpoint/2010/main" val="182732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574766"/>
            <a:ext cx="10526483" cy="5859857"/>
          </a:xfrm>
        </p:spPr>
        <p:txBody>
          <a:bodyPr/>
          <a:lstStyle/>
          <a:p>
            <a:r>
              <a:rPr lang="en-US" dirty="0">
                <a:solidFill>
                  <a:schemeClr val="tx1"/>
                </a:solidFill>
              </a:rPr>
              <a:t>2.	Socialism: - Under socialism economic system, all the economic activities of the country are controlled and regulated by the Government in the interest of the public. The first country to adopt this concept was Soviet Russia. The two main forms of Socialism are: -</a:t>
            </a:r>
          </a:p>
          <a:p>
            <a:r>
              <a:rPr lang="en-US" dirty="0">
                <a:solidFill>
                  <a:schemeClr val="tx1"/>
                </a:solidFill>
              </a:rPr>
              <a:t>(a)	Democratic Socialism: - All the economic activities are controlled and regulated by the government but the people have the freedom of choice of occupation and consumption.</a:t>
            </a:r>
          </a:p>
          <a:p>
            <a:r>
              <a:rPr lang="en-US" dirty="0">
                <a:solidFill>
                  <a:schemeClr val="tx1"/>
                </a:solidFill>
              </a:rPr>
              <a:t>(b)	Totalitarian Socialism: - This form is also known as Communism. Under this, people are obliged to work under the directions of Government.</a:t>
            </a:r>
          </a:p>
          <a:p>
            <a:r>
              <a:rPr lang="en-US" dirty="0">
                <a:solidFill>
                  <a:schemeClr val="tx1"/>
                </a:solidFill>
              </a:rPr>
              <a:t>3.	Mixed Economy: - The economic system in which both public and private sectors co-exist is known as Mixed Economy. Some factors of production are privately owned and some are owned by Government. There exists freedom of choice of occupation and consumption. Both private and public sectors play key roles in the development of the country.</a:t>
            </a:r>
          </a:p>
          <a:p>
            <a:endParaRPr lang="en-US" dirty="0">
              <a:solidFill>
                <a:schemeClr val="tx1"/>
              </a:solidFill>
            </a:endParaRPr>
          </a:p>
        </p:txBody>
      </p:sp>
    </p:spTree>
    <p:extLst>
      <p:ext uri="{BB962C8B-B14F-4D97-AF65-F5344CB8AC3E}">
        <p14:creationId xmlns:p14="http://schemas.microsoft.com/office/powerpoint/2010/main" val="4192615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40527" y="618308"/>
            <a:ext cx="9858102" cy="5563766"/>
          </a:xfrm>
        </p:spPr>
        <p:txBody>
          <a:bodyPr/>
          <a:lstStyle/>
          <a:p>
            <a:r>
              <a:rPr lang="en-US" sz="1400" b="1" dirty="0">
                <a:solidFill>
                  <a:schemeClr val="tx1"/>
                </a:solidFill>
              </a:rPr>
              <a:t>Economic Policies</a:t>
            </a:r>
            <a:r>
              <a:rPr lang="en-US" sz="1400" dirty="0">
                <a:solidFill>
                  <a:schemeClr val="tx1"/>
                </a:solidFill>
              </a:rPr>
              <a:t>: - Government frames economic policies. Economic Policies affects the different business units in different ways. It may or may not have favorable effect on a business unit. The Government may grant subsidies to one business or decrease the rates of excise or custom duty or the government may increase the rates of custom duty and excise duty, tax rates for another business. All the business enterprises frame their policies keeping in view the prevailing economic policies. Important economic policies of a country are as follows</a:t>
            </a:r>
            <a:r>
              <a:rPr lang="en-US" sz="1400" dirty="0" smtClean="0">
                <a:solidFill>
                  <a:schemeClr val="tx1"/>
                </a:solidFill>
              </a:rPr>
              <a:t>:</a:t>
            </a:r>
            <a:endParaRPr lang="en-US" sz="1400" dirty="0">
              <a:solidFill>
                <a:schemeClr val="tx1"/>
              </a:solidFill>
            </a:endParaRPr>
          </a:p>
          <a:p>
            <a:r>
              <a:rPr lang="en-US" sz="1400" dirty="0">
                <a:solidFill>
                  <a:schemeClr val="tx1"/>
                </a:solidFill>
              </a:rPr>
              <a:t>1.	Monetary Policy: The policy formulated by the central bank of a country to control the supply and the cost of money (rate of interest), in order to attain some specified objectives is known as Monetary Policy.</a:t>
            </a:r>
          </a:p>
          <a:p>
            <a:r>
              <a:rPr lang="en-US" sz="1400" dirty="0">
                <a:solidFill>
                  <a:schemeClr val="tx1"/>
                </a:solidFill>
              </a:rPr>
              <a:t>2.	Fiscal Policy: It may be termed as budgetary policy. It is related with the income and expenditure of a country. Fiscal Policy works as an instrument in economic and social growth of a country. It is framed by the government of a country and it deals with taxation, government expenditure, borrowings, deficit financing and management of public debts in an economy.</a:t>
            </a:r>
          </a:p>
          <a:p>
            <a:r>
              <a:rPr lang="en-US" sz="1400" dirty="0">
                <a:solidFill>
                  <a:schemeClr val="tx1"/>
                </a:solidFill>
              </a:rPr>
              <a:t>3.	Foreign Trade Policy: It also affects the different business units differently. E.g. if restrictive import policy has been adopted by the government then it will prevent the domestic business units from foreign competition and if the liberal import policy has been adopted by the government then it will affect the domestic products in other way.</a:t>
            </a:r>
          </a:p>
          <a:p>
            <a:r>
              <a:rPr lang="en-US" sz="1400" dirty="0">
                <a:solidFill>
                  <a:schemeClr val="tx1"/>
                </a:solidFill>
              </a:rPr>
              <a:t>4.	Foreign Investment Policy: The policy related to the investment by the foreigners in a country is known as Foreign Investment Policy. If the government has adopted liberal investment policy then it will lead to more inflow of foreign capital in the country which ultimately results in more industrialization and growth in the country.</a:t>
            </a:r>
          </a:p>
          <a:p>
            <a:r>
              <a:rPr lang="en-US" sz="1400" dirty="0">
                <a:solidFill>
                  <a:schemeClr val="tx1"/>
                </a:solidFill>
              </a:rPr>
              <a:t>5.	Industrial Policy: Industrial policy of a country promotes and regulates the industrialization in the country. It is framed by government. The government from time to time issues principals and guidelines under the industrial policy of the country.</a:t>
            </a:r>
          </a:p>
          <a:p>
            <a:endParaRPr lang="en-US" dirty="0"/>
          </a:p>
        </p:txBody>
      </p:sp>
    </p:spTree>
    <p:extLst>
      <p:ext uri="{BB962C8B-B14F-4D97-AF65-F5344CB8AC3E}">
        <p14:creationId xmlns:p14="http://schemas.microsoft.com/office/powerpoint/2010/main" val="524443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53143"/>
            <a:ext cx="10143306" cy="5781480"/>
          </a:xfrm>
        </p:spPr>
        <p:txBody>
          <a:bodyPr/>
          <a:lstStyle/>
          <a:p>
            <a:r>
              <a:rPr lang="en-US" b="1" dirty="0">
                <a:solidFill>
                  <a:schemeClr val="tx1"/>
                </a:solidFill>
              </a:rPr>
              <a:t>Global/International Economic Environment</a:t>
            </a:r>
            <a:r>
              <a:rPr lang="en-US" dirty="0">
                <a:solidFill>
                  <a:schemeClr val="tx1"/>
                </a:solidFill>
              </a:rPr>
              <a:t>: The role of international economic environment is increasing day by day. If any business enterprise is involved in foreign trade, then it is influenced by not only its own country economic environment but also the economic environment of the country from/to which it is importing or exporting goods. There are various rules and guidelines for these trades which are issued by many organizations like World Bank, WTO, United Nations etc.</a:t>
            </a:r>
          </a:p>
          <a:p>
            <a:r>
              <a:rPr lang="en-US" dirty="0">
                <a:solidFill>
                  <a:schemeClr val="tx1"/>
                </a:solidFill>
              </a:rPr>
              <a:t> </a:t>
            </a:r>
          </a:p>
          <a:p>
            <a:r>
              <a:rPr lang="en-US" b="1" dirty="0">
                <a:solidFill>
                  <a:schemeClr val="tx1"/>
                </a:solidFill>
              </a:rPr>
              <a:t>Economic Legislations</a:t>
            </a:r>
            <a:r>
              <a:rPr lang="en-US" dirty="0">
                <a:solidFill>
                  <a:schemeClr val="tx1"/>
                </a:solidFill>
              </a:rPr>
              <a:t>: Besides the above policies, Governments of different countries frame various legislations which regulates and control the business.</a:t>
            </a:r>
          </a:p>
          <a:p>
            <a:r>
              <a:rPr lang="en-US" dirty="0">
                <a:solidFill>
                  <a:schemeClr val="tx1"/>
                </a:solidFill>
              </a:rPr>
              <a:t> </a:t>
            </a:r>
          </a:p>
          <a:p>
            <a:r>
              <a:rPr lang="en-US" b="1" dirty="0">
                <a:solidFill>
                  <a:schemeClr val="tx1"/>
                </a:solidFill>
              </a:rPr>
              <a:t> </a:t>
            </a:r>
            <a:endParaRPr lang="en-US" dirty="0">
              <a:solidFill>
                <a:schemeClr val="tx1"/>
              </a:solidFill>
            </a:endParaRPr>
          </a:p>
          <a:p>
            <a:r>
              <a:rPr lang="en-US" dirty="0">
                <a:solidFill>
                  <a:schemeClr val="tx1"/>
                </a:solidFill>
              </a:rPr>
              <a:t>The </a:t>
            </a:r>
            <a:r>
              <a:rPr lang="en-US" b="1" dirty="0">
                <a:solidFill>
                  <a:schemeClr val="tx1"/>
                </a:solidFill>
              </a:rPr>
              <a:t>economic environment</a:t>
            </a:r>
            <a:r>
              <a:rPr lang="en-US" dirty="0">
                <a:solidFill>
                  <a:schemeClr val="tx1"/>
                </a:solidFill>
              </a:rPr>
              <a:t> consists of external factors in a business market and the broader economy that can influence a business. You can divide the economic environment into the microeconomic environment, which affects business decision making - such as individual actions of firms and consumers - and the macroeconomic environment, which affects an entire economy and all of its participants. Many economic factors act as external constraints on your business, which means that you have little, if any, control over them. Let's take a look at both of these broad factors in more detail.</a:t>
            </a:r>
          </a:p>
          <a:p>
            <a:endParaRPr lang="en-US" dirty="0"/>
          </a:p>
        </p:txBody>
      </p:sp>
    </p:spTree>
    <p:extLst>
      <p:ext uri="{BB962C8B-B14F-4D97-AF65-F5344CB8AC3E}">
        <p14:creationId xmlns:p14="http://schemas.microsoft.com/office/powerpoint/2010/main" val="3494573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22811"/>
            <a:ext cx="9847215" cy="5711812"/>
          </a:xfrm>
        </p:spPr>
        <p:txBody>
          <a:bodyPr/>
          <a:lstStyle/>
          <a:p>
            <a:r>
              <a:rPr lang="en-US" dirty="0">
                <a:solidFill>
                  <a:schemeClr val="tx1"/>
                </a:solidFill>
              </a:rPr>
              <a:t>Macroeconomic influences are broad economic factors that either directly or indirectly affect the entire economy and all of its participants, including your business. These factors include such things as:</a:t>
            </a:r>
          </a:p>
          <a:p>
            <a:pPr lvl="0"/>
            <a:r>
              <a:rPr lang="en-US" dirty="0">
                <a:solidFill>
                  <a:schemeClr val="tx1"/>
                </a:solidFill>
              </a:rPr>
              <a:t>Interest rates</a:t>
            </a:r>
          </a:p>
          <a:p>
            <a:pPr lvl="0"/>
            <a:r>
              <a:rPr lang="en-US" dirty="0">
                <a:solidFill>
                  <a:schemeClr val="tx1"/>
                </a:solidFill>
              </a:rPr>
              <a:t>Taxes</a:t>
            </a:r>
          </a:p>
          <a:p>
            <a:pPr lvl="0"/>
            <a:r>
              <a:rPr lang="en-US" dirty="0">
                <a:solidFill>
                  <a:schemeClr val="tx1"/>
                </a:solidFill>
              </a:rPr>
              <a:t>Inflation</a:t>
            </a:r>
          </a:p>
          <a:p>
            <a:pPr lvl="0"/>
            <a:r>
              <a:rPr lang="en-US" dirty="0">
                <a:solidFill>
                  <a:schemeClr val="tx1"/>
                </a:solidFill>
              </a:rPr>
              <a:t>Currency exchange rates</a:t>
            </a:r>
          </a:p>
          <a:p>
            <a:pPr lvl="0"/>
            <a:r>
              <a:rPr lang="en-US" dirty="0">
                <a:solidFill>
                  <a:schemeClr val="tx1"/>
                </a:solidFill>
              </a:rPr>
              <a:t>Consumer discretionary income</a:t>
            </a:r>
          </a:p>
          <a:p>
            <a:pPr lvl="0"/>
            <a:r>
              <a:rPr lang="en-US" dirty="0">
                <a:solidFill>
                  <a:schemeClr val="tx1"/>
                </a:solidFill>
              </a:rPr>
              <a:t>Savings rates</a:t>
            </a:r>
          </a:p>
          <a:p>
            <a:pPr lvl="0"/>
            <a:r>
              <a:rPr lang="en-US" dirty="0">
                <a:solidFill>
                  <a:schemeClr val="tx1"/>
                </a:solidFill>
              </a:rPr>
              <a:t>Consumer confidence levels</a:t>
            </a:r>
          </a:p>
          <a:p>
            <a:pPr lvl="0"/>
            <a:r>
              <a:rPr lang="en-US" dirty="0">
                <a:solidFill>
                  <a:schemeClr val="tx1"/>
                </a:solidFill>
              </a:rPr>
              <a:t>Unemployment rate</a:t>
            </a:r>
          </a:p>
          <a:p>
            <a:pPr lvl="0"/>
            <a:r>
              <a:rPr lang="en-US" dirty="0">
                <a:solidFill>
                  <a:schemeClr val="tx1"/>
                </a:solidFill>
              </a:rPr>
              <a:t>Recession</a:t>
            </a:r>
          </a:p>
          <a:p>
            <a:pPr lvl="0"/>
            <a:r>
              <a:rPr lang="en-US" dirty="0">
                <a:solidFill>
                  <a:schemeClr val="tx1"/>
                </a:solidFill>
              </a:rPr>
              <a:t>Depression</a:t>
            </a:r>
          </a:p>
          <a:p>
            <a:endParaRPr lang="en-US" dirty="0"/>
          </a:p>
        </p:txBody>
      </p:sp>
    </p:spTree>
    <p:extLst>
      <p:ext uri="{BB962C8B-B14F-4D97-AF65-F5344CB8AC3E}">
        <p14:creationId xmlns:p14="http://schemas.microsoft.com/office/powerpoint/2010/main" val="3241503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48937"/>
            <a:ext cx="9829797" cy="5685686"/>
          </a:xfrm>
        </p:spPr>
        <p:txBody>
          <a:bodyPr/>
          <a:lstStyle/>
          <a:p>
            <a:r>
              <a:rPr lang="en-US" dirty="0">
                <a:solidFill>
                  <a:schemeClr val="tx1"/>
                </a:solidFill>
              </a:rPr>
              <a:t>Microeconomic factors influence how your business will make decisions. Unlike macroeconomic factors, these factors are far less broad in scope and do not necessarily affect the entire economy as a whole. Microeconomic factors influencing a business include:</a:t>
            </a:r>
          </a:p>
          <a:p>
            <a:pPr lvl="0"/>
            <a:r>
              <a:rPr lang="en-US" dirty="0">
                <a:solidFill>
                  <a:schemeClr val="tx1"/>
                </a:solidFill>
              </a:rPr>
              <a:t>Market size</a:t>
            </a:r>
          </a:p>
          <a:p>
            <a:pPr lvl="0"/>
            <a:r>
              <a:rPr lang="en-US" dirty="0">
                <a:solidFill>
                  <a:schemeClr val="tx1"/>
                </a:solidFill>
              </a:rPr>
              <a:t>Demand</a:t>
            </a:r>
          </a:p>
          <a:p>
            <a:pPr lvl="0"/>
            <a:r>
              <a:rPr lang="en-US" dirty="0">
                <a:solidFill>
                  <a:schemeClr val="tx1"/>
                </a:solidFill>
              </a:rPr>
              <a:t>Supply</a:t>
            </a:r>
          </a:p>
          <a:p>
            <a:pPr lvl="0"/>
            <a:r>
              <a:rPr lang="en-US" dirty="0">
                <a:solidFill>
                  <a:schemeClr val="tx1"/>
                </a:solidFill>
              </a:rPr>
              <a:t>Competitors</a:t>
            </a:r>
          </a:p>
          <a:p>
            <a:pPr lvl="0"/>
            <a:r>
              <a:rPr lang="en-US" dirty="0">
                <a:solidFill>
                  <a:schemeClr val="tx1"/>
                </a:solidFill>
              </a:rPr>
              <a:t>Suppliers</a:t>
            </a:r>
          </a:p>
          <a:p>
            <a:pPr lvl="0"/>
            <a:r>
              <a:rPr lang="en-US" dirty="0">
                <a:solidFill>
                  <a:schemeClr val="tx1"/>
                </a:solidFill>
              </a:rPr>
              <a:t>Distribution chain, such as retail stores</a:t>
            </a:r>
          </a:p>
          <a:p>
            <a:endParaRPr lang="en-US" dirty="0"/>
          </a:p>
        </p:txBody>
      </p:sp>
    </p:spTree>
    <p:extLst>
      <p:ext uri="{BB962C8B-B14F-4D97-AF65-F5344CB8AC3E}">
        <p14:creationId xmlns:p14="http://schemas.microsoft.com/office/powerpoint/2010/main" val="188370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SPRING_SCENARIO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ISPRING_SCENARIO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10" name="ISPRING_SCENARIO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Simulation</a:t>
            </a:r>
            <a:endParaRPr lang="en-ZA" sz="3000">
              <a:solidFill>
                <a:srgbClr val="343944"/>
              </a:solidFill>
              <a:effectLst/>
              <a:latin typeface="Segoe UI" panose="020B0502040204020203" pitchFamily="34" charset="0"/>
            </a:endParaRPr>
          </a:p>
        </p:txBody>
      </p:sp>
      <p:pic>
        <p:nvPicPr>
          <p:cNvPr id="11" name="ISPRING_SCENARIO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49061" y="482600"/>
            <a:ext cx="406400" cy="406400"/>
          </a:xfrm>
          <a:prstGeom prst="rect">
            <a:avLst/>
          </a:prstGeom>
          <a:effectLst>
            <a:innerShdw>
              <a:scrgbClr r="0" g="0" b="0">
                <a:alpha val="0"/>
              </a:scrgbClr>
            </a:innerShdw>
          </a:effectLst>
        </p:spPr>
      </p:pic>
      <p:sp>
        <p:nvSpPr>
          <p:cNvPr id="12" name="ISPRING_SCENARIO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Simulation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747586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loud 6"/>
          <p:cNvSpPr/>
          <p:nvPr/>
        </p:nvSpPr>
        <p:spPr>
          <a:xfrm>
            <a:off x="130627" y="0"/>
            <a:ext cx="8869682" cy="685799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3"/>
          <p:cNvSpPr>
            <a:spLocks noGrp="1"/>
          </p:cNvSpPr>
          <p:nvPr>
            <p:ph type="title"/>
          </p:nvPr>
        </p:nvSpPr>
        <p:spPr>
          <a:xfrm>
            <a:off x="2021657" y="572535"/>
            <a:ext cx="4896392" cy="1273681"/>
          </a:xfrm>
        </p:spPr>
        <p:txBody>
          <a:bodyPr/>
          <a:lstStyle/>
          <a:p>
            <a:pPr algn="ctr"/>
            <a:r>
              <a:rPr lang="en-US" sz="1800" b="1" dirty="0"/>
              <a:t>SESSION </a:t>
            </a:r>
            <a:r>
              <a:rPr lang="en-US" sz="1800" b="1" dirty="0" smtClean="0"/>
              <a:t>1 </a:t>
            </a:r>
            <a:r>
              <a:rPr lang="en-US" sz="1800" dirty="0"/>
              <a:t/>
            </a:r>
            <a:br>
              <a:rPr lang="en-US" sz="1800" dirty="0"/>
            </a:br>
            <a:r>
              <a:rPr lang="en-US" sz="1800" b="1" dirty="0"/>
              <a:t>Identify events in the physical environment that could impact on a selected industry</a:t>
            </a:r>
            <a:endParaRPr lang="en-US" sz="1800" dirty="0"/>
          </a:p>
        </p:txBody>
      </p:sp>
      <p:sp>
        <p:nvSpPr>
          <p:cNvPr id="9" name="Text Placeholder 2"/>
          <p:cNvSpPr>
            <a:spLocks noGrp="1"/>
          </p:cNvSpPr>
          <p:nvPr>
            <p:ph type="body" sz="half" idx="2"/>
          </p:nvPr>
        </p:nvSpPr>
        <p:spPr>
          <a:xfrm>
            <a:off x="1137697" y="1807028"/>
            <a:ext cx="6411683" cy="4248772"/>
          </a:xfrm>
        </p:spPr>
        <p:txBody>
          <a:bodyPr/>
          <a:lstStyle/>
          <a:p>
            <a:pPr lvl="0" algn="ctr"/>
            <a:r>
              <a:rPr lang="en-US" dirty="0">
                <a:solidFill>
                  <a:schemeClr val="tx1"/>
                </a:solidFill>
              </a:rPr>
              <a:t>The term physical environment is understood and a list is made of possible events related to the physical environment. </a:t>
            </a:r>
          </a:p>
          <a:p>
            <a:pPr lvl="0" algn="ctr"/>
            <a:r>
              <a:rPr lang="en-US" dirty="0">
                <a:solidFill>
                  <a:schemeClr val="tx1"/>
                </a:solidFill>
              </a:rPr>
              <a:t> Information relating to current events in the physical environment is collected and </a:t>
            </a:r>
            <a:r>
              <a:rPr lang="en-US" dirty="0" err="1">
                <a:solidFill>
                  <a:schemeClr val="tx1"/>
                </a:solidFill>
              </a:rPr>
              <a:t>organised</a:t>
            </a:r>
            <a:r>
              <a:rPr lang="en-US" dirty="0">
                <a:solidFill>
                  <a:schemeClr val="tx1"/>
                </a:solidFill>
              </a:rPr>
              <a:t> demonstrating basic processing of readily available information. </a:t>
            </a:r>
          </a:p>
          <a:p>
            <a:pPr lvl="0" algn="ctr"/>
            <a:r>
              <a:rPr lang="en-US" dirty="0">
                <a:solidFill>
                  <a:schemeClr val="tx1"/>
                </a:solidFill>
              </a:rPr>
              <a:t>A brief indication is given of how each event could impact on the selected business sector. </a:t>
            </a:r>
          </a:p>
          <a:p>
            <a:pPr algn="ctr"/>
            <a:r>
              <a:rPr lang="en-US" dirty="0">
                <a:solidFill>
                  <a:schemeClr val="tx1"/>
                </a:solidFill>
              </a:rPr>
              <a:t>The ways in which the selected industry could be affected by such an event are named for three different sub-sector/s of the industry.</a:t>
            </a:r>
          </a:p>
        </p:txBody>
      </p:sp>
      <p:pic>
        <p:nvPicPr>
          <p:cNvPr id="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395458" y="0"/>
            <a:ext cx="4157033" cy="14151603"/>
          </a:xfrm>
          <a:prstGeom prst="rect">
            <a:avLst/>
          </a:prstGeom>
        </p:spPr>
      </p:pic>
    </p:spTree>
    <p:extLst>
      <p:ext uri="{BB962C8B-B14F-4D97-AF65-F5344CB8AC3E}">
        <p14:creationId xmlns:p14="http://schemas.microsoft.com/office/powerpoint/2010/main" val="3929329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391886"/>
            <a:ext cx="9986552" cy="6042737"/>
          </a:xfrm>
        </p:spPr>
        <p:txBody>
          <a:bodyPr/>
          <a:lstStyle/>
          <a:p>
            <a:r>
              <a:rPr lang="en-US" b="1" u="sng" dirty="0">
                <a:solidFill>
                  <a:schemeClr val="tx1"/>
                </a:solidFill>
              </a:rPr>
              <a:t>Interest Rates</a:t>
            </a:r>
            <a:endParaRPr lang="en-US" dirty="0">
              <a:solidFill>
                <a:schemeClr val="tx1"/>
              </a:solidFill>
            </a:endParaRPr>
          </a:p>
          <a:p>
            <a:r>
              <a:rPr lang="en-US" dirty="0">
                <a:solidFill>
                  <a:schemeClr val="tx1"/>
                </a:solidFill>
              </a:rPr>
              <a:t>A rate that is charged or paid for the use of money.</a:t>
            </a:r>
          </a:p>
          <a:p>
            <a:r>
              <a:rPr lang="en-US" dirty="0">
                <a:solidFill>
                  <a:schemeClr val="tx1"/>
                </a:solidFill>
              </a:rPr>
              <a:t> </a:t>
            </a:r>
          </a:p>
          <a:p>
            <a:r>
              <a:rPr lang="en-US" dirty="0">
                <a:solidFill>
                  <a:schemeClr val="tx1"/>
                </a:solidFill>
              </a:rPr>
              <a:t>·         </a:t>
            </a:r>
            <a:r>
              <a:rPr lang="en-US" b="1" u="sng" dirty="0">
                <a:solidFill>
                  <a:schemeClr val="tx1"/>
                </a:solidFill>
              </a:rPr>
              <a:t>Recession</a:t>
            </a:r>
            <a:endParaRPr lang="en-US" dirty="0">
              <a:solidFill>
                <a:schemeClr val="tx1"/>
              </a:solidFill>
            </a:endParaRPr>
          </a:p>
          <a:p>
            <a:r>
              <a:rPr lang="en-US" dirty="0">
                <a:solidFill>
                  <a:schemeClr val="tx1"/>
                </a:solidFill>
              </a:rPr>
              <a:t>During this period, interest rates tend to fall during the months of recession to stimulate the economy by offering cheap rates at which to borrow money. People are therefore encouraged to spend money rather than save, as saving will give them a poor return on their money, and so that the economy will grow.</a:t>
            </a:r>
          </a:p>
          <a:p>
            <a:r>
              <a:rPr lang="en-US" dirty="0">
                <a:solidFill>
                  <a:schemeClr val="tx1"/>
                </a:solidFill>
              </a:rPr>
              <a:t> </a:t>
            </a:r>
          </a:p>
          <a:p>
            <a:r>
              <a:rPr lang="en-US" dirty="0">
                <a:solidFill>
                  <a:schemeClr val="tx1"/>
                </a:solidFill>
              </a:rPr>
              <a:t>·         </a:t>
            </a:r>
            <a:r>
              <a:rPr lang="en-US" b="1" u="sng" dirty="0">
                <a:solidFill>
                  <a:schemeClr val="tx1"/>
                </a:solidFill>
              </a:rPr>
              <a:t>Growth</a:t>
            </a:r>
            <a:endParaRPr lang="en-US" dirty="0">
              <a:solidFill>
                <a:schemeClr val="tx1"/>
              </a:solidFill>
            </a:endParaRPr>
          </a:p>
          <a:p>
            <a:r>
              <a:rPr lang="en-US" dirty="0">
                <a:solidFill>
                  <a:schemeClr val="tx1"/>
                </a:solidFill>
              </a:rPr>
              <a:t>In times of growth, interest rates tend to rise thus encouraging people to save money rather than spend. Because the interest rate is higher, then people get more for their money if they choose to save.</a:t>
            </a:r>
          </a:p>
          <a:p>
            <a:endParaRPr lang="en-US" dirty="0">
              <a:solidFill>
                <a:schemeClr val="tx1"/>
              </a:solidFill>
            </a:endParaRPr>
          </a:p>
        </p:txBody>
      </p:sp>
    </p:spTree>
    <p:extLst>
      <p:ext uri="{BB962C8B-B14F-4D97-AF65-F5344CB8AC3E}">
        <p14:creationId xmlns:p14="http://schemas.microsoft.com/office/powerpoint/2010/main" val="4104527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1402080"/>
            <a:ext cx="9394369" cy="5032543"/>
          </a:xfrm>
        </p:spPr>
        <p:txBody>
          <a:bodyPr/>
          <a:lstStyle/>
          <a:p>
            <a:r>
              <a:rPr lang="en-US" b="1" u="sng" dirty="0">
                <a:solidFill>
                  <a:schemeClr val="tx1"/>
                </a:solidFill>
              </a:rPr>
              <a:t>Inflation Rates</a:t>
            </a:r>
            <a:endParaRPr lang="en-US" dirty="0">
              <a:solidFill>
                <a:schemeClr val="tx1"/>
              </a:solidFill>
            </a:endParaRPr>
          </a:p>
          <a:p>
            <a:r>
              <a:rPr lang="en-US" dirty="0">
                <a:solidFill>
                  <a:schemeClr val="tx1"/>
                </a:solidFill>
              </a:rPr>
              <a:t>Represents the general increase in prices. Inflation is a sustained increase in the average price level of a country. The rate of inflation is measured by the annual percentage change in the level of prices. For example, a small company borrows capital from a bank to buy new assets for their business, and in return the lender receives interest at an interest rate for deferring the use of funds and instead lending it to the borrower. Interest rates are normally expressed as a percentage of the principal for a period of one year</a:t>
            </a:r>
          </a:p>
          <a:p>
            <a:r>
              <a:rPr lang="en-US" dirty="0"/>
              <a:t> </a:t>
            </a:r>
          </a:p>
          <a:p>
            <a:endParaRPr lang="en-US" dirty="0"/>
          </a:p>
        </p:txBody>
      </p:sp>
    </p:spTree>
    <p:extLst>
      <p:ext uri="{BB962C8B-B14F-4D97-AF65-F5344CB8AC3E}">
        <p14:creationId xmlns:p14="http://schemas.microsoft.com/office/powerpoint/2010/main" val="1035927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2055223"/>
            <a:ext cx="10465523" cy="4379400"/>
          </a:xfrm>
        </p:spPr>
        <p:txBody>
          <a:bodyPr/>
          <a:lstStyle/>
          <a:p>
            <a:pPr lvl="0"/>
            <a:r>
              <a:rPr lang="en-US" dirty="0">
                <a:solidFill>
                  <a:schemeClr val="tx1"/>
                </a:solidFill>
              </a:rPr>
              <a:t>Achievements of people and companies in the selected business sector in the news are identified with examples of why they are newsworthy. </a:t>
            </a:r>
          </a:p>
          <a:p>
            <a:pPr lvl="0"/>
            <a:r>
              <a:rPr lang="en-US" dirty="0">
                <a:solidFill>
                  <a:schemeClr val="tx1"/>
                </a:solidFill>
              </a:rPr>
              <a:t> Problems in the industry and possible causes for the problems are identified with examples. </a:t>
            </a:r>
          </a:p>
          <a:p>
            <a:r>
              <a:rPr lang="en-US" dirty="0">
                <a:solidFill>
                  <a:schemeClr val="tx1"/>
                </a:solidFill>
              </a:rPr>
              <a:t>New developments in the industry are discussed with examples.</a:t>
            </a:r>
          </a:p>
        </p:txBody>
      </p:sp>
      <p:sp>
        <p:nvSpPr>
          <p:cNvPr id="4" name="Title 3"/>
          <p:cNvSpPr>
            <a:spLocks noGrp="1"/>
          </p:cNvSpPr>
          <p:nvPr>
            <p:ph type="title"/>
          </p:nvPr>
        </p:nvSpPr>
        <p:spPr>
          <a:xfrm>
            <a:off x="707573" y="546652"/>
            <a:ext cx="9890757" cy="1273681"/>
          </a:xfrm>
        </p:spPr>
        <p:txBody>
          <a:bodyPr/>
          <a:lstStyle/>
          <a:p>
            <a:r>
              <a:rPr lang="en-ZA" b="1" dirty="0"/>
              <a:t>SESSION </a:t>
            </a:r>
            <a:r>
              <a:rPr lang="en-ZA" b="1" dirty="0" smtClean="0"/>
              <a:t>4</a:t>
            </a:r>
            <a:r>
              <a:rPr lang="en-US" dirty="0"/>
              <a:t/>
            </a:r>
            <a:br>
              <a:rPr lang="en-US" dirty="0"/>
            </a:br>
            <a:r>
              <a:rPr lang="en-US" b="1" dirty="0"/>
              <a:t>Identify people and companies in the news</a:t>
            </a:r>
            <a:endParaRPr lang="en-US" dirty="0"/>
          </a:p>
        </p:txBody>
      </p:sp>
    </p:spTree>
    <p:extLst>
      <p:ext uri="{BB962C8B-B14F-4D97-AF65-F5344CB8AC3E}">
        <p14:creationId xmlns:p14="http://schemas.microsoft.com/office/powerpoint/2010/main" val="4234917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661851"/>
            <a:ext cx="10178140" cy="5772772"/>
          </a:xfrm>
        </p:spPr>
        <p:txBody>
          <a:bodyPr/>
          <a:lstStyle/>
          <a:p>
            <a:r>
              <a:rPr lang="en-US" b="1" dirty="0">
                <a:solidFill>
                  <a:schemeClr val="tx1"/>
                </a:solidFill>
              </a:rPr>
              <a:t>Industry Problems</a:t>
            </a:r>
          </a:p>
          <a:p>
            <a:r>
              <a:rPr lang="en-US" b="1" dirty="0" err="1">
                <a:solidFill>
                  <a:schemeClr val="tx1"/>
                </a:solidFill>
              </a:rPr>
              <a:t>Sanral</a:t>
            </a:r>
            <a:r>
              <a:rPr lang="en-US" b="1" dirty="0">
                <a:solidFill>
                  <a:schemeClr val="tx1"/>
                </a:solidFill>
              </a:rPr>
              <a:t> to forge ahead with tolls</a:t>
            </a:r>
          </a:p>
          <a:p>
            <a:r>
              <a:rPr lang="en-US" dirty="0">
                <a:solidFill>
                  <a:schemeClr val="tx1"/>
                </a:solidFill>
              </a:rPr>
              <a:t> </a:t>
            </a:r>
          </a:p>
          <a:p>
            <a:r>
              <a:rPr lang="en-US" b="1" u="sng" cap="small" dirty="0">
                <a:solidFill>
                  <a:schemeClr val="tx1"/>
                </a:solidFill>
              </a:rPr>
              <a:t>13 November 2011</a:t>
            </a:r>
            <a:endParaRPr lang="en-US" dirty="0">
              <a:solidFill>
                <a:schemeClr val="tx1"/>
              </a:solidFill>
            </a:endParaRPr>
          </a:p>
          <a:p>
            <a:r>
              <a:rPr lang="en-US" dirty="0">
                <a:solidFill>
                  <a:schemeClr val="tx1"/>
                </a:solidFill>
              </a:rPr>
              <a:t>Pretoria – The SA National Roads Agency Limited (</a:t>
            </a:r>
            <a:r>
              <a:rPr lang="en-US" dirty="0" err="1">
                <a:solidFill>
                  <a:schemeClr val="tx1"/>
                </a:solidFill>
              </a:rPr>
              <a:t>Sanral</a:t>
            </a:r>
            <a:r>
              <a:rPr lang="en-US" dirty="0">
                <a:solidFill>
                  <a:schemeClr val="tx1"/>
                </a:solidFill>
              </a:rPr>
              <a:t>) is contractually obliged to bring the Gauteng tolling system into operation unless its instruction from government should change. </a:t>
            </a:r>
          </a:p>
          <a:p>
            <a:r>
              <a:rPr lang="en-US" dirty="0">
                <a:solidFill>
                  <a:schemeClr val="tx1"/>
                </a:solidFill>
              </a:rPr>
              <a:t>This is according to project leader Alex van </a:t>
            </a:r>
            <a:r>
              <a:rPr lang="en-US" dirty="0" err="1">
                <a:solidFill>
                  <a:schemeClr val="tx1"/>
                </a:solidFill>
              </a:rPr>
              <a:t>Niekerk</a:t>
            </a:r>
            <a:r>
              <a:rPr lang="en-US" dirty="0">
                <a:solidFill>
                  <a:schemeClr val="tx1"/>
                </a:solidFill>
              </a:rPr>
              <a:t> in the wake of criticism that the agency is proceeding to distribute e-tags before the public hearings on the controversial system have concluded. </a:t>
            </a:r>
          </a:p>
          <a:p>
            <a:r>
              <a:rPr lang="en-US" dirty="0">
                <a:solidFill>
                  <a:schemeClr val="tx1"/>
                </a:solidFill>
              </a:rPr>
              <a:t>Various </a:t>
            </a:r>
            <a:r>
              <a:rPr lang="en-US" dirty="0" err="1">
                <a:solidFill>
                  <a:schemeClr val="tx1"/>
                </a:solidFill>
              </a:rPr>
              <a:t>organisations</a:t>
            </a:r>
            <a:r>
              <a:rPr lang="en-US" dirty="0">
                <a:solidFill>
                  <a:schemeClr val="tx1"/>
                </a:solidFill>
              </a:rPr>
              <a:t>, including the South African Vehicle Rental and Leasing Association (</a:t>
            </a:r>
            <a:r>
              <a:rPr lang="en-US" dirty="0" err="1">
                <a:solidFill>
                  <a:schemeClr val="tx1"/>
                </a:solidFill>
              </a:rPr>
              <a:t>Savrala</a:t>
            </a:r>
            <a:r>
              <a:rPr lang="en-US" dirty="0">
                <a:solidFill>
                  <a:schemeClr val="tx1"/>
                </a:solidFill>
              </a:rPr>
              <a:t>), the Automobile Association (AA), trade union </a:t>
            </a:r>
            <a:r>
              <a:rPr lang="en-US" dirty="0" err="1">
                <a:solidFill>
                  <a:schemeClr val="tx1"/>
                </a:solidFill>
              </a:rPr>
              <a:t>Cosatu</a:t>
            </a:r>
            <a:r>
              <a:rPr lang="en-US" dirty="0">
                <a:solidFill>
                  <a:schemeClr val="tx1"/>
                </a:solidFill>
              </a:rPr>
              <a:t>, the DA and the VF+ have been dissuading the public from obtaining the tags – in protest against the system. </a:t>
            </a:r>
          </a:p>
          <a:p>
            <a:r>
              <a:rPr lang="en-US" dirty="0">
                <a:solidFill>
                  <a:schemeClr val="tx1"/>
                </a:solidFill>
              </a:rPr>
              <a:t>According to Van </a:t>
            </a:r>
            <a:r>
              <a:rPr lang="en-US" dirty="0" err="1">
                <a:solidFill>
                  <a:schemeClr val="tx1"/>
                </a:solidFill>
              </a:rPr>
              <a:t>Niekerk</a:t>
            </a:r>
            <a:r>
              <a:rPr lang="en-US" dirty="0">
                <a:solidFill>
                  <a:schemeClr val="tx1"/>
                </a:solidFill>
              </a:rPr>
              <a:t> the registration process started off slowly this week, just as do such systems globally. On Monday there were 300 registrations. It's not known how many tags have been sold to date.</a:t>
            </a:r>
          </a:p>
          <a:p>
            <a:endParaRPr lang="en-US" dirty="0"/>
          </a:p>
        </p:txBody>
      </p:sp>
    </p:spTree>
    <p:extLst>
      <p:ext uri="{BB962C8B-B14F-4D97-AF65-F5344CB8AC3E}">
        <p14:creationId xmlns:p14="http://schemas.microsoft.com/office/powerpoint/2010/main" val="1219125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7"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Interaction</a:t>
            </a:r>
            <a:endParaRPr lang="en-ZA" sz="3000">
              <a:solidFill>
                <a:srgbClr val="343944"/>
              </a:solidFill>
              <a:effectLst/>
              <a:latin typeface="Segoe UI" panose="020B0502040204020203" pitchFamily="34" charset="0"/>
            </a:endParaRPr>
          </a:p>
        </p:txBody>
      </p:sp>
      <p:pic>
        <p:nvPicPr>
          <p:cNvPr id="8"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9"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Interaction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801166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435429"/>
            <a:ext cx="9960426" cy="5999194"/>
          </a:xfrm>
        </p:spPr>
        <p:txBody>
          <a:bodyPr/>
          <a:lstStyle/>
          <a:p>
            <a:r>
              <a:rPr lang="en-US" b="1" dirty="0">
                <a:solidFill>
                  <a:schemeClr val="tx1"/>
                </a:solidFill>
              </a:rPr>
              <a:t>The Importance of Company News</a:t>
            </a:r>
            <a:endParaRPr lang="en-US" dirty="0">
              <a:solidFill>
                <a:schemeClr val="tx1"/>
              </a:solidFill>
            </a:endParaRPr>
          </a:p>
          <a:p>
            <a:r>
              <a:rPr lang="en-US" dirty="0">
                <a:solidFill>
                  <a:schemeClr val="tx1"/>
                </a:solidFill>
              </a:rPr>
              <a:t/>
            </a:r>
            <a:br>
              <a:rPr lang="en-US" dirty="0">
                <a:solidFill>
                  <a:schemeClr val="tx1"/>
                </a:solidFill>
              </a:rPr>
            </a:br>
            <a:r>
              <a:rPr lang="en-US" dirty="0">
                <a:solidFill>
                  <a:schemeClr val="tx1"/>
                </a:solidFill>
              </a:rPr>
              <a:t>Everyday life starts with an all- important task of reading newspaper for most people around the world. There are different kinds of news flashed in newspapers and journals every day that provides different kinds of information about the world.</a:t>
            </a:r>
          </a:p>
          <a:p>
            <a:r>
              <a:rPr lang="en-US" dirty="0">
                <a:solidFill>
                  <a:schemeClr val="tx1"/>
                </a:solidFill>
              </a:rPr>
              <a:t/>
            </a:r>
            <a:br>
              <a:rPr lang="en-US" dirty="0">
                <a:solidFill>
                  <a:schemeClr val="tx1"/>
                </a:solidFill>
              </a:rPr>
            </a:br>
            <a:r>
              <a:rPr lang="en-US" dirty="0">
                <a:solidFill>
                  <a:schemeClr val="tx1"/>
                </a:solidFill>
              </a:rPr>
              <a:t>- Political affairs</a:t>
            </a:r>
          </a:p>
          <a:p>
            <a:r>
              <a:rPr lang="en-US" dirty="0">
                <a:solidFill>
                  <a:schemeClr val="tx1"/>
                </a:solidFill>
              </a:rPr>
              <a:t>- Current affairs</a:t>
            </a:r>
          </a:p>
          <a:p>
            <a:r>
              <a:rPr lang="en-US" dirty="0">
                <a:solidFill>
                  <a:schemeClr val="tx1"/>
                </a:solidFill>
              </a:rPr>
              <a:t>- Business and trade news</a:t>
            </a:r>
          </a:p>
          <a:p>
            <a:r>
              <a:rPr lang="en-US" dirty="0">
                <a:solidFill>
                  <a:schemeClr val="tx1"/>
                </a:solidFill>
              </a:rPr>
              <a:t>- Company news</a:t>
            </a:r>
          </a:p>
          <a:p>
            <a:r>
              <a:rPr lang="en-US" dirty="0">
                <a:solidFill>
                  <a:schemeClr val="tx1"/>
                </a:solidFill>
              </a:rPr>
              <a:t>- Economic activities</a:t>
            </a:r>
          </a:p>
          <a:p>
            <a:r>
              <a:rPr lang="en-US" dirty="0">
                <a:solidFill>
                  <a:schemeClr val="tx1"/>
                </a:solidFill>
              </a:rPr>
              <a:t>- Social and cultural affairs</a:t>
            </a:r>
          </a:p>
          <a:p>
            <a:endParaRPr lang="en-US" dirty="0"/>
          </a:p>
        </p:txBody>
      </p:sp>
    </p:spTree>
    <p:extLst>
      <p:ext uri="{BB962C8B-B14F-4D97-AF65-F5344CB8AC3E}">
        <p14:creationId xmlns:p14="http://schemas.microsoft.com/office/powerpoint/2010/main" val="3193940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05394"/>
            <a:ext cx="10378437" cy="5729229"/>
          </a:xfrm>
        </p:spPr>
        <p:txBody>
          <a:bodyPr/>
          <a:lstStyle/>
          <a:p>
            <a:r>
              <a:rPr lang="en-US" b="1" dirty="0">
                <a:solidFill>
                  <a:schemeClr val="tx1"/>
                </a:solidFill>
              </a:rPr>
              <a:t>Concept of Industrial Relations:</a:t>
            </a:r>
            <a:endParaRPr lang="en-US" dirty="0">
              <a:solidFill>
                <a:schemeClr val="tx1"/>
              </a:solidFill>
            </a:endParaRPr>
          </a:p>
          <a:p>
            <a:r>
              <a:rPr lang="en-US" b="1" dirty="0">
                <a:solidFill>
                  <a:schemeClr val="tx1"/>
                </a:solidFill>
              </a:rPr>
              <a:t> </a:t>
            </a:r>
            <a:endParaRPr lang="en-US" dirty="0">
              <a:solidFill>
                <a:schemeClr val="tx1"/>
              </a:solidFill>
            </a:endParaRPr>
          </a:p>
          <a:p>
            <a:r>
              <a:rPr lang="en-US" dirty="0">
                <a:solidFill>
                  <a:schemeClr val="tx1"/>
                </a:solidFill>
              </a:rPr>
              <a:t>The term ‘</a:t>
            </a:r>
            <a:r>
              <a:rPr lang="en-US" b="1" dirty="0">
                <a:solidFill>
                  <a:schemeClr val="tx1"/>
                </a:solidFill>
              </a:rPr>
              <a:t>Industrial Relations</a:t>
            </a:r>
            <a:r>
              <a:rPr lang="en-US" dirty="0">
                <a:solidFill>
                  <a:schemeClr val="tx1"/>
                </a:solidFill>
              </a:rPr>
              <a:t>’ comprises of two terms: ‘Industry’ and ‘Relations’. “Industry” refers to “any productive activity in which an individual (or a group of individuals) is (are) engaged”. By “relations” we mean “the relationships that exist within the industry between the employer and his workmen.” The term industrial relations explain the relationship between employees and management which stem directly or indirectly from union-employer relationship.  Industrial relations are the relationships between employees and employers within the organizational settings. The field of industrial relations looks at the relationship between management and workers, particularly groups of workers represented by a union. Industrial relations are basically the interactions between employers, employees and the government, and the institutions and associations through which such interactions are mediated.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90504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7"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Interaction</a:t>
            </a:r>
            <a:endParaRPr lang="en-ZA" sz="3000">
              <a:solidFill>
                <a:srgbClr val="343944"/>
              </a:solidFill>
              <a:effectLst/>
              <a:latin typeface="Segoe UI" panose="020B0502040204020203" pitchFamily="34" charset="0"/>
            </a:endParaRPr>
          </a:p>
        </p:txBody>
      </p:sp>
      <p:pic>
        <p:nvPicPr>
          <p:cNvPr id="8"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9"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Interaction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18704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7574" y="740229"/>
            <a:ext cx="10056220" cy="5694394"/>
          </a:xfrm>
        </p:spPr>
        <p:txBody>
          <a:bodyPr/>
          <a:lstStyle/>
          <a:p>
            <a:r>
              <a:rPr lang="en-US" b="1" dirty="0" smtClean="0">
                <a:solidFill>
                  <a:schemeClr val="tx1"/>
                </a:solidFill>
              </a:rPr>
              <a:t>Miscellaneous</a:t>
            </a:r>
            <a:r>
              <a:rPr lang="en-US" b="1" dirty="0">
                <a:solidFill>
                  <a:schemeClr val="tx1"/>
                </a:solidFill>
              </a:rPr>
              <a:t>:</a:t>
            </a:r>
            <a:r>
              <a:rPr lang="en-US" dirty="0">
                <a:solidFill>
                  <a:schemeClr val="tx1"/>
                </a:solidFill>
              </a:rPr>
              <a:t> </a:t>
            </a:r>
          </a:p>
          <a:p>
            <a:r>
              <a:rPr lang="en-US" dirty="0">
                <a:solidFill>
                  <a:schemeClr val="tx1"/>
                </a:solidFill>
              </a:rPr>
              <a:t> </a:t>
            </a:r>
          </a:p>
          <a:p>
            <a:r>
              <a:rPr lang="en-US" dirty="0">
                <a:solidFill>
                  <a:schemeClr val="tx1"/>
                </a:solidFill>
              </a:rPr>
              <a:t>The miscellaneous factors include</a:t>
            </a:r>
          </a:p>
          <a:p>
            <a:r>
              <a:rPr lang="en-US" dirty="0">
                <a:solidFill>
                  <a:schemeClr val="tx1"/>
                </a:solidFill>
              </a:rPr>
              <a:t> </a:t>
            </a:r>
          </a:p>
          <a:p>
            <a:r>
              <a:rPr lang="en-US" b="1" dirty="0">
                <a:solidFill>
                  <a:schemeClr val="tx1"/>
                </a:solidFill>
              </a:rPr>
              <a:t>  -   Inter/Intra Union Rivalry</a:t>
            </a:r>
          </a:p>
          <a:p>
            <a:r>
              <a:rPr lang="en-US" b="1" dirty="0">
                <a:solidFill>
                  <a:schemeClr val="tx1"/>
                </a:solidFill>
              </a:rPr>
              <a:t>  -   Charter of Demands</a:t>
            </a:r>
          </a:p>
          <a:p>
            <a:r>
              <a:rPr lang="en-US" b="1" dirty="0">
                <a:solidFill>
                  <a:schemeClr val="tx1"/>
                </a:solidFill>
              </a:rPr>
              <a:t>  -   Work Load-   Standing orders/rules/service conditions/safety measures</a:t>
            </a:r>
          </a:p>
          <a:p>
            <a:r>
              <a:rPr lang="en-US" b="1" dirty="0">
                <a:solidFill>
                  <a:schemeClr val="tx1"/>
                </a:solidFill>
              </a:rPr>
              <a:t> -    Non-implementation of agreements and awards etc.</a:t>
            </a:r>
          </a:p>
          <a:p>
            <a:endParaRPr lang="en-US" dirty="0"/>
          </a:p>
        </p:txBody>
      </p:sp>
    </p:spTree>
    <p:extLst>
      <p:ext uri="{BB962C8B-B14F-4D97-AF65-F5344CB8AC3E}">
        <p14:creationId xmlns:p14="http://schemas.microsoft.com/office/powerpoint/2010/main" val="277778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7"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Interaction</a:t>
            </a:r>
            <a:endParaRPr lang="en-ZA" sz="3000">
              <a:solidFill>
                <a:srgbClr val="343944"/>
              </a:solidFill>
              <a:effectLst/>
              <a:latin typeface="Segoe UI" panose="020B0502040204020203" pitchFamily="34" charset="0"/>
            </a:endParaRPr>
          </a:p>
        </p:txBody>
      </p:sp>
      <p:pic>
        <p:nvPicPr>
          <p:cNvPr id="8"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9"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Interaction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410501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loud 6"/>
          <p:cNvSpPr/>
          <p:nvPr/>
        </p:nvSpPr>
        <p:spPr>
          <a:xfrm>
            <a:off x="130627" y="0"/>
            <a:ext cx="8869682" cy="685799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3"/>
          <p:cNvSpPr>
            <a:spLocks noGrp="1"/>
          </p:cNvSpPr>
          <p:nvPr>
            <p:ph type="title"/>
          </p:nvPr>
        </p:nvSpPr>
        <p:spPr>
          <a:xfrm>
            <a:off x="727530" y="1709004"/>
            <a:ext cx="7440743" cy="1935534"/>
          </a:xfrm>
        </p:spPr>
        <p:txBody>
          <a:bodyPr/>
          <a:lstStyle/>
          <a:p>
            <a:pPr algn="ctr"/>
            <a:r>
              <a:rPr lang="en-US" sz="3200" b="1" dirty="0"/>
              <a:t>Let’s now </a:t>
            </a:r>
            <a:r>
              <a:rPr lang="en-US" sz="3200" b="1" dirty="0">
                <a:solidFill>
                  <a:schemeClr val="tx1"/>
                </a:solidFill>
              </a:rPr>
              <a:t>take a brief look at these varied environmental influences.</a:t>
            </a:r>
            <a:endParaRPr lang="en-US" sz="3200" dirty="0">
              <a:solidFill>
                <a:schemeClr val="tx1"/>
              </a:solidFill>
            </a:endParaRPr>
          </a:p>
        </p:txBody>
      </p:sp>
      <p:pic>
        <p:nvPicPr>
          <p:cNvPr id="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774281" y="0"/>
            <a:ext cx="4157033" cy="14151603"/>
          </a:xfrm>
          <a:prstGeom prst="rect">
            <a:avLst/>
          </a:prstGeom>
        </p:spPr>
      </p:pic>
    </p:spTree>
    <p:extLst>
      <p:ext uri="{BB962C8B-B14F-4D97-AF65-F5344CB8AC3E}">
        <p14:creationId xmlns:p14="http://schemas.microsoft.com/office/powerpoint/2010/main" val="33806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7"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Interaction</a:t>
            </a:r>
            <a:endParaRPr lang="en-ZA" sz="3000">
              <a:solidFill>
                <a:srgbClr val="343944"/>
              </a:solidFill>
              <a:effectLst/>
              <a:latin typeface="Segoe UI" panose="020B0502040204020203" pitchFamily="34" charset="0"/>
            </a:endParaRPr>
          </a:p>
        </p:txBody>
      </p:sp>
      <p:pic>
        <p:nvPicPr>
          <p:cNvPr id="8"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9"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Interaction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23402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ZA"/>
          </a:p>
        </p:txBody>
      </p:sp>
      <p:sp>
        <p:nvSpPr>
          <p:cNvPr id="4" name="ISPRING_SCENARIO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ISPRING_SCENARIO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6" name="ISPRING_SCENARIO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Simulation</a:t>
            </a:r>
            <a:endParaRPr lang="en-ZA" sz="3000">
              <a:solidFill>
                <a:srgbClr val="343944"/>
              </a:solidFill>
              <a:effectLst/>
              <a:latin typeface="Segoe UI" panose="020B0502040204020203" pitchFamily="34" charset="0"/>
            </a:endParaRPr>
          </a:p>
        </p:txBody>
      </p:sp>
      <p:pic>
        <p:nvPicPr>
          <p:cNvPr id="7" name="ISPRING_SCENARIO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49061" y="482600"/>
            <a:ext cx="406400" cy="406400"/>
          </a:xfrm>
          <a:prstGeom prst="rect">
            <a:avLst/>
          </a:prstGeom>
          <a:effectLst>
            <a:innerShdw>
              <a:scrgbClr r="0" g="0" b="0">
                <a:alpha val="0"/>
              </a:scrgbClr>
            </a:innerShdw>
          </a:effectLst>
        </p:spPr>
      </p:pic>
      <p:sp>
        <p:nvSpPr>
          <p:cNvPr id="8" name="ISPRING_SCENARIO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Simulation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89297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US"/>
          </a:p>
        </p:txBody>
      </p:sp>
      <p:sp>
        <p:nvSpPr>
          <p:cNvPr id="6" name="Title 5"/>
          <p:cNvSpPr>
            <a:spLocks noGrp="1"/>
          </p:cNvSpPr>
          <p:nvPr>
            <p:ph type="title"/>
          </p:nvPr>
        </p:nvSpPr>
        <p:spPr/>
        <p:txBody>
          <a:bodyPr/>
          <a:lstStyle/>
          <a:p>
            <a:endParaRPr lang="en-US"/>
          </a:p>
        </p:txBody>
      </p:sp>
      <p:sp>
        <p:nvSpPr>
          <p:cNvPr id="7" name="ISPRING_QUIZ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SPRING_QUIZ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9" name="ISPRING_QUIZ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smtClean="0">
                <a:solidFill>
                  <a:srgbClr val="343944"/>
                </a:solidFill>
                <a:effectLst/>
                <a:latin typeface="Segoe UI" panose="020B0502040204020203" pitchFamily="34" charset="0"/>
              </a:rPr>
              <a:t>   Quiz</a:t>
            </a:r>
            <a:endParaRPr lang="en-US" sz="3000">
              <a:solidFill>
                <a:srgbClr val="343944"/>
              </a:solidFill>
              <a:effectLst/>
              <a:latin typeface="Segoe UI" panose="020B0502040204020203" pitchFamily="34" charset="0"/>
            </a:endParaRPr>
          </a:p>
        </p:txBody>
      </p:sp>
      <p:pic>
        <p:nvPicPr>
          <p:cNvPr id="10" name="ISPRING_QUIZ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1" name="ISPRING_QUIZ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smtClean="0">
                <a:solidFill>
                  <a:srgbClr val="343944"/>
                </a:solidFill>
                <a:effectLst/>
                <a:latin typeface="Segoe UI" panose="020B0502040204020203" pitchFamily="34" charset="0"/>
              </a:rPr>
              <a:t>Click the </a:t>
            </a:r>
            <a:r>
              <a:rPr lang="en-US" sz="2200" b="1" smtClean="0">
                <a:solidFill>
                  <a:srgbClr val="343944"/>
                </a:solidFill>
                <a:effectLst/>
                <a:latin typeface="Segoe UI Semibold" panose="020B0702040204020203" pitchFamily="34" charset="0"/>
              </a:rPr>
              <a:t>Quiz</a:t>
            </a:r>
            <a:r>
              <a:rPr lang="en-US" sz="2200" smtClean="0">
                <a:solidFill>
                  <a:srgbClr val="343944"/>
                </a:solidFill>
                <a:effectLst/>
                <a:latin typeface="Segoe UI" panose="020B0502040204020203" pitchFamily="34" charset="0"/>
              </a:rPr>
              <a:t> button to edit this object</a:t>
            </a:r>
            <a:endParaRPr lang="en-US"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1459981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ZA"/>
          </a:p>
        </p:txBody>
      </p:sp>
      <p:sp>
        <p:nvSpPr>
          <p:cNvPr id="5" name="Title 4"/>
          <p:cNvSpPr>
            <a:spLocks noGrp="1"/>
          </p:cNvSpPr>
          <p:nvPr>
            <p:ph type="title"/>
          </p:nvPr>
        </p:nvSpPr>
        <p:spPr/>
        <p:txBody>
          <a:bodyPr/>
          <a:lstStyle/>
          <a:p>
            <a:endParaRPr lang="en-ZA"/>
          </a:p>
        </p:txBody>
      </p:sp>
      <p:sp>
        <p:nvSpPr>
          <p:cNvPr id="6" name="ISPRING_INTERACTION_SHAPE0"/>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ISPRING_INTERACTION_SHAPE1"/>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INTERACTION_SHAPE2"/>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ZA" sz="3000" smtClean="0">
                <a:solidFill>
                  <a:srgbClr val="343944"/>
                </a:solidFill>
                <a:effectLst/>
                <a:latin typeface="Segoe UI" panose="020B0502040204020203" pitchFamily="34" charset="0"/>
              </a:rPr>
              <a:t>   Interaction</a:t>
            </a:r>
            <a:endParaRPr lang="en-ZA" sz="3000">
              <a:solidFill>
                <a:srgbClr val="343944"/>
              </a:solidFill>
              <a:effectLst/>
              <a:latin typeface="Segoe UI" panose="020B0502040204020203" pitchFamily="34" charset="0"/>
            </a:endParaRPr>
          </a:p>
        </p:txBody>
      </p:sp>
      <p:pic>
        <p:nvPicPr>
          <p:cNvPr id="9" name="ISPRING_INTERACTION_SHAPE3"/>
          <p:cNvPicPr>
            <a:picLocks/>
          </p:cNvPicPr>
          <p:nvPr/>
        </p:nvPicPr>
        <p:blipFill>
          <a:blip r:embed="rId5">
            <a:extLst>
              <a:ext uri="{28A0092B-C50C-407E-A947-70E740481C1C}">
                <a14:useLocalDpi xmlns:a14="http://schemas.microsoft.com/office/drawing/2010/main" val="0"/>
              </a:ext>
            </a:extLst>
          </a:blip>
          <a:srcRect/>
          <a:stretch>
            <a:fillRect/>
          </a:stretch>
        </p:blipFill>
        <p:spPr>
          <a:xfrm>
            <a:off x="4839441" y="482600"/>
            <a:ext cx="406400" cy="406400"/>
          </a:xfrm>
          <a:prstGeom prst="rect">
            <a:avLst/>
          </a:prstGeom>
          <a:effectLst>
            <a:innerShdw>
              <a:scrgbClr r="0" g="0" b="0">
                <a:alpha val="0"/>
              </a:scrgbClr>
            </a:innerShdw>
          </a:effectLst>
        </p:spPr>
      </p:pic>
      <p:sp>
        <p:nvSpPr>
          <p:cNvPr id="10" name="ISPRING_INTERACTION_SHAPE4"/>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ZA" sz="2200" smtClean="0">
                <a:solidFill>
                  <a:srgbClr val="343944"/>
                </a:solidFill>
                <a:effectLst/>
                <a:latin typeface="Segoe UI" panose="020B0502040204020203" pitchFamily="34" charset="0"/>
              </a:rPr>
              <a:t>Click the </a:t>
            </a:r>
            <a:r>
              <a:rPr lang="en-ZA" sz="2200" b="1" smtClean="0">
                <a:solidFill>
                  <a:srgbClr val="343944"/>
                </a:solidFill>
                <a:effectLst/>
                <a:latin typeface="Segoe UI Semibold" panose="020B0702040204020203" pitchFamily="34" charset="0"/>
              </a:rPr>
              <a:t>Interaction</a:t>
            </a:r>
            <a:r>
              <a:rPr lang="en-ZA" sz="2200" smtClean="0">
                <a:solidFill>
                  <a:srgbClr val="343944"/>
                </a:solidFill>
                <a:effectLst/>
                <a:latin typeface="Segoe UI" panose="020B0502040204020203" pitchFamily="34" charset="0"/>
              </a:rPr>
              <a:t> button to edit this object</a:t>
            </a:r>
            <a:endParaRPr lang="en-ZA" sz="2200">
              <a:solidFill>
                <a:srgbClr val="343944"/>
              </a:solidFill>
              <a:effectLst/>
              <a:latin typeface="Segoe UI" panose="020B0502040204020203" pitchFamily="34" charset="0"/>
            </a:endParaRPr>
          </a:p>
        </p:txBody>
      </p:sp>
    </p:spTree>
    <p:custDataLst>
      <p:tags r:id="rId1"/>
    </p:custDataLst>
    <p:extLst>
      <p:ext uri="{BB962C8B-B14F-4D97-AF65-F5344CB8AC3E}">
        <p14:creationId xmlns:p14="http://schemas.microsoft.com/office/powerpoint/2010/main" val="24781431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PRESENTATION_TITLE" val="14341"/>
  <p:tag name="ISPRING_FIRST_PUBLISH" val="1"/>
  <p:tag name="ISPRING_LMS_API_VERSION" val="SCORM 2004 (2nd edition)"/>
  <p:tag name="ISPRING_ULTRA_SCORM_COURSE_ID" val="B259AD59-C764-47E3-9538-542C9869A30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03\uFFFD\u000E{09704398-9100-46D7-85B0-45317F34F785}&quot;,&quot;C:\\Users\\zwane\\Documents\\skills college\\E-Learning\\BUSINESS SKILL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80.000000"/>
  <p:tag name="ISPRING_CURRENT_PLAYER_ID" val="universal"/>
  <p:tag name="ISPRING_UUID" val="{364BBF38-A9D5-4A98-8E61-564AA4008FB1}"/>
  <p:tag name="ISPRING_RESOURCE_FOLDER" val="F:\BUSINESS SKILLS\14341\"/>
  <p:tag name="ISPRING_PRESENTATION_PATH" val="F:\BUSINESS SKILLS\14341.pptx"/>
  <p:tag name="ISPRING_SCREEN_RECS_UPDATED" val="F:\BUSINESS SKILLS\14341\"/>
  <p:tag name="ISPRING_PLAYERS_CUSTOMIZATION_2" val="UEsDBBQAAgAIAJMGl1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NfDJRjqW8+RYGAAA5FwAAHQAAAHVuaXZlcnNhbC9jb21tb25fbWVzc2FnZXMubG5nrVjbbuM2EH1fYP+BMBCgBbbZ3QIbFEXiBS0xsRBZ1Ep0vOkFAmPRNhFJdHVxkj71a/ph/ZIOKdmx9wJJSR5sWJTnzJA8Z2bI04/3aYI2Ii+kys4G74/fDZDI5iqW2fJsMGXnP/0yQEXJs5gnKhNng0wN0Mfh61enCc+WFV8K+P36FUKnqSgKeCyG+unxGcn4bOCPImxZJAydkUsiPLUdGnk4CDBzqBe5eETcwRBXsVQo43nOSwjm9G2D0A7ou/iaBFFoEQDV0JRF4dT3acCIPRiylUCFTKvE4CJZoEyVqKjWa5WXIkYyQyX8hc/n4EHeyESWDyhVsegRQnjpeBG4N/Nrhh3XYdfRhNpkMCQZv0kgjHkuRIZywWORP8eHR4MJdhtwWxYvhO4HJCQeg8X0x5TRwdDPRSGyEuDWK1WqPniuY0OcET2PLDr12GAYJjIW6OjTlIRm373pZESCI6QW6IhRBtPZvgqPeji6Aj/foNMVOHsanWYYFmCCg8t6TayAwIAdzRw2HgwtWF1NmjtZrpAM1zkIBYkNT6qaXY2U2tyNsHUZMRph349GU8Ye4x7x+W2btUUnPvauI5de0GjkXEBYKl3z7AG5aqn+yH74+eTk/v2Hkx97AYXAKPcQChmkD+86AHksoG4EaMSNPPIZ9lt/97OjU+Y6HjC6+dHPGsh7BYyF71a7aRAAzRuOOqHJGHotXGIyxrWq0IpvBCoV2khxZ/IDyEDmIDLDYngxVzCQVa0as+kEA41AWSxwLE1RkILK84c3ddqpypXKwV2B4lrHsfGpeaXfr2sF1uxSOlVBAotVymV23O565rkU24ZmE+A3voDFZbtJAdIBvCH1RgvnDbi4yxLFY7SApIIkDRFfrxM5b5Jow3w/4Q+tUQR45ngXQHfqhpDA7O2ITosxsnOuJ9sTJcAhCQAg54XIn2AbGa4bc4STpB/C2LkYu/BhOoSxXK4S+JR94/AJMMEXrbmiScg4DGc0sPWi6XzM0ZoXxZ3K4wOW7u9nG7DjWRSEYLE9cF0sd8DADwnNQJ6LedkOBlFiw+9GVzBVIGDETDLQkkqrogTZpOtElMJEK/VU+NxQ6kYsFOgrEXxTcx+8G7G10tzFU88aRyO2S6Iur7L5qqMdiPOb+thXQwU02ed8a0wNWjSinyG7QDKkfSzoJeTAyz4W1ySERSZhm42Hr5yLulBC3tsmpW3Sm3OdY5KHphnSbNpIVRUwopcEUpPZkeK4n5uQQGX3mIPd7+TWGnXbiS3lBtoYIKDIWx1BureIrUX1aer8Fp1jxzW1+kvq8QfT9fF4w7O5ALLNud7TB3gXy9i807Q3/v+q5N+Il02qP2qqhGeTz0d94zkoLN9RBC9Lka7LNtd6wZrwnxKFlvh3Q+gy9af53zXlL7Ize238s/fn4LjQZ49ag3jmSnXfrZeOpOn9CTQsujhCj5F0txprtyOH6orYfvJ4tHO884ODhpMtVHdrjzYAnkJPxQjHsMYm8hBanRSqUHdbc/rYD9+cO7rbz8godBhUnZm4KWTZ6tnouXN9NXJ+emHd61kPig1zmAshewC43B2qE5lC/HEHzOmEbFegLhEHM5mpKomN/BN5a8oErG2Viq+74UWuUjOa8GJL/7pMfXxOFPXkgtqp36Of2im48/7sCfjpuxQSHEAbY2HP0r2PpdWedDQC+eilcFm4bZ1ARykv5ysoxwtVZXFHoPoIZpNzDGDNnEPB8/YurAH4Iox6FDWjv/YC0R0dJFGyA/vdU6Uo/uwNoqexw6ivL0pxX7YDTUeGRWFEz8+hk1ss2iwYHh2GbB66WDVH5a1dx5Mzc4D9L3Ik5XVRTFUKQ8ftfpm+sDNkwYxhazwB/YVGbqrKoensg7Clm0WnARzpGuVaAAQNBJNlIhC551pvfVD11Q9kZnNIGwwnPL+FtM6USnrFZjZQy6nsN6fHO5CqTGTWK/LnFVU9Yeb4EbZtcyEEKwnn/du6h4jhwDlvboYStewMZo2xB1XjCzwRy7IvYEDI7sJHX2qYCwRXcX1V/d8//7bZ19eETU6GtFc/Pya9zdd1e/dUmEvu07d7d97/A1BLAwQUAAIACADNfDJRAAAAAAIAAAAAAAAALgAAAHVuaXZlcnNhbC9wbGF5YmFja19hbmRfbmF2aWdhdGlvbl9zZXR0aW5ncy54bWwDAFBLAwQUAAIACADNfDJR2QpF8FEFAAAaHgAAJwAAAHVuaXZlcnNhbC9mbGFzaF9wdWJsaXNoaW5nX3NldHRpbmdzLnhtbOVZ3XLaOBS+z1NovNPLhtAkbZoBMhTMxFP+FjttMzs7GWELrI0suZJMSq/2afbB9kn2yA4GQn5EWzrd9iJDLJ/v05GOzp9cO/uUMDQjUlHB6051/8BBhIcionxady6CzvMTBymNeYSZ4KTucOGgs8ZeLc3GjKrYJ1qDqEJAw9VpqutOrHV6Wqnc3NzsU5VK81awTAO/2g9FUkklUYRrIispw3P40fOUKOeWwYIA/hLBb2GNvT2EagVTT0QZI4hGoDmnZlGYdRhWsVMpxMY4vJ5KkfGoJZiQSE7Hdee3ltuutg8XMgVVmyaEmz1RDRg0w/oURxE1WmDm088ExYROY1C3enDkoBsa6bjuHB68MDwgX9nkydmLxWPD0xKwC1zfTpAQjSOscfFYzCjJhEgwB1ENLTMCpGtjK5KafNLlQDEUzTlOaBjAG2T2qu60g6uR23FHbr/lXl2MuoWq1ojAC7quFcbvem33qj8IXP/qPOh1twYF7odgC9C2mlnTD0eu7/YDd3T1xhtsibBXaolxe02vuyXmvfvG94JtZ+o3e9tChueDvh3m/HLojrpe/+1VMBh0A2+4ROVneOW01irrB78GDiIyuXq8dZwlY44pg2Bz54wroiFcMSynJBAdCt44wUwRB/2VkunvGWZUz42HQlS7JiRtqpSEemS8r+4Yj3KWdAUhKAYuWfr28evStV+drC29Usy+XNa9WtbKYDeMhRbfWfvqwXGp/uujx9V/QNHajEZE9LGUecjaXMCTKrxYRsfq4cuXj2vxwGw1rDUOYwilehEJV0cWUtToj0NNZxCnyR1dJxljfpamQuplMF0dLJV4gKY2EXzt/JlnNBYsKu1GkjGJ+jghKwnIv6a8A5JVB03AUxhYdJASjnzMIelRDVYOSwKVjZWmOk92nVvppqSYIeCDrExQz9+wehhjqdZco7SPSTRh44++0ET9WWx3MfSgqM/ABMg4qJW8yyPUlvgGkrSN+JBwG7FzODzMHCAirZSQWG0hiZqMWQkn4M02gu/JWFFNrERFxiI0Fxli9Br2WSDwuyyB/2KCVosDNJEiyUehgNFI5WaZUXJDojObiS5hiiQDJFRLKSO6mOFjRj+jMZkICbwEz8BsME5Vwb+/FXGKlVqS4oWOz4oU6/Xb7odnZoE4mmEoV7YjB/cmSap3wo/niAu9wMF2hDiDU2GMEtEof2eztv0vN0MZYcDO38gaa/yKJhnD35K+3JAV6h2afDezbGP4JzWwnjbGs9zRjfPm1ODiFExScMKLELID5RmxJQwxR4KzOcIhlEnKhI0ZFZmCkSJAFNTqyzUs8HBM86cpZDKYUUZEWlEeVF8cHh2/fHXy+nS/8u/f/zx/FHRbQA4ZNtMVFWTr0bbDGnmnxXkC90ArYYe601A8AXqwrbDGbavmIy2GNfKeRsMae7fdsAZuNB1PIB9pPTawHSETE3WiDXve34VawD2jdLMVeO+84PIegtwVNgu2WsUUk/fXlnml/6OWlr7bHLXOEZjrohv4pzbhoS8gEuswhgAzMVcxlpi8NbCRHVwEYH/XitaY2apuHbnvrAjB4FZR127a/sBqwW9tpEZFnTlcqTGtVIC6YVrkQagcGE2g0I2+Wxb4mphs5cPfOJzvLMz9P0LVV7fBRazbUagiWIbxzo7ur5FMdmmgn3jbf+z7oZ/5Eme0uE62Ee5heU0kCoRgVvLDxaUp8vjEqjjxCUEJNOR2GxiR7xqu1g++7/a8N4Nu+xdIDT/oDhZP5YeStS8j5Y39+qdE8yahnCawraaJL78/No6PDmqV+1/t7QHb+vfcxt5/UEsDBBQAAgAIAM18MlGY5LBzcAMAAPgLAAAhAAAAdW5pdmVyc2FsL2ZsYXNoX3NraW5fc2V0dGluZ3MueG1slVZRb9owEH4evwKxd1gpG62URqItSNVYW62Mdyc5wMKxI9uh49/v7MTBgQBZIqT4u+/s893nM4HaUt7dgVRU8IfebS/sfAniXErgegFpxoiGbkQUvCQPvdmf+bw3sAzBhPwArSlfKwRKpEuRFYs0I3w/F2vRj0i8XUuR86QXfp3dmjcYWOqR02afgWSUb5H3fXj3+Dxr5jGq9IuGtL8iMfQFBo4O05vpcDps45BJUApMMPfPk+HkxxUfRiJgbpXReHQ3mrTyOCwzs08rpx1VVFun8XB8Ox41O2FqkVvP64U1CrqGv/rKDjKR5Vn7emVSrM0mjzzG5r3iwQRJUDZIf7437xU6SnBvFrkijDZbJGuoxxtDcpOc2yGuC7LOX9mnmR/lWgvejwXXeHb6XMiUsP/zKYXWwsOKuVoC8xIlLRyckKNxEp9Ju2I0wSQJmVgqfDPvgVp+eSc/MMFLwd6N0Godweg5YhBqmUMwcCNjURvx+ZZrPO4QrghTaPYhR3nHCryTXLkp6phj/YZPyhOPUgLOvhQsT+GpiNKj1XHHfnp6tAnz46qwKjAJuxLyIjuAjveKmjzheaDjfZikv3G2PyEfW4yHOxmPxBbvQqK/BMAJfrvsuJE1mennpvEob70SsIRUJBBaPSxoCqYywcBiJojBURQBJzu6JhpvkV+GE+1t6CoYHBkKDTVKJtBUMzgVUixyqTAINC7LzZXVabAYh0LzaqLnsNKOWwdd6s0t5dfaji+rt5yoSFIx6Gq8vh56KZFbkAshmOp1SxfsTDiDvTWP6eaWwGMP8oWvRBsHLjT4M9u4G5miOEqtuERrEm9SjKQ56ip1tnaNNQrK9U5rx/M0AjnFelNwQqtjhrWh6w3Dn15S+ISkTj9jNH56g1NxQisNe4CtMBAZb5y+i4HB05xpymAHriF4gNnkme0ECiV9ukejm7rWPOSq0MrecVCCz6obTuhLjEfUe5BvuKxjTSJlN3PoB64DH2b0enLZ04wG/XZmx1Ym/oRobMgVFsTLG8m1+NBE6nK6w9hulOxgwmlqWwfC3rINFuPBhMjKDFiTS+QJ7hY3l0k1kXL0Bkuzg2mL4bDJwVrqXXGBZy1cSQC/I1qwU/Xpn7CPBJHJa0WoNe4Gs/HFneFFZpsrNuU008HAg2wpqqzjN/7fDzudf1BLAwQUAAIACADNfDJR0R5ofU4FAACkHQAAJgAAAHVuaXZlcnNhbC9odG1sX3B1Ymxpc2hpbmdfc2V0dGluZ3MueG1s3Vnbbts4EH3PVxBa9LFxLk3aBnYCx1YQob6tpbQNFouAlmiLG4pUScqp+7Rfsx+2X7JDKZbt2HHobpyifShS0XMOh5yZw6FUPfuaMDQmUlHBa87+7p6DCA9FRPmo5lwFF6/fOUhpzCPMBCc1hwsHnZ3uVNNswKiKfaI1mCoENFydpLrmxFqnJ5XK3d3dLlWpNL8KlmngV7uhSCqpJIpwTWQlZXgCf/QkJcq5Z7AggH+J4Pew050dhKoFU1tEGSOIRuA5p2ZRmF3qhDmVwmqAw9uRFBmPGoIJieRoUHN+a7jN/ebh1KZgatKEcLMl6hQGzbA+wVFEjROY+fQbQTGhoxi83d9746A7Gum45hzuHRgesK8s8+Tsxdqx4WkI2ASu7ydIiMYR1rh4LGaUZEgkRIOoUy0zAqQLY3OWmnzV5UAxFE04TmgYwC/IbFXNaQY3fffC7budhntz1W8VrlojAi9ouVYYv+U13ZtON3D9m8ug3doYFLifgw1Am3pmTd/ru77bCdz+zbnX3RBh79QM47brXmtDzCf33PeCTWfq1NubQnqX3Y4d5vK65/ZbXufDTdDttgKvN0PlOTyXrdXKYuJXoUBEJufTW8dZMuCYMtCaBzmuiAa1YliOSCAuKFTjEDNFHPRXSka/Z5hRPTEVCqJ2S0haVykJdd9UX80xFeXM6ApCcAxKsqzto/dlab99t7D0SjH7bFkrvayWWteLhRYv7P3+3lHp/vs3691/xNHqmEZEdLCUuWQtL+BJFw5m6rh/eHy83otHZqtirXEYg5TqqRLOj0ytqPEfh5qOQafJA1+HGWN+lqZC6pmYzg+WTjxCUx0KvpB/5hkNBIvKuJFkQKIOTqAKehfcQUMoDQYh7KaEIx9zOOSohrCGJUJlA6Wpzg+3i3vruqSYITjA4BQmqO0vhTmMsVQLtVAGxJws4ekfHaGJ+rPY32LoUVOfwZ4jU5FW9i6PUFPiOziUbcx7hNuYXUK2MJMxRFo5IbHawBLVGbMyTqB8bQw/kYGimliZioxFaCIyxOgt7LNAUGhZAv+LCZrvBtBQiiQfZVhppPKwjCm5I9GZzUTXMEWSARK6o5QRXczwJaPf0IAMhQRegscQNhinquDf3Yg4xUrNSPHUx1fFmep1mu7nV2aBOBpj6E82I4d6Jkmqt8KPJ4gLPcXBdoQ4g6wwQYlolP9ms7bd7w9DKSkQ52eKxgK/oknG8HPSlxsyR73FkG9nlk0C/6QH1tPGeJwXuinenBpKnEJICk74IYSDg/KM2BKGmCPB2QThEPoiZWRjTEWmYKQQiIJafb+HBR7SNH8awdUJZpQRkVaUe/sHh2+Ojt++e3+yW/n3739erwXdd4w9hs10RcvYWHvPsEY+uNM8gXvk7mCHenCDeAL06D3CGrepm2vuFNbIFTcLa+zD+4U1cOmW8QRyzV1jCXshZGJUJ1qK5+prpwXcM07XG4H30QuuVxDkpbDcsFUrpntc3Uzmrf2DXnLw45pJ3633G5cIAnTVCvwTG0HoCNBeHcYgKUPztsUSk3f/NrbdqwAi7lrRmsBadap996MVIYTYSmftpu10rRb8wcaqX3SWvbmu0soF6BRGxckHvQKjCbS20Yvp/v9RYauqfWYB35qw/RzitPKmS9eqU6FnWxIngmUYby1Zf+ID48fF5Bfe6ZXZr1YdzsgnCTWgFzqlf+X3Mv3pK2Eb4zaWt0SiQAhmZd+bvvhEHh9adR8+ISiBO7bdBkbkRdVpMel9t+2dd1vNrWY/tUv/n0Jynnf7iqfyS8fCp43ylfvit8AdGF/8snq68x9QSwMEFAACAAgAzXwyUTKQaxK8AQAAegYAAB8AAAB1bml2ZXJzYWwvaHRtbF9za2luX3NldHRpbmdzLmpzjZRRT8IwEMff+RRkvhqiA534hgESEx5M5M340HXHWOh6TVsmaPzurkOk225I+7L+99v/etf1vnr9cgQ86D/2v6rnav1SX1caOM3qLVzXddGh504PjMgSWGY5iExC0ECK46d/8veJoIwDWZnG+1dnazy/AN2bFRPGxxVhoQnNEFpBaB+EtqMCf9Yy+83qkJFX5nhrLcoBR2lB2oFEnbOKCa5W1fATbMBYgP4HXTEONdO78CFOOsmT4yiOEj72OY65YnK/wBQHMeObVONWJgd6PnTTp9d7Bbo88M1f2Kfp3AdEZuyzhbwZeHY7C2dhN6k0GAO/ccfTSTi5J2HBYhB+QtHoYTQ5g9aM59U4QxeZyeyRjsJoGI18WrEUWlXikNwmwzomS69WNVvBD5yFne1KRgm2B92yav8YCtVWXXCASmPqKtJGIzdJVCBLMpkeuOnYTZJzm3W2Xf9G1TEGMerkeHpw46bPtIpRu2bYuGZr4tbmXc3lgs5gycttGlEXVF8QlEjFRUJT1McFuRnb7DRu/VamzfQG9BJRlM3THQqYspmAfpYrdAKzlvF1XmplOu9+oyB3zi/OsbHN3vcPUEsDBBQAAgAIAM18MlG45zzyXgAAAGMAAAAcAAAAdW5pdmVyc2FsL2xvY2FsX3NldHRpbmdzLnhtbA3KvQ5AQAwA4N1TNN39bQbHZrTgARoakfRacUd4e7d9w9f2rxd4+AqHqcO6qBBYV9sO3R0u85A3CCGSbiSm7FANoe+yVmwlmTjGFAOcQh9fM/uEyCP5NIdbBMsu+wFQSwECAAAUAAIACACTBpdQNmFYAkcDAADhCQAAFAAAAAAAAAABAAAAAAAAAAAAdW5pdmVyc2FsL3BsYXllci54bWxQSwECAAAUAAIACADNfDJRjqW8+RYGAAA5FwAAHQAAAAAAAAABAAAAAAB5AwAAdW5pdmVyc2FsL2NvbW1vbl9tZXNzYWdlcy5sbmdQSwECAAAUAAIACADNfDJRAAAAAAIAAAAAAAAALgAAAAAAAAAAAAAAAADKCQAAdW5pdmVyc2FsL3BsYXliYWNrX2FuZF9uYXZpZ2F0aW9uX3NldHRpbmdzLnhtbFBLAQIAABQAAgAIAM18MlHZCkXwUQUAABoeAAAnAAAAAAAAAAEAAAAAABgKAAB1bml2ZXJzYWwvZmxhc2hfcHVibGlzaGluZ19zZXR0aW5ncy54bWxQSwECAAAUAAIACADNfDJRmOSwc3ADAAD4CwAAIQAAAAAAAAABAAAAAACuDwAAdW5pdmVyc2FsL2ZsYXNoX3NraW5fc2V0dGluZ3MueG1sUEsBAgAAFAACAAgAzXwyUdEeaH1OBQAApB0AACYAAAAAAAAAAQAAAAAAXRMAAHVuaXZlcnNhbC9odG1sX3B1Ymxpc2hpbmdfc2V0dGluZ3MueG1sUEsBAgAAFAACAAgAzXwyUTKQaxK8AQAAegYAAB8AAAAAAAAAAQAAAAAA7xgAAHVuaXZlcnNhbC9odG1sX3NraW5fc2V0dGluZ3MuanNQSwECAAAUAAIACADNfDJRuOc88l4AAABjAAAAHAAAAAAAAAABAAAAAADoGgAAdW5pdmVyc2FsL2xvY2FsX3NldHRpbmdzLnhtbFBLBQYAAAAACAAIAHgCAACAGwAAAAA="/>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ISPRING_CONTENTLIB_ASSET_META" val="{&quot;ai&quot;:&quot;NwgYRlFBriVEnF4-20MlDQ&quot;,&quot;gi&quot;:&quot;AvYsLNdW1cGEAqnLUwwbig&quot;,&quot;ti&quot;:&quot;backgrounds&quot;,&quot;vs&quot;:{&quot;f&quot;:[],&quot;i&quot;:{&quot;d&quot;:&quot;NwgYRlFBriVEnF4-20MlDQ&quot;,&quot;p&quot;:true}}}"/>
</p:tagLst>
</file>

<file path=ppt/tags/tag36.xml><?xml version="1.0" encoding="utf-8"?>
<p:tagLst xmlns:a="http://schemas.openxmlformats.org/drawingml/2006/main" xmlns:r="http://schemas.openxmlformats.org/officeDocument/2006/relationships" xmlns:p="http://schemas.openxmlformats.org/presentationml/2006/main">
  <p:tag name="ISPRING_CONTENTLIB_ASSET_META" val="{&quot;ai&quot;:&quot;4QaiyZTGLxBYVf4dSxGgag&quot;,&quot;gi&quot;:&quot;9x3TqVtR56e5V2ibjX9ufw&quot;,&quot;ti&quot;:&quot;characters&quot;,&quot;vs&quot;:{&quot;f&quot;:[870,674],&quot;i&quot;:{&quot;d&quot;:&quot;4QaiyZTGLxBYVf4dSxGgag&quot;,&quot;p&quot;:true}}}"/>
</p:tagLst>
</file>

<file path=ppt/tags/tag37.xml><?xml version="1.0" encoding="utf-8"?>
<p:tagLst xmlns:a="http://schemas.openxmlformats.org/drawingml/2006/main" xmlns:r="http://schemas.openxmlformats.org/officeDocument/2006/relationships" xmlns:p="http://schemas.openxmlformats.org/presentationml/2006/main">
  <p:tag name="ISPRING_INTERACTION_TYPE_SHAPE_ADDED" val="iSpring.FAQ"/>
  <p:tag name="ISPRING_INTERACTION_FULL_PATH" val="F:\BUSINESS SKILLS\14341\interactions\intr1.visuals"/>
  <p:tag name="ISPRING_INTERACTION_RELATIVE_PATH" val="14341\interactions\intr1.visuals"/>
</p:tagLst>
</file>

<file path=ppt/tags/tag38.xml><?xml version="1.0" encoding="utf-8"?>
<p:tagLst xmlns:a="http://schemas.openxmlformats.org/drawingml/2006/main" xmlns:r="http://schemas.openxmlformats.org/officeDocument/2006/relationships" xmlns:p="http://schemas.openxmlformats.org/presentationml/2006/main">
  <p:tag name="ISPRING_CONTENTLIB_ASSET_META" val="{&quot;ai&quot;:&quot;NwgYRlFBriVEnF4-20MlDQ&quot;,&quot;gi&quot;:&quot;AvYsLNdW1cGEAqnLUwwbig&quot;,&quot;ti&quot;:&quot;backgrounds&quot;,&quot;vs&quot;:{&quot;f&quot;:[],&quot;i&quot;:{&quot;d&quot;:&quot;NwgYRlFBriVEnF4-20MlDQ&quot;,&quot;p&quot;:true}}}"/>
</p:tagLst>
</file>

<file path=ppt/tags/tag39.xml><?xml version="1.0" encoding="utf-8"?>
<p:tagLst xmlns:a="http://schemas.openxmlformats.org/drawingml/2006/main" xmlns:r="http://schemas.openxmlformats.org/officeDocument/2006/relationships" xmlns:p="http://schemas.openxmlformats.org/presentationml/2006/main">
  <p:tag name="ISPRING_CONTENTLIB_ASSET_META" val="{&quot;ai&quot;:&quot;4QaiyZTGLxBYVf4dSxGgag&quot;,&quot;gi&quot;:&quot;9x3TqVtR56e5V2ibjX9ufw&quot;,&quot;ti&quot;:&quot;characters&quot;,&quot;vs&quot;:{&quot;f&quot;:[870,674],&quot;i&quot;:{&quot;d&quot;:&quot;4QaiyZTGLxBYVf4dSxGgag&quot;,&quot;p&quot;:tru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ISPRING_INTERACTION_TYPE_SHAPE_ADDED" val="iSpring.FAQ"/>
  <p:tag name="ISPRING_INTERACTION_FULL_PATH" val="F:\BUSINESS SKILLS\14341\interactions\intr2.visuals"/>
  <p:tag name="ISPRING_INTERACTION_RELATIVE_PATH" val="14341\interactions\intr2.visuals"/>
</p:tagLst>
</file>

<file path=ppt/tags/tag41.xml><?xml version="1.0" encoding="utf-8"?>
<p:tagLst xmlns:a="http://schemas.openxmlformats.org/drawingml/2006/main" xmlns:r="http://schemas.openxmlformats.org/officeDocument/2006/relationships" xmlns:p="http://schemas.openxmlformats.org/presentationml/2006/main">
  <p:tag name="ISPRING_SLIDE_SCENARIO_PROPERTIES" val="&lt;ScenarioProperties&gt;&lt;passAction&gt;&lt;action&gt;3&lt;/action&gt;&lt;/passAction&gt;&lt;failAction&gt;&lt;action&gt;3&lt;/action&gt;&lt;/failAction&gt;&lt;viewSlidesPolicy&gt;0&lt;/viewSlidesPolicy&gt;&lt;allowInterrupt&gt;1&lt;/allowInterrupt&gt;&lt;/ScenarioProperties&gt;&#10;"/>
  <p:tag name="ISPRING_SCENARIO_FULL_PATH" val="F:\BUSINESS SKILLS\14341\scenarios\scenario1.scenario"/>
  <p:tag name="ISPRING_SCENARIO_RELATIVE_PATH" val="14341\scenarios\scenario1.scenario"/>
</p:tagLst>
</file>

<file path=ppt/tags/tag42.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Lst>
</file>

<file path=ppt/tags/tag43.xml><?xml version="1.0" encoding="utf-8"?>
<p:tagLst xmlns:a="http://schemas.openxmlformats.org/drawingml/2006/main" xmlns:r="http://schemas.openxmlformats.org/officeDocument/2006/relationships" xmlns:p="http://schemas.openxmlformats.org/presentationml/2006/main">
  <p:tag name="ISPRING_INTERACTION_TYPE_SHAPE_ADDED" val="iSpring.Timeline"/>
  <p:tag name="ISPRING_INTERACTION_FULL_PATH" val="F:\BUSINESS SKILLS\14341\interactions\intr3.visuals"/>
  <p:tag name="ISPRING_INTERACTION_RELATIVE_PATH" val="14341\interactions\intr3.visuals"/>
</p:tagLst>
</file>

<file path=ppt/tags/tag44.xml><?xml version="1.0" encoding="utf-8"?>
<p:tagLst xmlns:a="http://schemas.openxmlformats.org/drawingml/2006/main" xmlns:r="http://schemas.openxmlformats.org/officeDocument/2006/relationships" xmlns:p="http://schemas.openxmlformats.org/presentationml/2006/main">
  <p:tag name="ISPRING_SLIDE_SCENARIO_PROPERTIES" val="&lt;ScenarioProperties&gt;&lt;passAction&gt;&lt;action&gt;3&lt;/action&gt;&lt;/passAction&gt;&lt;failAction&gt;&lt;action&gt;3&lt;/action&gt;&lt;/failAction&gt;&lt;viewSlidesPolicy&gt;0&lt;/viewSlidesPolicy&gt;&lt;allowInterrupt&gt;1&lt;/allowInterrupt&gt;&lt;/ScenarioProperties&gt;&#10;"/>
  <p:tag name="ISPRING_SCENARIO_FULL_PATH" val="F:\BUSINESS SKILLS\14341\scenarios\scenario4.scenario"/>
  <p:tag name="ISPRING_SCENARIO_RELATIVE_PATH" val="14341\scenarios\scenario4.scenario"/>
</p:tagLst>
</file>

<file path=ppt/tags/tag45.xml><?xml version="1.0" encoding="utf-8"?>
<p:tagLst xmlns:a="http://schemas.openxmlformats.org/drawingml/2006/main" xmlns:r="http://schemas.openxmlformats.org/officeDocument/2006/relationships" xmlns:p="http://schemas.openxmlformats.org/presentationml/2006/main">
  <p:tag name="ISPRING_SLIDE_SCENARIO_PROPERTIES" val="&lt;ScenarioProperties&gt;&lt;passAction&gt;&lt;action&gt;3&lt;/action&gt;&lt;/passAction&gt;&lt;failAction&gt;&lt;action&gt;3&lt;/action&gt;&lt;/failAction&gt;&lt;viewSlidesPolicy&gt;0&lt;/viewSlidesPolicy&gt;&lt;allowInterrupt&gt;1&lt;/allowInterrupt&gt;&lt;/ScenarioProperties&gt;&#10;"/>
  <p:tag name="ISPRING_SCENARIO_FULL_PATH" val="F:\BUSINESS SKILLS\14341\scenarios\scenario2.scenario"/>
  <p:tag name="ISPRING_SCENARIO_RELATIVE_PATH" val="14341\scenarios\scenario2.scenario"/>
</p:tagLst>
</file>

<file path=ppt/tags/tag46.xml><?xml version="1.0" encoding="utf-8"?>
<p:tagLst xmlns:a="http://schemas.openxmlformats.org/drawingml/2006/main" xmlns:r="http://schemas.openxmlformats.org/officeDocument/2006/relationships" xmlns:p="http://schemas.openxmlformats.org/presentationml/2006/main">
  <p:tag name="ISPRING_SLIDE_SCENARIO_PROPERTIES" val="&lt;ScenarioProperties&gt;&lt;passAction&gt;&lt;action&gt;3&lt;/action&gt;&lt;/passAction&gt;&lt;failAction&gt;&lt;action&gt;3&lt;/action&gt;&lt;/failAction&gt;&lt;viewSlidesPolicy&gt;0&lt;/viewSlidesPolicy&gt;&lt;allowInterrupt&gt;1&lt;/allowInterrupt&gt;&lt;/ScenarioProperties&gt;&#10;"/>
  <p:tag name="ISPRING_SCENARIO_FULL_PATH" val="F:\BUSINESS SKILLS\14341\scenarios\scenario3.scenario"/>
  <p:tag name="ISPRING_SCENARIO_RELATIVE_PATH" val="14341\scenarios\scenario3.scenario"/>
</p:tagLst>
</file>

<file path=ppt/tags/tag47.xml><?xml version="1.0" encoding="utf-8"?>
<p:tagLst xmlns:a="http://schemas.openxmlformats.org/drawingml/2006/main" xmlns:r="http://schemas.openxmlformats.org/officeDocument/2006/relationships" xmlns:p="http://schemas.openxmlformats.org/presentationml/2006/main">
  <p:tag name="ISPRING_INTERACTION_TYPE_SHAPE_ADDED" val="iSpring.Steps"/>
  <p:tag name="ISPRING_INTERACTION_FULL_PATH" val="F:\BUSINESS SKILLS\14341\interactions\intr4.visuals"/>
  <p:tag name="ISPRING_INTERACTION_RELATIVE_PATH" val="14341\interactions\intr4.visuals"/>
</p:tagLst>
</file>

<file path=ppt/tags/tag48.xml><?xml version="1.0" encoding="utf-8"?>
<p:tagLst xmlns:a="http://schemas.openxmlformats.org/drawingml/2006/main" xmlns:r="http://schemas.openxmlformats.org/officeDocument/2006/relationships" xmlns:p="http://schemas.openxmlformats.org/presentationml/2006/main">
  <p:tag name="ISPRING_INTERACTION_TYPE_SHAPE_ADDED" val="iSpring.FAQ"/>
  <p:tag name="ISPRING_INTERACTION_FULL_PATH" val="F:\BUSINESS SKILLS\14341\interactions\intr5.visuals"/>
  <p:tag name="ISPRING_INTERACTION_RELATIVE_PATH" val="14341\interactions\intr5.visuals"/>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3944FE52-47D3-4127-A149-DA466F9114D6}" vid="{598CEFF7-5E3D-41B2-9D2B-A5D13B285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987</Words>
  <Application>Microsoft Office PowerPoint</Application>
  <PresentationFormat>Widescreen</PresentationFormat>
  <Paragraphs>264</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Century Gothic</vt:lpstr>
      <vt:lpstr>Open Sans</vt:lpstr>
      <vt:lpstr>Open Sans Semibold</vt:lpstr>
      <vt:lpstr>Segoe UI</vt:lpstr>
      <vt:lpstr>Segoe UI Semibold</vt:lpstr>
      <vt:lpstr>Symbol</vt:lpstr>
      <vt:lpstr>Times New Roman</vt:lpstr>
      <vt:lpstr>Theme</vt:lpstr>
      <vt:lpstr>BUSINESS SKILLS Keep informed about current affairs related to one`s own industry </vt:lpstr>
      <vt:lpstr>PURPOSE</vt:lpstr>
      <vt:lpstr>SESSION 1  Identify events in the physical environment that could impact on a selected industry</vt:lpstr>
      <vt:lpstr>PowerPoint Presentation</vt:lpstr>
      <vt:lpstr>Let’s now take a brief look at these varied environmental influences.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3 Identify events in the economic environment that could impact on a selected business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4 Identify people and companies in the news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14341</dc:title>
  <dc:creator>Windows User</dc:creator>
  <cp:lastModifiedBy>Windows User</cp:lastModifiedBy>
  <cp:revision>36</cp:revision>
  <dcterms:created xsi:type="dcterms:W3CDTF">2020-09-17T20:34:34Z</dcterms:created>
  <dcterms:modified xsi:type="dcterms:W3CDTF">2020-10-07T18:55:11Z</dcterms:modified>
</cp:coreProperties>
</file>