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0.xml" ContentType="application/vnd.openxmlformats-officedocument.presentationml.tags+xml"/>
  <Override PartName="/ppt/notesSlides/notesSlide37.xml" ContentType="application/vnd.openxmlformats-officedocument.presentationml.notesSlide+xml"/>
  <Override PartName="/ppt/tags/tag5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5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78" r:id="rId2"/>
    <p:sldId id="260" r:id="rId3"/>
    <p:sldId id="262" r:id="rId4"/>
    <p:sldId id="276" r:id="rId5"/>
    <p:sldId id="275" r:id="rId6"/>
    <p:sldId id="274" r:id="rId7"/>
    <p:sldId id="273" r:id="rId8"/>
    <p:sldId id="272" r:id="rId9"/>
    <p:sldId id="271" r:id="rId10"/>
    <p:sldId id="270" r:id="rId11"/>
    <p:sldId id="269" r:id="rId12"/>
    <p:sldId id="268" r:id="rId13"/>
    <p:sldId id="267" r:id="rId14"/>
    <p:sldId id="266" r:id="rId15"/>
    <p:sldId id="265" r:id="rId16"/>
    <p:sldId id="264" r:id="rId17"/>
    <p:sldId id="279" r:id="rId18"/>
    <p:sldId id="288" r:id="rId19"/>
    <p:sldId id="287" r:id="rId20"/>
    <p:sldId id="286" r:id="rId21"/>
    <p:sldId id="285" r:id="rId22"/>
    <p:sldId id="284" r:id="rId23"/>
    <p:sldId id="283" r:id="rId24"/>
    <p:sldId id="282" r:id="rId25"/>
    <p:sldId id="281" r:id="rId26"/>
    <p:sldId id="280" r:id="rId27"/>
    <p:sldId id="307" r:id="rId28"/>
    <p:sldId id="306" r:id="rId29"/>
    <p:sldId id="305" r:id="rId30"/>
    <p:sldId id="304" r:id="rId31"/>
    <p:sldId id="303" r:id="rId32"/>
    <p:sldId id="302" r:id="rId33"/>
    <p:sldId id="301" r:id="rId34"/>
    <p:sldId id="300" r:id="rId35"/>
    <p:sldId id="311" r:id="rId36"/>
    <p:sldId id="310" r:id="rId37"/>
    <p:sldId id="309" r:id="rId38"/>
    <p:sldId id="308" r:id="rId39"/>
    <p:sldId id="299" r:id="rId40"/>
    <p:sldId id="298" r:id="rId41"/>
    <p:sldId id="297" r:id="rId42"/>
    <p:sldId id="296" r:id="rId43"/>
    <p:sldId id="295" r:id="rId44"/>
    <p:sldId id="294" r:id="rId45"/>
    <p:sldId id="293" r:id="rId46"/>
    <p:sldId id="292" r:id="rId47"/>
    <p:sldId id="291" r:id="rId48"/>
    <p:sldId id="290" r:id="rId49"/>
    <p:sldId id="330" r:id="rId50"/>
    <p:sldId id="329" r:id="rId51"/>
    <p:sldId id="328" r:id="rId52"/>
    <p:sldId id="327" r:id="rId53"/>
    <p:sldId id="326" r:id="rId54"/>
    <p:sldId id="325" r:id="rId55"/>
    <p:sldId id="324" r:id="rId56"/>
    <p:sldId id="323" r:id="rId57"/>
    <p:sldId id="322" r:id="rId58"/>
    <p:sldId id="331" r:id="rId59"/>
    <p:sldId id="321" r:id="rId60"/>
    <p:sldId id="320" r:id="rId61"/>
    <p:sldId id="319" r:id="rId62"/>
    <p:sldId id="318" r:id="rId63"/>
    <p:sldId id="317"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A9697-3613-4540-9C58-E53DE54B7B7E}"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89858-EADE-40A1-94E5-D2B39DFF0D70}" type="slidenum">
              <a:rPr lang="en-US" smtClean="0"/>
              <a:t>‹#›</a:t>
            </a:fld>
            <a:endParaRPr lang="en-US"/>
          </a:p>
        </p:txBody>
      </p:sp>
    </p:spTree>
    <p:extLst>
      <p:ext uri="{BB962C8B-B14F-4D97-AF65-F5344CB8AC3E}">
        <p14:creationId xmlns:p14="http://schemas.microsoft.com/office/powerpoint/2010/main" val="264913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1</a:t>
            </a:fld>
            <a:endParaRPr lang="ru-RU"/>
          </a:p>
        </p:txBody>
      </p:sp>
    </p:spTree>
    <p:extLst>
      <p:ext uri="{BB962C8B-B14F-4D97-AF65-F5344CB8AC3E}">
        <p14:creationId xmlns:p14="http://schemas.microsoft.com/office/powerpoint/2010/main" val="110912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10</a:t>
            </a:fld>
            <a:endParaRPr lang="en-US"/>
          </a:p>
        </p:txBody>
      </p:sp>
    </p:spTree>
    <p:extLst>
      <p:ext uri="{BB962C8B-B14F-4D97-AF65-F5344CB8AC3E}">
        <p14:creationId xmlns:p14="http://schemas.microsoft.com/office/powerpoint/2010/main" val="325336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11</a:t>
            </a:fld>
            <a:endParaRPr lang="en-US"/>
          </a:p>
        </p:txBody>
      </p:sp>
    </p:spTree>
    <p:extLst>
      <p:ext uri="{BB962C8B-B14F-4D97-AF65-F5344CB8AC3E}">
        <p14:creationId xmlns:p14="http://schemas.microsoft.com/office/powerpoint/2010/main" val="384269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12</a:t>
            </a:fld>
            <a:endParaRPr lang="en-US"/>
          </a:p>
        </p:txBody>
      </p:sp>
    </p:spTree>
    <p:extLst>
      <p:ext uri="{BB962C8B-B14F-4D97-AF65-F5344CB8AC3E}">
        <p14:creationId xmlns:p14="http://schemas.microsoft.com/office/powerpoint/2010/main" val="197903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13</a:t>
            </a:fld>
            <a:endParaRPr lang="en-US"/>
          </a:p>
        </p:txBody>
      </p:sp>
    </p:spTree>
    <p:extLst>
      <p:ext uri="{BB962C8B-B14F-4D97-AF65-F5344CB8AC3E}">
        <p14:creationId xmlns:p14="http://schemas.microsoft.com/office/powerpoint/2010/main" val="227015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14</a:t>
            </a:fld>
            <a:endParaRPr lang="en-US"/>
          </a:p>
        </p:txBody>
      </p:sp>
    </p:spTree>
    <p:extLst>
      <p:ext uri="{BB962C8B-B14F-4D97-AF65-F5344CB8AC3E}">
        <p14:creationId xmlns:p14="http://schemas.microsoft.com/office/powerpoint/2010/main" val="405080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15</a:t>
            </a:fld>
            <a:endParaRPr lang="en-US"/>
          </a:p>
        </p:txBody>
      </p:sp>
    </p:spTree>
    <p:extLst>
      <p:ext uri="{BB962C8B-B14F-4D97-AF65-F5344CB8AC3E}">
        <p14:creationId xmlns:p14="http://schemas.microsoft.com/office/powerpoint/2010/main" val="50144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16</a:t>
            </a:fld>
            <a:endParaRPr lang="en-US"/>
          </a:p>
        </p:txBody>
      </p:sp>
    </p:spTree>
    <p:extLst>
      <p:ext uri="{BB962C8B-B14F-4D97-AF65-F5344CB8AC3E}">
        <p14:creationId xmlns:p14="http://schemas.microsoft.com/office/powerpoint/2010/main" val="101188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17</a:t>
            </a:fld>
            <a:endParaRPr lang="en-US"/>
          </a:p>
        </p:txBody>
      </p:sp>
    </p:spTree>
    <p:extLst>
      <p:ext uri="{BB962C8B-B14F-4D97-AF65-F5344CB8AC3E}">
        <p14:creationId xmlns:p14="http://schemas.microsoft.com/office/powerpoint/2010/main" val="23741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18</a:t>
            </a:fld>
            <a:endParaRPr lang="en-US"/>
          </a:p>
        </p:txBody>
      </p:sp>
    </p:spTree>
    <p:extLst>
      <p:ext uri="{BB962C8B-B14F-4D97-AF65-F5344CB8AC3E}">
        <p14:creationId xmlns:p14="http://schemas.microsoft.com/office/powerpoint/2010/main" val="9511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19</a:t>
            </a:fld>
            <a:endParaRPr lang="en-US"/>
          </a:p>
        </p:txBody>
      </p:sp>
    </p:spTree>
    <p:extLst>
      <p:ext uri="{BB962C8B-B14F-4D97-AF65-F5344CB8AC3E}">
        <p14:creationId xmlns:p14="http://schemas.microsoft.com/office/powerpoint/2010/main" val="161247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EECAA-3C84-430A-95A1-B4F460996DB5}"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69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20</a:t>
            </a:fld>
            <a:endParaRPr lang="en-US"/>
          </a:p>
        </p:txBody>
      </p:sp>
    </p:spTree>
    <p:extLst>
      <p:ext uri="{BB962C8B-B14F-4D97-AF65-F5344CB8AC3E}">
        <p14:creationId xmlns:p14="http://schemas.microsoft.com/office/powerpoint/2010/main" val="3867253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21</a:t>
            </a:fld>
            <a:endParaRPr lang="en-US"/>
          </a:p>
        </p:txBody>
      </p:sp>
    </p:spTree>
    <p:extLst>
      <p:ext uri="{BB962C8B-B14F-4D97-AF65-F5344CB8AC3E}">
        <p14:creationId xmlns:p14="http://schemas.microsoft.com/office/powerpoint/2010/main" val="2500534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22</a:t>
            </a:fld>
            <a:endParaRPr lang="en-US"/>
          </a:p>
        </p:txBody>
      </p:sp>
    </p:spTree>
    <p:extLst>
      <p:ext uri="{BB962C8B-B14F-4D97-AF65-F5344CB8AC3E}">
        <p14:creationId xmlns:p14="http://schemas.microsoft.com/office/powerpoint/2010/main" val="287953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23</a:t>
            </a:fld>
            <a:endParaRPr lang="en-US"/>
          </a:p>
        </p:txBody>
      </p:sp>
    </p:spTree>
    <p:extLst>
      <p:ext uri="{BB962C8B-B14F-4D97-AF65-F5344CB8AC3E}">
        <p14:creationId xmlns:p14="http://schemas.microsoft.com/office/powerpoint/2010/main" val="2019864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24</a:t>
            </a:fld>
            <a:endParaRPr lang="en-US"/>
          </a:p>
        </p:txBody>
      </p:sp>
    </p:spTree>
    <p:extLst>
      <p:ext uri="{BB962C8B-B14F-4D97-AF65-F5344CB8AC3E}">
        <p14:creationId xmlns:p14="http://schemas.microsoft.com/office/powerpoint/2010/main" val="127868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25</a:t>
            </a:fld>
            <a:endParaRPr lang="en-US"/>
          </a:p>
        </p:txBody>
      </p:sp>
    </p:spTree>
    <p:extLst>
      <p:ext uri="{BB962C8B-B14F-4D97-AF65-F5344CB8AC3E}">
        <p14:creationId xmlns:p14="http://schemas.microsoft.com/office/powerpoint/2010/main" val="928184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26</a:t>
            </a:fld>
            <a:endParaRPr lang="en-US"/>
          </a:p>
        </p:txBody>
      </p:sp>
    </p:spTree>
    <p:extLst>
      <p:ext uri="{BB962C8B-B14F-4D97-AF65-F5344CB8AC3E}">
        <p14:creationId xmlns:p14="http://schemas.microsoft.com/office/powerpoint/2010/main" val="1159588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27</a:t>
            </a:fld>
            <a:endParaRPr lang="en-US"/>
          </a:p>
        </p:txBody>
      </p:sp>
    </p:spTree>
    <p:extLst>
      <p:ext uri="{BB962C8B-B14F-4D97-AF65-F5344CB8AC3E}">
        <p14:creationId xmlns:p14="http://schemas.microsoft.com/office/powerpoint/2010/main" val="3649446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28</a:t>
            </a:fld>
            <a:endParaRPr lang="en-US"/>
          </a:p>
        </p:txBody>
      </p:sp>
    </p:spTree>
    <p:extLst>
      <p:ext uri="{BB962C8B-B14F-4D97-AF65-F5344CB8AC3E}">
        <p14:creationId xmlns:p14="http://schemas.microsoft.com/office/powerpoint/2010/main" val="1975141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29</a:t>
            </a:fld>
            <a:endParaRPr lang="en-US"/>
          </a:p>
        </p:txBody>
      </p:sp>
    </p:spTree>
    <p:extLst>
      <p:ext uri="{BB962C8B-B14F-4D97-AF65-F5344CB8AC3E}">
        <p14:creationId xmlns:p14="http://schemas.microsoft.com/office/powerpoint/2010/main" val="17383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3</a:t>
            </a:fld>
            <a:endParaRPr lang="ru-RU"/>
          </a:p>
        </p:txBody>
      </p:sp>
    </p:spTree>
    <p:extLst>
      <p:ext uri="{BB962C8B-B14F-4D97-AF65-F5344CB8AC3E}">
        <p14:creationId xmlns:p14="http://schemas.microsoft.com/office/powerpoint/2010/main" val="2953426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30</a:t>
            </a:fld>
            <a:endParaRPr lang="en-US"/>
          </a:p>
        </p:txBody>
      </p:sp>
    </p:spTree>
    <p:extLst>
      <p:ext uri="{BB962C8B-B14F-4D97-AF65-F5344CB8AC3E}">
        <p14:creationId xmlns:p14="http://schemas.microsoft.com/office/powerpoint/2010/main" val="1616572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31</a:t>
            </a:fld>
            <a:endParaRPr lang="en-US"/>
          </a:p>
        </p:txBody>
      </p:sp>
    </p:spTree>
    <p:extLst>
      <p:ext uri="{BB962C8B-B14F-4D97-AF65-F5344CB8AC3E}">
        <p14:creationId xmlns:p14="http://schemas.microsoft.com/office/powerpoint/2010/main" val="1552032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32</a:t>
            </a:fld>
            <a:endParaRPr lang="en-US"/>
          </a:p>
        </p:txBody>
      </p:sp>
    </p:spTree>
    <p:extLst>
      <p:ext uri="{BB962C8B-B14F-4D97-AF65-F5344CB8AC3E}">
        <p14:creationId xmlns:p14="http://schemas.microsoft.com/office/powerpoint/2010/main" val="4243936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33</a:t>
            </a:fld>
            <a:endParaRPr lang="en-US"/>
          </a:p>
        </p:txBody>
      </p:sp>
    </p:spTree>
    <p:extLst>
      <p:ext uri="{BB962C8B-B14F-4D97-AF65-F5344CB8AC3E}">
        <p14:creationId xmlns:p14="http://schemas.microsoft.com/office/powerpoint/2010/main" val="4289851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34</a:t>
            </a:fld>
            <a:endParaRPr lang="en-US"/>
          </a:p>
        </p:txBody>
      </p:sp>
    </p:spTree>
    <p:extLst>
      <p:ext uri="{BB962C8B-B14F-4D97-AF65-F5344CB8AC3E}">
        <p14:creationId xmlns:p14="http://schemas.microsoft.com/office/powerpoint/2010/main" val="3562807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35</a:t>
            </a:fld>
            <a:endParaRPr lang="en-US"/>
          </a:p>
        </p:txBody>
      </p:sp>
    </p:spTree>
    <p:extLst>
      <p:ext uri="{BB962C8B-B14F-4D97-AF65-F5344CB8AC3E}">
        <p14:creationId xmlns:p14="http://schemas.microsoft.com/office/powerpoint/2010/main" val="2576700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36</a:t>
            </a:fld>
            <a:endParaRPr lang="en-US"/>
          </a:p>
        </p:txBody>
      </p:sp>
    </p:spTree>
    <p:extLst>
      <p:ext uri="{BB962C8B-B14F-4D97-AF65-F5344CB8AC3E}">
        <p14:creationId xmlns:p14="http://schemas.microsoft.com/office/powerpoint/2010/main" val="312920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37</a:t>
            </a:fld>
            <a:endParaRPr lang="en-US"/>
          </a:p>
        </p:txBody>
      </p:sp>
    </p:spTree>
    <p:extLst>
      <p:ext uri="{BB962C8B-B14F-4D97-AF65-F5344CB8AC3E}">
        <p14:creationId xmlns:p14="http://schemas.microsoft.com/office/powerpoint/2010/main" val="965386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38</a:t>
            </a:fld>
            <a:endParaRPr lang="en-US"/>
          </a:p>
        </p:txBody>
      </p:sp>
    </p:spTree>
    <p:extLst>
      <p:ext uri="{BB962C8B-B14F-4D97-AF65-F5344CB8AC3E}">
        <p14:creationId xmlns:p14="http://schemas.microsoft.com/office/powerpoint/2010/main" val="4171964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39</a:t>
            </a:fld>
            <a:endParaRPr lang="en-US"/>
          </a:p>
        </p:txBody>
      </p:sp>
    </p:spTree>
    <p:extLst>
      <p:ext uri="{BB962C8B-B14F-4D97-AF65-F5344CB8AC3E}">
        <p14:creationId xmlns:p14="http://schemas.microsoft.com/office/powerpoint/2010/main" val="35612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a:t>
            </a:fld>
            <a:endParaRPr lang="en-US"/>
          </a:p>
        </p:txBody>
      </p:sp>
    </p:spTree>
    <p:extLst>
      <p:ext uri="{BB962C8B-B14F-4D97-AF65-F5344CB8AC3E}">
        <p14:creationId xmlns:p14="http://schemas.microsoft.com/office/powerpoint/2010/main" val="3207910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40</a:t>
            </a:fld>
            <a:endParaRPr lang="en-US"/>
          </a:p>
        </p:txBody>
      </p:sp>
    </p:spTree>
    <p:extLst>
      <p:ext uri="{BB962C8B-B14F-4D97-AF65-F5344CB8AC3E}">
        <p14:creationId xmlns:p14="http://schemas.microsoft.com/office/powerpoint/2010/main" val="2836715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41</a:t>
            </a:fld>
            <a:endParaRPr lang="en-US"/>
          </a:p>
        </p:txBody>
      </p:sp>
    </p:spTree>
    <p:extLst>
      <p:ext uri="{BB962C8B-B14F-4D97-AF65-F5344CB8AC3E}">
        <p14:creationId xmlns:p14="http://schemas.microsoft.com/office/powerpoint/2010/main" val="3696949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42</a:t>
            </a:fld>
            <a:endParaRPr lang="en-US"/>
          </a:p>
        </p:txBody>
      </p:sp>
    </p:spTree>
    <p:extLst>
      <p:ext uri="{BB962C8B-B14F-4D97-AF65-F5344CB8AC3E}">
        <p14:creationId xmlns:p14="http://schemas.microsoft.com/office/powerpoint/2010/main" val="3199033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43</a:t>
            </a:fld>
            <a:endParaRPr lang="en-US"/>
          </a:p>
        </p:txBody>
      </p:sp>
    </p:spTree>
    <p:extLst>
      <p:ext uri="{BB962C8B-B14F-4D97-AF65-F5344CB8AC3E}">
        <p14:creationId xmlns:p14="http://schemas.microsoft.com/office/powerpoint/2010/main" val="2333407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44</a:t>
            </a:fld>
            <a:endParaRPr lang="en-US"/>
          </a:p>
        </p:txBody>
      </p:sp>
    </p:spTree>
    <p:extLst>
      <p:ext uri="{BB962C8B-B14F-4D97-AF65-F5344CB8AC3E}">
        <p14:creationId xmlns:p14="http://schemas.microsoft.com/office/powerpoint/2010/main" val="470182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45</a:t>
            </a:fld>
            <a:endParaRPr lang="en-US"/>
          </a:p>
        </p:txBody>
      </p:sp>
    </p:spTree>
    <p:extLst>
      <p:ext uri="{BB962C8B-B14F-4D97-AF65-F5344CB8AC3E}">
        <p14:creationId xmlns:p14="http://schemas.microsoft.com/office/powerpoint/2010/main" val="1748839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46</a:t>
            </a:fld>
            <a:endParaRPr lang="en-US"/>
          </a:p>
        </p:txBody>
      </p:sp>
    </p:spTree>
    <p:extLst>
      <p:ext uri="{BB962C8B-B14F-4D97-AF65-F5344CB8AC3E}">
        <p14:creationId xmlns:p14="http://schemas.microsoft.com/office/powerpoint/2010/main" val="3934486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47</a:t>
            </a:fld>
            <a:endParaRPr lang="en-US"/>
          </a:p>
        </p:txBody>
      </p:sp>
    </p:spTree>
    <p:extLst>
      <p:ext uri="{BB962C8B-B14F-4D97-AF65-F5344CB8AC3E}">
        <p14:creationId xmlns:p14="http://schemas.microsoft.com/office/powerpoint/2010/main" val="1720633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48</a:t>
            </a:fld>
            <a:endParaRPr lang="en-US"/>
          </a:p>
        </p:txBody>
      </p:sp>
    </p:spTree>
    <p:extLst>
      <p:ext uri="{BB962C8B-B14F-4D97-AF65-F5344CB8AC3E}">
        <p14:creationId xmlns:p14="http://schemas.microsoft.com/office/powerpoint/2010/main" val="501202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49</a:t>
            </a:fld>
            <a:endParaRPr lang="en-US"/>
          </a:p>
        </p:txBody>
      </p:sp>
    </p:spTree>
    <p:extLst>
      <p:ext uri="{BB962C8B-B14F-4D97-AF65-F5344CB8AC3E}">
        <p14:creationId xmlns:p14="http://schemas.microsoft.com/office/powerpoint/2010/main" val="136546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a:t>
            </a:fld>
            <a:endParaRPr lang="en-US"/>
          </a:p>
        </p:txBody>
      </p:sp>
    </p:spTree>
    <p:extLst>
      <p:ext uri="{BB962C8B-B14F-4D97-AF65-F5344CB8AC3E}">
        <p14:creationId xmlns:p14="http://schemas.microsoft.com/office/powerpoint/2010/main" val="72999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50</a:t>
            </a:fld>
            <a:endParaRPr lang="en-US"/>
          </a:p>
        </p:txBody>
      </p:sp>
    </p:spTree>
    <p:extLst>
      <p:ext uri="{BB962C8B-B14F-4D97-AF65-F5344CB8AC3E}">
        <p14:creationId xmlns:p14="http://schemas.microsoft.com/office/powerpoint/2010/main" val="22850281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51</a:t>
            </a:fld>
            <a:endParaRPr lang="en-US"/>
          </a:p>
        </p:txBody>
      </p:sp>
    </p:spTree>
    <p:extLst>
      <p:ext uri="{BB962C8B-B14F-4D97-AF65-F5344CB8AC3E}">
        <p14:creationId xmlns:p14="http://schemas.microsoft.com/office/powerpoint/2010/main" val="1546327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52</a:t>
            </a:fld>
            <a:endParaRPr lang="en-US"/>
          </a:p>
        </p:txBody>
      </p:sp>
    </p:spTree>
    <p:extLst>
      <p:ext uri="{BB962C8B-B14F-4D97-AF65-F5344CB8AC3E}">
        <p14:creationId xmlns:p14="http://schemas.microsoft.com/office/powerpoint/2010/main" val="511529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53</a:t>
            </a:fld>
            <a:endParaRPr lang="en-US"/>
          </a:p>
        </p:txBody>
      </p:sp>
    </p:spTree>
    <p:extLst>
      <p:ext uri="{BB962C8B-B14F-4D97-AF65-F5344CB8AC3E}">
        <p14:creationId xmlns:p14="http://schemas.microsoft.com/office/powerpoint/2010/main" val="15768767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54</a:t>
            </a:fld>
            <a:endParaRPr lang="en-US"/>
          </a:p>
        </p:txBody>
      </p:sp>
    </p:spTree>
    <p:extLst>
      <p:ext uri="{BB962C8B-B14F-4D97-AF65-F5344CB8AC3E}">
        <p14:creationId xmlns:p14="http://schemas.microsoft.com/office/powerpoint/2010/main" val="4243679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55</a:t>
            </a:fld>
            <a:endParaRPr lang="en-US"/>
          </a:p>
        </p:txBody>
      </p:sp>
    </p:spTree>
    <p:extLst>
      <p:ext uri="{BB962C8B-B14F-4D97-AF65-F5344CB8AC3E}">
        <p14:creationId xmlns:p14="http://schemas.microsoft.com/office/powerpoint/2010/main" val="2913051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56</a:t>
            </a:fld>
            <a:endParaRPr lang="en-US"/>
          </a:p>
        </p:txBody>
      </p:sp>
    </p:spTree>
    <p:extLst>
      <p:ext uri="{BB962C8B-B14F-4D97-AF65-F5344CB8AC3E}">
        <p14:creationId xmlns:p14="http://schemas.microsoft.com/office/powerpoint/2010/main" val="2260725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57</a:t>
            </a:fld>
            <a:endParaRPr lang="en-US"/>
          </a:p>
        </p:txBody>
      </p:sp>
    </p:spTree>
    <p:extLst>
      <p:ext uri="{BB962C8B-B14F-4D97-AF65-F5344CB8AC3E}">
        <p14:creationId xmlns:p14="http://schemas.microsoft.com/office/powerpoint/2010/main" val="36318833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58</a:t>
            </a:fld>
            <a:endParaRPr lang="en-US"/>
          </a:p>
        </p:txBody>
      </p:sp>
    </p:spTree>
    <p:extLst>
      <p:ext uri="{BB962C8B-B14F-4D97-AF65-F5344CB8AC3E}">
        <p14:creationId xmlns:p14="http://schemas.microsoft.com/office/powerpoint/2010/main" val="2974370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59</a:t>
            </a:fld>
            <a:endParaRPr lang="en-US"/>
          </a:p>
        </p:txBody>
      </p:sp>
    </p:spTree>
    <p:extLst>
      <p:ext uri="{BB962C8B-B14F-4D97-AF65-F5344CB8AC3E}">
        <p14:creationId xmlns:p14="http://schemas.microsoft.com/office/powerpoint/2010/main" val="31031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6</a:t>
            </a:fld>
            <a:endParaRPr lang="en-US"/>
          </a:p>
        </p:txBody>
      </p:sp>
    </p:spTree>
    <p:extLst>
      <p:ext uri="{BB962C8B-B14F-4D97-AF65-F5344CB8AC3E}">
        <p14:creationId xmlns:p14="http://schemas.microsoft.com/office/powerpoint/2010/main" val="2342585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60</a:t>
            </a:fld>
            <a:endParaRPr lang="en-US"/>
          </a:p>
        </p:txBody>
      </p:sp>
    </p:spTree>
    <p:extLst>
      <p:ext uri="{BB962C8B-B14F-4D97-AF65-F5344CB8AC3E}">
        <p14:creationId xmlns:p14="http://schemas.microsoft.com/office/powerpoint/2010/main" val="2748104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61</a:t>
            </a:fld>
            <a:endParaRPr lang="en-US"/>
          </a:p>
        </p:txBody>
      </p:sp>
    </p:spTree>
    <p:extLst>
      <p:ext uri="{BB962C8B-B14F-4D97-AF65-F5344CB8AC3E}">
        <p14:creationId xmlns:p14="http://schemas.microsoft.com/office/powerpoint/2010/main" val="3684491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62</a:t>
            </a:fld>
            <a:endParaRPr lang="en-US"/>
          </a:p>
        </p:txBody>
      </p:sp>
    </p:spTree>
    <p:extLst>
      <p:ext uri="{BB962C8B-B14F-4D97-AF65-F5344CB8AC3E}">
        <p14:creationId xmlns:p14="http://schemas.microsoft.com/office/powerpoint/2010/main" val="1658468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63</a:t>
            </a:fld>
            <a:endParaRPr lang="en-US"/>
          </a:p>
        </p:txBody>
      </p:sp>
    </p:spTree>
    <p:extLst>
      <p:ext uri="{BB962C8B-B14F-4D97-AF65-F5344CB8AC3E}">
        <p14:creationId xmlns:p14="http://schemas.microsoft.com/office/powerpoint/2010/main" val="208468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7</a:t>
            </a:fld>
            <a:endParaRPr lang="en-US"/>
          </a:p>
        </p:txBody>
      </p:sp>
    </p:spTree>
    <p:extLst>
      <p:ext uri="{BB962C8B-B14F-4D97-AF65-F5344CB8AC3E}">
        <p14:creationId xmlns:p14="http://schemas.microsoft.com/office/powerpoint/2010/main" val="195167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8</a:t>
            </a:fld>
            <a:endParaRPr lang="en-US"/>
          </a:p>
        </p:txBody>
      </p:sp>
    </p:spTree>
    <p:extLst>
      <p:ext uri="{BB962C8B-B14F-4D97-AF65-F5344CB8AC3E}">
        <p14:creationId xmlns:p14="http://schemas.microsoft.com/office/powerpoint/2010/main" val="229374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89858-EADE-40A1-94E5-D2B39DFF0D70}" type="slidenum">
              <a:rPr lang="en-US" smtClean="0"/>
              <a:t>9</a:t>
            </a:fld>
            <a:endParaRPr lang="en-US"/>
          </a:p>
        </p:txBody>
      </p:sp>
    </p:spTree>
    <p:extLst>
      <p:ext uri="{BB962C8B-B14F-4D97-AF65-F5344CB8AC3E}">
        <p14:creationId xmlns:p14="http://schemas.microsoft.com/office/powerpoint/2010/main" val="478480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Module Title">
    <p:spTree>
      <p:nvGrpSpPr>
        <p:cNvPr id="1" name=""/>
        <p:cNvGrpSpPr/>
        <p:nvPr/>
      </p:nvGrpSpPr>
      <p:grpSpPr>
        <a:xfrm>
          <a:off x="0" y="0"/>
          <a:ext cx="0" cy="0"/>
          <a:chOff x="0" y="0"/>
          <a:chExt cx="0" cy="0"/>
        </a:xfrm>
      </p:grpSpPr>
      <p:sp>
        <p:nvSpPr>
          <p:cNvPr id="5"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13" name="Subtitle 1"/>
          <p:cNvSpPr>
            <a:spLocks noGrp="1"/>
          </p:cNvSpPr>
          <p:nvPr>
            <p:ph type="subTitle" idx="1" hasCustomPrompt="1"/>
          </p:nvPr>
        </p:nvSpPr>
        <p:spPr>
          <a:xfrm>
            <a:off x="1361831" y="4458778"/>
            <a:ext cx="6804212"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12" name="Title"/>
          <p:cNvSpPr>
            <a:spLocks noGrp="1"/>
          </p:cNvSpPr>
          <p:nvPr>
            <p:ph type="ctrTitle" hasCustomPrompt="1"/>
          </p:nvPr>
        </p:nvSpPr>
        <p:spPr>
          <a:xfrm>
            <a:off x="1330218" y="2574277"/>
            <a:ext cx="9540982" cy="1374892"/>
          </a:xfrm>
        </p:spPr>
        <p:txBody>
          <a:bodyPr anchor="t">
            <a:noAutofit/>
          </a:bodyPr>
          <a:lstStyle>
            <a:lvl1pPr algn="l">
              <a:defRPr sz="4000">
                <a:solidFill>
                  <a:schemeClr val="bg1"/>
                </a:solidFill>
              </a:defRPr>
            </a:lvl1pPr>
          </a:lstStyle>
          <a:p>
            <a:r>
              <a:rPr lang="en-US"/>
              <a:t>Click to add title</a:t>
            </a:r>
            <a:endParaRPr lang="ru-RU" dirty="0"/>
          </a:p>
        </p:txBody>
      </p:sp>
      <p:sp>
        <p:nvSpPr>
          <p:cNvPr id="3" name="Text 1"/>
          <p:cNvSpPr>
            <a:spLocks noGrp="1"/>
          </p:cNvSpPr>
          <p:nvPr>
            <p:ph type="body" sz="quarter" idx="10" hasCustomPrompt="1"/>
          </p:nvPr>
        </p:nvSpPr>
        <p:spPr>
          <a:xfrm>
            <a:off x="1330324" y="1201738"/>
            <a:ext cx="4814443" cy="585787"/>
          </a:xfrm>
        </p:spPr>
        <p:txBody>
          <a:bodyPr>
            <a:noAutofit/>
          </a:bodyPr>
          <a:lstStyle>
            <a:lvl1pPr marL="0" indent="0">
              <a:buNone/>
              <a:defRPr sz="2800" b="0">
                <a:solidFill>
                  <a:schemeClr val="bg1"/>
                </a:solidFill>
                <a:latin typeface="+mn-lt"/>
                <a:cs typeface="Segoe UI Semibold" panose="020B07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172444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40/6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5630666" y="1941918"/>
            <a:ext cx="5666812" cy="402195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838200" y="1941918"/>
            <a:ext cx="4191000" cy="402195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658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60/4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07395" y="1941917"/>
            <a:ext cx="4546406" cy="3982340"/>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8" name="Text 1"/>
          <p:cNvSpPr>
            <a:spLocks noGrp="1"/>
          </p:cNvSpPr>
          <p:nvPr>
            <p:ph type="body" sz="half" idx="2" hasCustomPrompt="1"/>
          </p:nvPr>
        </p:nvSpPr>
        <p:spPr>
          <a:xfrm>
            <a:off x="838200" y="1941917"/>
            <a:ext cx="5444067" cy="398233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9616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Problem and Solution">
    <p:spTree>
      <p:nvGrpSpPr>
        <p:cNvPr id="1" name=""/>
        <p:cNvGrpSpPr/>
        <p:nvPr/>
      </p:nvGrpSpPr>
      <p:grpSpPr>
        <a:xfrm>
          <a:off x="0" y="0"/>
          <a:ext cx="0" cy="0"/>
          <a:chOff x="0" y="0"/>
          <a:chExt cx="0" cy="0"/>
        </a:xfrm>
      </p:grpSpPr>
      <p:sp>
        <p:nvSpPr>
          <p:cNvPr id="12" name="Text 1"/>
          <p:cNvSpPr>
            <a:spLocks noGrp="1"/>
          </p:cNvSpPr>
          <p:nvPr>
            <p:ph type="body" sz="half" idx="16" hasCustomPrompt="1"/>
          </p:nvPr>
        </p:nvSpPr>
        <p:spPr>
          <a:xfrm>
            <a:off x="6035465" y="5455552"/>
            <a:ext cx="4991926"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ext 2"/>
          <p:cNvSpPr>
            <a:spLocks noGrp="1"/>
          </p:cNvSpPr>
          <p:nvPr>
            <p:ph type="body" sz="quarter" idx="3" hasCustomPrompt="1"/>
          </p:nvPr>
        </p:nvSpPr>
        <p:spPr>
          <a:xfrm>
            <a:off x="6035465" y="4372693"/>
            <a:ext cx="4991926"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1"/>
          <p:cNvSpPr>
            <a:spLocks noGrp="1"/>
          </p:cNvSpPr>
          <p:nvPr>
            <p:ph type="pic" sz="quarter" idx="14" hasCustomPrompt="1"/>
          </p:nvPr>
        </p:nvSpPr>
        <p:spPr>
          <a:xfrm>
            <a:off x="6172201" y="1670445"/>
            <a:ext cx="4587659" cy="2702248"/>
          </a:xfrm>
        </p:spPr>
        <p:txBody>
          <a:bodyPr>
            <a:normAutofit/>
          </a:bodyPr>
          <a:lstStyle>
            <a:lvl1pPr marL="0" indent="0">
              <a:buNone/>
              <a:defRPr sz="1600"/>
            </a:lvl1pPr>
          </a:lstStyle>
          <a:p>
            <a:r>
              <a:rPr lang="en-US"/>
              <a:t>Click icon to add picture</a:t>
            </a:r>
            <a:endParaRPr lang="ru-RU" dirty="0"/>
          </a:p>
        </p:txBody>
      </p:sp>
      <p:sp>
        <p:nvSpPr>
          <p:cNvPr id="9" name="Text 3"/>
          <p:cNvSpPr>
            <a:spLocks noGrp="1"/>
          </p:cNvSpPr>
          <p:nvPr>
            <p:ph type="body" sz="half" idx="15" hasCustomPrompt="1"/>
          </p:nvPr>
        </p:nvSpPr>
        <p:spPr>
          <a:xfrm>
            <a:off x="703052" y="5455552"/>
            <a:ext cx="4919825"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3" name="Text 4"/>
          <p:cNvSpPr>
            <a:spLocks noGrp="1"/>
          </p:cNvSpPr>
          <p:nvPr>
            <p:ph type="body" idx="1" hasCustomPrompt="1"/>
          </p:nvPr>
        </p:nvSpPr>
        <p:spPr>
          <a:xfrm>
            <a:off x="703054" y="4372693"/>
            <a:ext cx="4919824"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0" name="Picture 2"/>
          <p:cNvSpPr>
            <a:spLocks noGrp="1"/>
          </p:cNvSpPr>
          <p:nvPr>
            <p:ph type="pic" sz="quarter" idx="13" hasCustomPrompt="1"/>
          </p:nvPr>
        </p:nvSpPr>
        <p:spPr>
          <a:xfrm>
            <a:off x="838201" y="1660597"/>
            <a:ext cx="4485363" cy="2714559"/>
          </a:xfrm>
        </p:spPr>
        <p:txBody>
          <a:bodyPr>
            <a:normAutofit/>
          </a:bodyPr>
          <a:lstStyle>
            <a:lvl1pPr marL="0" indent="0">
              <a:buNone/>
              <a:defRPr sz="1600"/>
            </a:lvl1pPr>
          </a:lstStyle>
          <a:p>
            <a:r>
              <a:rPr lang="en-US"/>
              <a:t>Click icon to add picture</a:t>
            </a:r>
            <a:endParaRPr lang="ru-RU" dirty="0"/>
          </a:p>
        </p:txBody>
      </p:sp>
      <p:sp>
        <p:nvSpPr>
          <p:cNvPr id="13"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9271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ituations">
    <p:spTree>
      <p:nvGrpSpPr>
        <p:cNvPr id="1" name=""/>
        <p:cNvGrpSpPr/>
        <p:nvPr/>
      </p:nvGrpSpPr>
      <p:grpSpPr>
        <a:xfrm>
          <a:off x="0" y="0"/>
          <a:ext cx="0" cy="0"/>
          <a:chOff x="0" y="0"/>
          <a:chExt cx="0" cy="0"/>
        </a:xfrm>
      </p:grpSpPr>
      <p:sp>
        <p:nvSpPr>
          <p:cNvPr id="22" name="Picture 1"/>
          <p:cNvSpPr>
            <a:spLocks noGrp="1"/>
          </p:cNvSpPr>
          <p:nvPr>
            <p:ph type="pic" sz="quarter" idx="16" hasCustomPrompt="1"/>
          </p:nvPr>
        </p:nvSpPr>
        <p:spPr>
          <a:xfrm>
            <a:off x="6163258" y="4168184"/>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4" name="Text 1"/>
          <p:cNvSpPr>
            <a:spLocks noGrp="1"/>
          </p:cNvSpPr>
          <p:nvPr>
            <p:ph type="body" sz="quarter" idx="18" hasCustomPrompt="1"/>
          </p:nvPr>
        </p:nvSpPr>
        <p:spPr>
          <a:xfrm>
            <a:off x="6163258" y="6096439"/>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3" name="Picture 2"/>
          <p:cNvSpPr>
            <a:spLocks noGrp="1"/>
          </p:cNvSpPr>
          <p:nvPr>
            <p:ph type="pic" sz="quarter" idx="15" hasCustomPrompt="1"/>
          </p:nvPr>
        </p:nvSpPr>
        <p:spPr>
          <a:xfrm>
            <a:off x="1244198" y="4168829"/>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2"/>
          <p:cNvSpPr>
            <a:spLocks noGrp="1"/>
          </p:cNvSpPr>
          <p:nvPr>
            <p:ph type="body" idx="17" hasCustomPrompt="1"/>
          </p:nvPr>
        </p:nvSpPr>
        <p:spPr>
          <a:xfrm>
            <a:off x="1244198" y="6097318"/>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7" name="Picture 3"/>
          <p:cNvSpPr>
            <a:spLocks noGrp="1"/>
          </p:cNvSpPr>
          <p:nvPr>
            <p:ph type="pic" sz="quarter" idx="14" hasCustomPrompt="1"/>
          </p:nvPr>
        </p:nvSpPr>
        <p:spPr>
          <a:xfrm>
            <a:off x="6163258" y="1597828"/>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0" name="Text 3"/>
          <p:cNvSpPr>
            <a:spLocks noGrp="1"/>
          </p:cNvSpPr>
          <p:nvPr>
            <p:ph type="body" sz="quarter" idx="3" hasCustomPrompt="1"/>
          </p:nvPr>
        </p:nvSpPr>
        <p:spPr>
          <a:xfrm>
            <a:off x="6163258" y="3526083"/>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6" name="Picture 4"/>
          <p:cNvSpPr>
            <a:spLocks noGrp="1"/>
          </p:cNvSpPr>
          <p:nvPr>
            <p:ph type="pic" sz="quarter" idx="13" hasCustomPrompt="1"/>
          </p:nvPr>
        </p:nvSpPr>
        <p:spPr>
          <a:xfrm>
            <a:off x="1244198" y="1598473"/>
            <a:ext cx="4528646" cy="2345175"/>
          </a:xfrm>
        </p:spPr>
        <p:txBody>
          <a:bodyPr>
            <a:normAutofit/>
          </a:bodyPr>
          <a:lstStyle>
            <a:lvl1pPr marL="0" indent="0">
              <a:buNone/>
              <a:defRPr sz="1600"/>
            </a:lvl1pPr>
          </a:lstStyle>
          <a:p>
            <a:r>
              <a:rPr lang="en-US"/>
              <a:t>Click icon to add picture</a:t>
            </a:r>
            <a:endParaRPr lang="ru-RU" dirty="0"/>
          </a:p>
        </p:txBody>
      </p:sp>
      <p:sp>
        <p:nvSpPr>
          <p:cNvPr id="19" name="Text 4"/>
          <p:cNvSpPr>
            <a:spLocks noGrp="1"/>
          </p:cNvSpPr>
          <p:nvPr>
            <p:ph type="body" idx="1" hasCustomPrompt="1"/>
          </p:nvPr>
        </p:nvSpPr>
        <p:spPr>
          <a:xfrm>
            <a:off x="1244198" y="3526962"/>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4"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34049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8101092" y="5453090"/>
            <a:ext cx="3431265" cy="958936"/>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6" name="Text 2"/>
          <p:cNvSpPr>
            <a:spLocks noGrp="1"/>
          </p:cNvSpPr>
          <p:nvPr>
            <p:ph type="body" idx="21" hasCustomPrompt="1"/>
          </p:nvPr>
        </p:nvSpPr>
        <p:spPr>
          <a:xfrm>
            <a:off x="8091867" y="5087629"/>
            <a:ext cx="3440491"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2" name="Picture 1"/>
          <p:cNvSpPr>
            <a:spLocks noGrp="1"/>
          </p:cNvSpPr>
          <p:nvPr>
            <p:ph type="pic" sz="quarter" idx="12" hasCustomPrompt="1"/>
          </p:nvPr>
        </p:nvSpPr>
        <p:spPr>
          <a:xfrm>
            <a:off x="8189841"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7" name="Text 3"/>
          <p:cNvSpPr>
            <a:spLocks noGrp="1"/>
          </p:cNvSpPr>
          <p:nvPr>
            <p:ph type="body" sz="quarter" idx="17" hasCustomPrompt="1"/>
          </p:nvPr>
        </p:nvSpPr>
        <p:spPr>
          <a:xfrm>
            <a:off x="4457111" y="5453091"/>
            <a:ext cx="3385930" cy="958935"/>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5" name="Text 4"/>
          <p:cNvSpPr>
            <a:spLocks noGrp="1"/>
          </p:cNvSpPr>
          <p:nvPr>
            <p:ph type="body" idx="20" hasCustomPrompt="1"/>
          </p:nvPr>
        </p:nvSpPr>
        <p:spPr>
          <a:xfrm>
            <a:off x="4451428" y="5087629"/>
            <a:ext cx="3382387"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2"/>
          <p:cNvSpPr>
            <a:spLocks noGrp="1"/>
          </p:cNvSpPr>
          <p:nvPr>
            <p:ph type="pic" sz="quarter" idx="11" hasCustomPrompt="1"/>
          </p:nvPr>
        </p:nvSpPr>
        <p:spPr>
          <a:xfrm>
            <a:off x="4545859"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6" name="Text 5"/>
          <p:cNvSpPr>
            <a:spLocks noGrp="1"/>
          </p:cNvSpPr>
          <p:nvPr>
            <p:ph type="body" sz="quarter" idx="16" hasCustomPrompt="1"/>
          </p:nvPr>
        </p:nvSpPr>
        <p:spPr>
          <a:xfrm>
            <a:off x="738274" y="5453090"/>
            <a:ext cx="3369702" cy="958936"/>
          </a:xfrm>
        </p:spPr>
        <p:txBody>
          <a:bodyPr wrap="square">
            <a:noAutofit/>
          </a:bodyPr>
          <a:lstStyle>
            <a:lvl1pPr marL="0" indent="0" algn="l">
              <a:buNone/>
              <a:defRPr sz="1600">
                <a:solidFill>
                  <a:schemeClr val="tx1">
                    <a:lumMod val="65000"/>
                    <a:lumOff val="35000"/>
                  </a:schemeClr>
                </a:solidFill>
                <a:latin typeface="+mn-lt"/>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4" name="Text 6"/>
          <p:cNvSpPr>
            <a:spLocks noGrp="1"/>
          </p:cNvSpPr>
          <p:nvPr>
            <p:ph type="body" idx="1" hasCustomPrompt="1"/>
          </p:nvPr>
        </p:nvSpPr>
        <p:spPr>
          <a:xfrm>
            <a:off x="741816" y="5087629"/>
            <a:ext cx="3366160"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3" name="Picture 3"/>
          <p:cNvSpPr>
            <a:spLocks noGrp="1"/>
          </p:cNvSpPr>
          <p:nvPr>
            <p:ph type="pic" sz="quarter" idx="10" hasCustomPrompt="1"/>
          </p:nvPr>
        </p:nvSpPr>
        <p:spPr>
          <a:xfrm>
            <a:off x="839790" y="2728079"/>
            <a:ext cx="3165548" cy="2148125"/>
          </a:xfrm>
        </p:spPr>
        <p:txBody>
          <a:bodyPr>
            <a:normAutofit/>
          </a:bodyPr>
          <a:lstStyle>
            <a:lvl1pPr marL="0" indent="0">
              <a:buNone/>
              <a:defRPr sz="1600"/>
            </a:lvl1pPr>
          </a:lstStyle>
          <a:p>
            <a:r>
              <a:rPr lang="en-US"/>
              <a:t>Click icon to add picture</a:t>
            </a:r>
            <a:endParaRPr lang="ru-RU" dirty="0"/>
          </a:p>
        </p:txBody>
      </p:sp>
      <p:sp>
        <p:nvSpPr>
          <p:cNvPr id="4" name="Text 7"/>
          <p:cNvSpPr>
            <a:spLocks noGrp="1"/>
          </p:cNvSpPr>
          <p:nvPr>
            <p:ph type="body" sz="quarter" idx="23" hasCustomPrompt="1"/>
          </p:nvPr>
        </p:nvSpPr>
        <p:spPr>
          <a:xfrm>
            <a:off x="798846" y="1845930"/>
            <a:ext cx="10556875"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5407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8691592" y="4929711"/>
            <a:ext cx="2690419" cy="1334907"/>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5" name="Text 2"/>
          <p:cNvSpPr>
            <a:spLocks noGrp="1"/>
          </p:cNvSpPr>
          <p:nvPr>
            <p:ph type="body" sz="quarter" idx="23" hasCustomPrompt="1"/>
          </p:nvPr>
        </p:nvSpPr>
        <p:spPr>
          <a:xfrm>
            <a:off x="8691592" y="412648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9" name="Picture 1"/>
          <p:cNvSpPr>
            <a:spLocks noGrp="1"/>
          </p:cNvSpPr>
          <p:nvPr>
            <p:ph type="pic" sz="quarter" idx="15" hasCustomPrompt="1"/>
          </p:nvPr>
        </p:nvSpPr>
        <p:spPr>
          <a:xfrm>
            <a:off x="6420685"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2" name="Text 3"/>
          <p:cNvSpPr>
            <a:spLocks noGrp="1"/>
          </p:cNvSpPr>
          <p:nvPr>
            <p:ph type="body" sz="quarter" idx="17" hasCustomPrompt="1"/>
          </p:nvPr>
        </p:nvSpPr>
        <p:spPr>
          <a:xfrm>
            <a:off x="3260318" y="4929710"/>
            <a:ext cx="2705980" cy="133490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4" name="Text 4"/>
          <p:cNvSpPr>
            <a:spLocks noGrp="1"/>
          </p:cNvSpPr>
          <p:nvPr>
            <p:ph type="body" sz="quarter" idx="22" hasCustomPrompt="1"/>
          </p:nvPr>
        </p:nvSpPr>
        <p:spPr>
          <a:xfrm>
            <a:off x="3259667" y="4159250"/>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7" name="Picture 2"/>
          <p:cNvSpPr>
            <a:spLocks noGrp="1"/>
          </p:cNvSpPr>
          <p:nvPr>
            <p:ph type="pic" sz="quarter" idx="11" hasCustomPrompt="1"/>
          </p:nvPr>
        </p:nvSpPr>
        <p:spPr>
          <a:xfrm>
            <a:off x="989409"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5"/>
          <p:cNvSpPr>
            <a:spLocks noGrp="1"/>
          </p:cNvSpPr>
          <p:nvPr>
            <p:ph type="body" sz="quarter" idx="18" hasCustomPrompt="1"/>
          </p:nvPr>
        </p:nvSpPr>
        <p:spPr>
          <a:xfrm>
            <a:off x="8691592" y="2494622"/>
            <a:ext cx="2690419" cy="128524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3" name="Text 6"/>
          <p:cNvSpPr>
            <a:spLocks noGrp="1"/>
          </p:cNvSpPr>
          <p:nvPr>
            <p:ph type="body" sz="quarter" idx="21" hasCustomPrompt="1"/>
          </p:nvPr>
        </p:nvSpPr>
        <p:spPr>
          <a:xfrm>
            <a:off x="8691592" y="170470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8" name="Picture 3"/>
          <p:cNvSpPr>
            <a:spLocks noGrp="1"/>
          </p:cNvSpPr>
          <p:nvPr>
            <p:ph type="pic" sz="quarter" idx="12" hasCustomPrompt="1"/>
          </p:nvPr>
        </p:nvSpPr>
        <p:spPr>
          <a:xfrm>
            <a:off x="6420687" y="1854404"/>
            <a:ext cx="2094837" cy="1897613"/>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1" name="Text 7"/>
          <p:cNvSpPr>
            <a:spLocks noGrp="1"/>
          </p:cNvSpPr>
          <p:nvPr>
            <p:ph type="body" sz="quarter" idx="16" hasCustomPrompt="1"/>
          </p:nvPr>
        </p:nvSpPr>
        <p:spPr>
          <a:xfrm>
            <a:off x="3260318" y="2494623"/>
            <a:ext cx="2705980" cy="1285244"/>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3" name="Text 8"/>
          <p:cNvSpPr>
            <a:spLocks noGrp="1"/>
          </p:cNvSpPr>
          <p:nvPr>
            <p:ph type="body" sz="quarter" idx="20" hasCustomPrompt="1"/>
          </p:nvPr>
        </p:nvSpPr>
        <p:spPr>
          <a:xfrm>
            <a:off x="3259667" y="1727742"/>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6" name="Picture 4"/>
          <p:cNvSpPr>
            <a:spLocks noGrp="1"/>
          </p:cNvSpPr>
          <p:nvPr>
            <p:ph type="pic" sz="quarter" idx="10" hasCustomPrompt="1"/>
          </p:nvPr>
        </p:nvSpPr>
        <p:spPr>
          <a:xfrm>
            <a:off x="989411" y="1854403"/>
            <a:ext cx="2094837" cy="1897613"/>
          </a:xfrm>
          <a:prstGeom prst="rect">
            <a:avLst/>
          </a:prstGeom>
        </p:spPr>
        <p:txBody>
          <a:bodyPr>
            <a:normAutofit/>
          </a:bodyPr>
          <a:lstStyle>
            <a:lvl1pPr marL="0" indent="0">
              <a:buNone/>
              <a:defRPr sz="1500"/>
            </a:lvl1pPr>
          </a:lstStyle>
          <a:p>
            <a:r>
              <a:rPr lang="en-US"/>
              <a:t>Click icon to add picture</a:t>
            </a:r>
            <a:endParaRPr lang="ru-RU" dirty="0"/>
          </a:p>
        </p:txBody>
      </p:sp>
      <p:sp>
        <p:nvSpPr>
          <p:cNvPr id="26"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5683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4298006" y="2045266"/>
            <a:ext cx="7089342" cy="4066898"/>
          </a:xfrm>
        </p:spPr>
        <p:txBody>
          <a:bodyPr/>
          <a:lstStyle>
            <a:lvl1pPr>
              <a:defRPr/>
            </a:lvl1pPr>
          </a:lstStyle>
          <a:p>
            <a:r>
              <a:rPr lang="en-US"/>
              <a:t>Click icon to add video</a:t>
            </a:r>
            <a:endParaRPr lang="ru-RU" dirty="0"/>
          </a:p>
        </p:txBody>
      </p:sp>
      <p:sp>
        <p:nvSpPr>
          <p:cNvPr id="4" name="Text 1"/>
          <p:cNvSpPr>
            <a:spLocks noGrp="1"/>
          </p:cNvSpPr>
          <p:nvPr>
            <p:ph type="body" sz="quarter" idx="19" hasCustomPrompt="1"/>
          </p:nvPr>
        </p:nvSpPr>
        <p:spPr>
          <a:xfrm>
            <a:off x="832638" y="1932060"/>
            <a:ext cx="3077589" cy="3626769"/>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796427" y="120646"/>
            <a:ext cx="10557375"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123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Major Point">
    <p:spTree>
      <p:nvGrpSpPr>
        <p:cNvPr id="1" name=""/>
        <p:cNvGrpSpPr/>
        <p:nvPr/>
      </p:nvGrpSpPr>
      <p:grpSpPr>
        <a:xfrm>
          <a:off x="0" y="0"/>
          <a:ext cx="0" cy="0"/>
          <a:chOff x="0" y="0"/>
          <a:chExt cx="0" cy="0"/>
        </a:xfrm>
      </p:grpSpPr>
      <p:sp>
        <p:nvSpPr>
          <p:cNvPr id="3" name="Picture 1"/>
          <p:cNvSpPr>
            <a:spLocks noGrp="1"/>
          </p:cNvSpPr>
          <p:nvPr>
            <p:ph type="pic" sz="quarter" idx="10" hasCustomPrompt="1"/>
          </p:nvPr>
        </p:nvSpPr>
        <p:spPr>
          <a:xfrm>
            <a:off x="0" y="0"/>
            <a:ext cx="12192000" cy="6858000"/>
          </a:xfrm>
        </p:spPr>
        <p:txBody>
          <a:bodyPr/>
          <a:lstStyle>
            <a:lvl1pPr>
              <a:defRPr/>
            </a:lvl1pPr>
          </a:lstStyle>
          <a:p>
            <a:r>
              <a:rPr lang="en-US"/>
              <a:t>Click icon to add picture</a:t>
            </a:r>
            <a:endParaRPr lang="en-US" dirty="0"/>
          </a:p>
        </p:txBody>
      </p:sp>
      <p:sp>
        <p:nvSpPr>
          <p:cNvPr id="5" name="Text 1"/>
          <p:cNvSpPr>
            <a:spLocks noGrp="1"/>
          </p:cNvSpPr>
          <p:nvPr>
            <p:ph type="body" sz="quarter" idx="11" hasCustomPrompt="1"/>
          </p:nvPr>
        </p:nvSpPr>
        <p:spPr>
          <a:xfrm>
            <a:off x="7425268" y="3624649"/>
            <a:ext cx="3323825"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7823497" y="3065462"/>
            <a:ext cx="2925596"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744433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352577"/>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3092985"/>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352578"/>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352579"/>
            <a:ext cx="2094724"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352579"/>
            <a:ext cx="2094246"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19199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173378"/>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2913786"/>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173379"/>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173380"/>
            <a:ext cx="2094724"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173380"/>
            <a:ext cx="2094246"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2906037"/>
            <a:ext cx="2094837" cy="2094837"/>
          </a:xfrm>
          <a:prstGeom prst="ellipse">
            <a:avLst/>
          </a:prstGeom>
        </p:spPr>
        <p:txBody>
          <a:bodyPr>
            <a:normAutofit/>
          </a:bodyPr>
          <a:lstStyle>
            <a:lvl1pPr marL="0" indent="0">
              <a:buNone/>
              <a:defRPr sz="1600" baseline="0"/>
            </a:lvl1pPr>
          </a:lstStyle>
          <a:p>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87601"/>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797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Main Menu">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8416802" y="-2792"/>
            <a:ext cx="3775198" cy="6860792"/>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35" name="Text 1"/>
          <p:cNvSpPr>
            <a:spLocks noGrp="1"/>
          </p:cNvSpPr>
          <p:nvPr>
            <p:ph type="body" sz="quarter" idx="35" hasCustomPrompt="1"/>
          </p:nvPr>
        </p:nvSpPr>
        <p:spPr>
          <a:xfrm>
            <a:off x="926281" y="5565802"/>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34" name="Text 2"/>
          <p:cNvSpPr>
            <a:spLocks noGrp="1"/>
          </p:cNvSpPr>
          <p:nvPr>
            <p:ph type="body" sz="quarter" idx="34" hasCustomPrompt="1"/>
          </p:nvPr>
        </p:nvSpPr>
        <p:spPr>
          <a:xfrm>
            <a:off x="926281" y="4713901"/>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9" name="Text 3"/>
          <p:cNvSpPr>
            <a:spLocks noGrp="1"/>
          </p:cNvSpPr>
          <p:nvPr>
            <p:ph type="body" sz="quarter" idx="33" hasCustomPrompt="1"/>
          </p:nvPr>
        </p:nvSpPr>
        <p:spPr>
          <a:xfrm>
            <a:off x="926281" y="3862000"/>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8" name="Text 4"/>
          <p:cNvSpPr>
            <a:spLocks noGrp="1"/>
          </p:cNvSpPr>
          <p:nvPr>
            <p:ph type="body" sz="quarter" idx="32" hasCustomPrompt="1"/>
          </p:nvPr>
        </p:nvSpPr>
        <p:spPr>
          <a:xfrm>
            <a:off x="926281" y="3010099"/>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10" name="Text 5"/>
          <p:cNvSpPr>
            <a:spLocks noGrp="1"/>
          </p:cNvSpPr>
          <p:nvPr>
            <p:ph type="body" sz="quarter" idx="31" hasCustomPrompt="1"/>
          </p:nvPr>
        </p:nvSpPr>
        <p:spPr>
          <a:xfrm>
            <a:off x="909439" y="2158198"/>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8" name="Title"/>
          <p:cNvSpPr>
            <a:spLocks noGrp="1"/>
          </p:cNvSpPr>
          <p:nvPr>
            <p:ph type="title" hasCustomPrompt="1"/>
          </p:nvPr>
        </p:nvSpPr>
        <p:spPr>
          <a:xfrm>
            <a:off x="796427" y="120644"/>
            <a:ext cx="6750786" cy="1113796"/>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8368281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9557155"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0" name="Picture 1"/>
          <p:cNvSpPr>
            <a:spLocks noGrp="1"/>
          </p:cNvSpPr>
          <p:nvPr>
            <p:ph type="pic" sz="quarter" idx="14" hasCustomPrompt="1"/>
          </p:nvPr>
        </p:nvSpPr>
        <p:spPr>
          <a:xfrm>
            <a:off x="9628875" y="3142238"/>
            <a:ext cx="1440000" cy="1440000"/>
          </a:xfrm>
          <a:prstGeom prst="roundRect">
            <a:avLst>
              <a:gd name="adj" fmla="val 1359"/>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2"/>
          <p:cNvSpPr>
            <a:spLocks noGrp="1"/>
          </p:cNvSpPr>
          <p:nvPr>
            <p:ph type="body" sz="quarter" idx="19" hasCustomPrompt="1"/>
          </p:nvPr>
        </p:nvSpPr>
        <p:spPr>
          <a:xfrm>
            <a:off x="7387847"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9" name="Picture 2"/>
          <p:cNvSpPr>
            <a:spLocks noGrp="1"/>
          </p:cNvSpPr>
          <p:nvPr>
            <p:ph type="pic" sz="quarter" idx="13" hasCustomPrompt="1"/>
          </p:nvPr>
        </p:nvSpPr>
        <p:spPr>
          <a:xfrm>
            <a:off x="7459565" y="3142238"/>
            <a:ext cx="1440000" cy="1440000"/>
          </a:xfrm>
          <a:prstGeom prst="roundRect">
            <a:avLst>
              <a:gd name="adj" fmla="val 3060"/>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4" name="Text 3"/>
          <p:cNvSpPr>
            <a:spLocks noGrp="1"/>
          </p:cNvSpPr>
          <p:nvPr>
            <p:ph type="body" sz="quarter" idx="18" hasCustomPrompt="1"/>
          </p:nvPr>
        </p:nvSpPr>
        <p:spPr>
          <a:xfrm>
            <a:off x="5218540" y="4842459"/>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8" name="Picture 3"/>
          <p:cNvSpPr>
            <a:spLocks noGrp="1"/>
          </p:cNvSpPr>
          <p:nvPr>
            <p:ph type="pic" sz="quarter" idx="12" hasCustomPrompt="1"/>
          </p:nvPr>
        </p:nvSpPr>
        <p:spPr>
          <a:xfrm>
            <a:off x="5290259"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3" name="Text 4"/>
          <p:cNvSpPr>
            <a:spLocks noGrp="1"/>
          </p:cNvSpPr>
          <p:nvPr>
            <p:ph type="body" sz="quarter" idx="17" hasCustomPrompt="1"/>
          </p:nvPr>
        </p:nvSpPr>
        <p:spPr>
          <a:xfrm>
            <a:off x="3049232"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4"/>
          <p:cNvSpPr>
            <a:spLocks noGrp="1"/>
          </p:cNvSpPr>
          <p:nvPr>
            <p:ph type="pic" sz="quarter" idx="11" hasCustomPrompt="1"/>
          </p:nvPr>
        </p:nvSpPr>
        <p:spPr>
          <a:xfrm>
            <a:off x="3120953"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5"/>
          <p:cNvSpPr>
            <a:spLocks noGrp="1"/>
          </p:cNvSpPr>
          <p:nvPr>
            <p:ph type="body" sz="quarter" idx="16" hasCustomPrompt="1"/>
          </p:nvPr>
        </p:nvSpPr>
        <p:spPr>
          <a:xfrm>
            <a:off x="879926"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5"/>
          <p:cNvSpPr>
            <a:spLocks noGrp="1"/>
          </p:cNvSpPr>
          <p:nvPr>
            <p:ph type="pic" sz="quarter" idx="10" hasCustomPrompt="1"/>
          </p:nvPr>
        </p:nvSpPr>
        <p:spPr>
          <a:xfrm>
            <a:off x="950964" y="3142238"/>
            <a:ext cx="1440000" cy="1440000"/>
          </a:xfrm>
          <a:prstGeom prst="roundRect">
            <a:avLst>
              <a:gd name="adj" fmla="val 1926"/>
            </a:avLst>
          </a:prstGeom>
        </p:spPr>
        <p:txBody>
          <a:bodyPr>
            <a:normAutofit/>
          </a:bodyPr>
          <a:lstStyle>
            <a:lvl1pPr marL="0" indent="0">
              <a:buNone/>
              <a:defRPr sz="1600"/>
            </a:lvl1pPr>
          </a:lstStyle>
          <a:p>
            <a:r>
              <a:rPr lang="en-US"/>
              <a:t>Click icon to add picture</a:t>
            </a:r>
            <a:endParaRPr lang="ru-RU" dirty="0"/>
          </a:p>
        </p:txBody>
      </p:sp>
      <p:sp>
        <p:nvSpPr>
          <p:cNvPr id="17" name="Text 6"/>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8549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6012520" y="5574918"/>
            <a:ext cx="4288169" cy="412421"/>
          </a:xfrm>
        </p:spPr>
        <p:txBody>
          <a:bodyPr>
            <a:noAutofit/>
          </a:bodyPr>
          <a:lstStyle>
            <a:lvl1pPr marL="0" indent="0" algn="r">
              <a:buNone/>
              <a:defRPr/>
            </a:lvl1pPr>
          </a:lstStyle>
          <a:p>
            <a:pPr lvl="0"/>
            <a:r>
              <a:rPr lang="en-US"/>
              <a:t>Click to add text</a:t>
            </a:r>
            <a:endParaRPr lang="ru-RU" dirty="0"/>
          </a:p>
        </p:txBody>
      </p:sp>
      <p:sp>
        <p:nvSpPr>
          <p:cNvPr id="9" name="Text 2"/>
          <p:cNvSpPr>
            <a:spLocks noGrp="1"/>
          </p:cNvSpPr>
          <p:nvPr>
            <p:ph type="body" sz="quarter" idx="16" hasCustomPrompt="1"/>
          </p:nvPr>
        </p:nvSpPr>
        <p:spPr>
          <a:xfrm>
            <a:off x="2119239" y="4343401"/>
            <a:ext cx="8181450" cy="1142066"/>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5232000" y="2179816"/>
            <a:ext cx="1620000" cy="1620000"/>
          </a:xfrm>
          <a:prstGeom prst="ellipse">
            <a:avLst/>
          </a:prstGeom>
        </p:spPr>
        <p:txBody>
          <a:bodyPr/>
          <a:lstStyle>
            <a:lvl1pPr marL="0" indent="0">
              <a:buNone/>
              <a:defRPr/>
            </a:lvl1pPr>
          </a:lstStyle>
          <a:p>
            <a:r>
              <a:rPr lang="en-US"/>
              <a:t>Click icon to add picture</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077946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704958" y="5160670"/>
            <a:ext cx="4288169" cy="412421"/>
          </a:xfrm>
        </p:spPr>
        <p:txBody>
          <a:bodyPr>
            <a:noAutofit/>
          </a:bodyPr>
          <a:lstStyle>
            <a:lvl1pPr marL="0" indent="0" algn="l">
              <a:buNone/>
              <a:defRPr/>
            </a:lvl1pPr>
          </a:lstStyle>
          <a:p>
            <a:pPr lvl="0"/>
            <a:r>
              <a:rPr lang="en-US"/>
              <a:t>Click to add text</a:t>
            </a:r>
            <a:endParaRPr lang="ru-RU" dirty="0"/>
          </a:p>
        </p:txBody>
      </p:sp>
      <p:sp>
        <p:nvSpPr>
          <p:cNvPr id="11" name="Text 2"/>
          <p:cNvSpPr>
            <a:spLocks noGrp="1"/>
          </p:cNvSpPr>
          <p:nvPr>
            <p:ph type="body" sz="quarter" idx="16" hasCustomPrompt="1"/>
          </p:nvPr>
        </p:nvSpPr>
        <p:spPr>
          <a:xfrm>
            <a:off x="4698402" y="3871684"/>
            <a:ext cx="6655399" cy="117739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2236134" y="3864085"/>
            <a:ext cx="1569931" cy="1569931"/>
          </a:xfrm>
          <a:prstGeom prst="ellipse">
            <a:avLst/>
          </a:prstGeom>
        </p:spPr>
        <p:txBody>
          <a:bodyPr/>
          <a:lstStyle>
            <a:lvl1pPr marL="0" indent="0">
              <a:buNone/>
              <a:defRPr/>
            </a:lvl1pPr>
          </a:lstStyle>
          <a:p>
            <a:r>
              <a:rPr lang="en-US"/>
              <a:t>Click icon to add picture</a:t>
            </a:r>
            <a:endParaRPr lang="ru-RU" dirty="0"/>
          </a:p>
        </p:txBody>
      </p:sp>
      <p:sp>
        <p:nvSpPr>
          <p:cNvPr id="9" name="Text 3"/>
          <p:cNvSpPr>
            <a:spLocks noGrp="1"/>
          </p:cNvSpPr>
          <p:nvPr>
            <p:ph type="body" sz="quarter" idx="23" hasCustomPrompt="1"/>
          </p:nvPr>
        </p:nvSpPr>
        <p:spPr>
          <a:xfrm>
            <a:off x="798846" y="1845929"/>
            <a:ext cx="10556875" cy="815383"/>
          </a:xfrm>
        </p:spPr>
        <p:txBody>
          <a:bodyPr>
            <a:noAutofit/>
          </a:bodyPr>
          <a:lstStyle>
            <a:lvl1pPr marL="0" indent="0">
              <a:buNone/>
              <a:defRPr sz="1600">
                <a:solidFill>
                  <a:schemeClr val="tx1">
                    <a:lumMod val="65000"/>
                    <a:lumOff val="35000"/>
                  </a:schemeClr>
                </a:solidFill>
                <a:latin typeface="+mn-lt"/>
                <a:cs typeface="Segoe UI" panose="020B0502040204020203" pitchFamily="34" charset="0"/>
              </a:defRPr>
            </a:lvl1pPr>
          </a:lstStyle>
          <a:p>
            <a:pPr lvl="0"/>
            <a:r>
              <a:rPr lang="en-US"/>
              <a:t>Click to add text</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26310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Mission">
    <p:spTree>
      <p:nvGrpSpPr>
        <p:cNvPr id="1" name=""/>
        <p:cNvGrpSpPr/>
        <p:nvPr/>
      </p:nvGrpSpPr>
      <p:grpSpPr>
        <a:xfrm>
          <a:off x="0" y="0"/>
          <a:ext cx="0" cy="0"/>
          <a:chOff x="0" y="0"/>
          <a:chExt cx="0" cy="0"/>
        </a:xfrm>
      </p:grpSpPr>
      <p:sp>
        <p:nvSpPr>
          <p:cNvPr id="9" name="Picture 1"/>
          <p:cNvSpPr>
            <a:spLocks noGrp="1"/>
          </p:cNvSpPr>
          <p:nvPr>
            <p:ph type="pic" sz="quarter" idx="13" hasCustomPrompt="1"/>
          </p:nvPr>
        </p:nvSpPr>
        <p:spPr>
          <a:xfrm>
            <a:off x="0" y="0"/>
            <a:ext cx="12192000" cy="6858000"/>
          </a:xfrm>
        </p:spPr>
        <p:txBody>
          <a:bodyPr/>
          <a:lstStyle>
            <a:lvl1pPr marL="0" indent="0">
              <a:buNone/>
              <a:defRPr lang="ru-RU"/>
            </a:lvl1pPr>
          </a:lstStyle>
          <a:p>
            <a:r>
              <a:rPr lang="en-US"/>
              <a:t>Click icon to add picture</a:t>
            </a:r>
            <a:endParaRPr lang="ru-RU" dirty="0"/>
          </a:p>
        </p:txBody>
      </p:sp>
      <p:sp>
        <p:nvSpPr>
          <p:cNvPr id="5" name="Text 1"/>
          <p:cNvSpPr>
            <a:spLocks noGrp="1"/>
          </p:cNvSpPr>
          <p:nvPr>
            <p:ph type="body" sz="quarter" idx="16" hasCustomPrompt="1"/>
          </p:nvPr>
        </p:nvSpPr>
        <p:spPr>
          <a:xfrm>
            <a:off x="2176670" y="2691009"/>
            <a:ext cx="7605067" cy="207977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13195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meline - Start">
    <p:spTree>
      <p:nvGrpSpPr>
        <p:cNvPr id="1" name=""/>
        <p:cNvGrpSpPr/>
        <p:nvPr/>
      </p:nvGrpSpPr>
      <p:grpSpPr>
        <a:xfrm>
          <a:off x="0" y="0"/>
          <a:ext cx="0" cy="0"/>
          <a:chOff x="0" y="0"/>
          <a:chExt cx="0" cy="0"/>
        </a:xfrm>
      </p:grpSpPr>
      <p:sp>
        <p:nvSpPr>
          <p:cNvPr id="17" name="Text 1"/>
          <p:cNvSpPr>
            <a:spLocks noGrp="1"/>
          </p:cNvSpPr>
          <p:nvPr>
            <p:ph type="body" sz="quarter" idx="19" hasCustomPrompt="1"/>
          </p:nvPr>
        </p:nvSpPr>
        <p:spPr>
          <a:xfrm>
            <a:off x="3122609" y="5311382"/>
            <a:ext cx="2989955" cy="821061"/>
          </a:xfrm>
        </p:spPr>
        <p:txBody>
          <a:bodyPr>
            <a:normAutofit/>
          </a:bodyPr>
          <a:lstStyle>
            <a:lvl1pPr algn="l">
              <a:defRPr sz="1600" b="0" baseline="0"/>
            </a:lvl1pPr>
          </a:lstStyle>
          <a:p>
            <a:pPr lvl="0"/>
            <a:r>
              <a:rPr lang="en-US"/>
              <a:t>Click to add text</a:t>
            </a:r>
            <a:endParaRPr lang="ru-RU" dirty="0"/>
          </a:p>
        </p:txBody>
      </p:sp>
      <p:sp>
        <p:nvSpPr>
          <p:cNvPr id="16" name="Text 2"/>
          <p:cNvSpPr>
            <a:spLocks noGrp="1"/>
          </p:cNvSpPr>
          <p:nvPr>
            <p:ph type="body" sz="quarter" idx="18" hasCustomPrompt="1"/>
          </p:nvPr>
        </p:nvSpPr>
        <p:spPr>
          <a:xfrm>
            <a:off x="3122610" y="4940031"/>
            <a:ext cx="2750108" cy="450567"/>
          </a:xfrm>
        </p:spPr>
        <p:txBody>
          <a:bodyPr>
            <a:normAutofit/>
          </a:bodyPr>
          <a:lstStyle>
            <a:lvl1pPr algn="l">
              <a:defRPr sz="1600" b="1" baseline="0"/>
            </a:lvl1pPr>
          </a:lstStyle>
          <a:p>
            <a:pPr lvl="0"/>
            <a:r>
              <a:rPr lang="en-US"/>
              <a:t>Click to add text</a:t>
            </a:r>
            <a:endParaRPr lang="ru-RU" dirty="0"/>
          </a:p>
        </p:txBody>
      </p:sp>
      <p:sp>
        <p:nvSpPr>
          <p:cNvPr id="19" name="Picture 1"/>
          <p:cNvSpPr>
            <a:spLocks noGrp="1"/>
          </p:cNvSpPr>
          <p:nvPr>
            <p:ph type="pic" sz="quarter" idx="13" hasCustomPrompt="1"/>
          </p:nvPr>
        </p:nvSpPr>
        <p:spPr>
          <a:xfrm>
            <a:off x="6809316" y="4186666"/>
            <a:ext cx="3960000" cy="2160000"/>
          </a:xfrm>
        </p:spPr>
        <p:txBody>
          <a:bodyPr/>
          <a:lstStyle>
            <a:lvl1pPr marL="0" indent="0">
              <a:buNone/>
              <a:defRPr/>
            </a:lvl1pPr>
          </a:lstStyle>
          <a:p>
            <a:r>
              <a:rPr lang="en-US"/>
              <a:t>Click icon to add picture</a:t>
            </a:r>
            <a:endParaRPr lang="ru-RU" dirty="0"/>
          </a:p>
        </p:txBody>
      </p:sp>
      <p:sp>
        <p:nvSpPr>
          <p:cNvPr id="21" name="Picture 2"/>
          <p:cNvSpPr>
            <a:spLocks noGrp="1"/>
          </p:cNvSpPr>
          <p:nvPr>
            <p:ph type="pic" sz="quarter" idx="14" hasCustomPrompt="1"/>
          </p:nvPr>
        </p:nvSpPr>
        <p:spPr>
          <a:xfrm>
            <a:off x="1345240" y="4726666"/>
            <a:ext cx="1620000" cy="1620000"/>
          </a:xfrm>
          <a:prstGeom prst="ellipse">
            <a:avLst/>
          </a:prstGeom>
        </p:spPr>
        <p:txBody>
          <a:bodyPr>
            <a:noAutofit/>
          </a:bodyPr>
          <a:lstStyle>
            <a:lvl1pPr marL="0" indent="0">
              <a:buNone/>
              <a:defRPr sz="1400"/>
            </a:lvl1pPr>
          </a:lstStyle>
          <a:p>
            <a:r>
              <a:rPr lang="en-US"/>
              <a:t>Click icon to add picture</a:t>
            </a:r>
            <a:endParaRPr lang="ru-RU" dirty="0"/>
          </a:p>
        </p:txBody>
      </p:sp>
      <p:sp>
        <p:nvSpPr>
          <p:cNvPr id="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
        <p:nvSpPr>
          <p:cNvPr id="15" name="Text 3"/>
          <p:cNvSpPr>
            <a:spLocks noGrp="1"/>
          </p:cNvSpPr>
          <p:nvPr>
            <p:ph type="body" sz="quarter" idx="17" hasCustomPrompt="1"/>
          </p:nvPr>
        </p:nvSpPr>
        <p:spPr>
          <a:xfrm>
            <a:off x="6702808" y="3117447"/>
            <a:ext cx="4650993" cy="997353"/>
          </a:xfrm>
        </p:spPr>
        <p:txBody>
          <a:bodyPr>
            <a:normAutofit/>
          </a:bodyPr>
          <a:lstStyle>
            <a:lvl1pPr algn="l">
              <a:defRPr sz="1600" b="0" baseline="0"/>
            </a:lvl1pPr>
          </a:lstStyle>
          <a:p>
            <a:pPr lvl="0"/>
            <a:r>
              <a:rPr lang="en-US"/>
              <a:t>Click to add text</a:t>
            </a:r>
            <a:endParaRPr lang="ru-RU" dirty="0"/>
          </a:p>
        </p:txBody>
      </p:sp>
      <p:sp>
        <p:nvSpPr>
          <p:cNvPr id="14" name="Text 4"/>
          <p:cNvSpPr>
            <a:spLocks noGrp="1"/>
          </p:cNvSpPr>
          <p:nvPr>
            <p:ph type="body" sz="quarter" idx="16" hasCustomPrompt="1"/>
          </p:nvPr>
        </p:nvSpPr>
        <p:spPr>
          <a:xfrm>
            <a:off x="6702809" y="2647882"/>
            <a:ext cx="4066507" cy="450567"/>
          </a:xfrm>
        </p:spPr>
        <p:txBody>
          <a:bodyPr>
            <a:normAutofit/>
          </a:bodyPr>
          <a:lstStyle>
            <a:lvl1pPr algn="l">
              <a:defRPr sz="1600" b="1" baseline="0"/>
            </a:lvl1pPr>
          </a:lstStyle>
          <a:p>
            <a:pPr lvl="0"/>
            <a:r>
              <a:rPr lang="en-US"/>
              <a:t>Click to add text</a:t>
            </a:r>
            <a:endParaRPr lang="ru-RU" dirty="0"/>
          </a:p>
        </p:txBody>
      </p:sp>
      <p:sp>
        <p:nvSpPr>
          <p:cNvPr id="3" name="Text 5"/>
          <p:cNvSpPr>
            <a:spLocks noGrp="1"/>
          </p:cNvSpPr>
          <p:nvPr>
            <p:ph type="body" sz="quarter" idx="15" hasCustomPrompt="1"/>
          </p:nvPr>
        </p:nvSpPr>
        <p:spPr>
          <a:xfrm>
            <a:off x="2354749" y="2624440"/>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26319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hasCustomPrompt="1"/>
          </p:nvPr>
        </p:nvSpPr>
        <p:spPr>
          <a:xfrm>
            <a:off x="1540964" y="4317198"/>
            <a:ext cx="3960000" cy="2160000"/>
          </a:xfrm>
        </p:spPr>
        <p:txBody>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8" name="Picture 2"/>
          <p:cNvSpPr>
            <a:spLocks noGrp="1"/>
          </p:cNvSpPr>
          <p:nvPr>
            <p:ph type="pic" sz="quarter" idx="14" hasCustomPrompt="1"/>
          </p:nvPr>
        </p:nvSpPr>
        <p:spPr>
          <a:xfrm>
            <a:off x="6562233" y="1134469"/>
            <a:ext cx="3960000" cy="2160000"/>
          </a:xfrm>
        </p:spPr>
        <p:txBody>
          <a:bodyPr/>
          <a:lstStyle>
            <a:lvl1pPr marL="0" indent="0">
              <a:buNone/>
              <a:defRPr/>
            </a:lvl1pPr>
          </a:lstStyle>
          <a:p>
            <a:r>
              <a:rPr lang="en-US"/>
              <a:t>Click icon to add picture</a:t>
            </a:r>
            <a:endParaRPr lang="ru-RU" dirty="0"/>
          </a:p>
        </p:txBody>
      </p:sp>
      <p:sp>
        <p:nvSpPr>
          <p:cNvPr id="14" name="Text 1"/>
          <p:cNvSpPr>
            <a:spLocks noGrp="1"/>
          </p:cNvSpPr>
          <p:nvPr>
            <p:ph type="body" sz="quarter" idx="17" hasCustomPrompt="1"/>
          </p:nvPr>
        </p:nvSpPr>
        <p:spPr>
          <a:xfrm>
            <a:off x="6466785" y="4317198"/>
            <a:ext cx="4650993" cy="1814796"/>
          </a:xfrm>
        </p:spPr>
        <p:txBody>
          <a:bodyPr>
            <a:normAutofit/>
          </a:bodyPr>
          <a:lstStyle>
            <a:lvl1pPr algn="l">
              <a:defRPr sz="1600" b="0" baseline="0"/>
            </a:lvl1pPr>
          </a:lstStyle>
          <a:p>
            <a:pPr lvl="0"/>
            <a:r>
              <a:rPr lang="en-US"/>
              <a:t>Click to add text</a:t>
            </a:r>
            <a:endParaRPr lang="ru-RU" dirty="0"/>
          </a:p>
        </p:txBody>
      </p:sp>
      <p:sp>
        <p:nvSpPr>
          <p:cNvPr id="13" name="Text 2"/>
          <p:cNvSpPr>
            <a:spLocks noGrp="1"/>
          </p:cNvSpPr>
          <p:nvPr>
            <p:ph type="body" sz="quarter" idx="16" hasCustomPrompt="1"/>
          </p:nvPr>
        </p:nvSpPr>
        <p:spPr>
          <a:xfrm>
            <a:off x="6466786" y="3847633"/>
            <a:ext cx="4066507" cy="450567"/>
          </a:xfrm>
        </p:spPr>
        <p:txBody>
          <a:bodyPr>
            <a:normAutofit/>
          </a:bodyPr>
          <a:lstStyle>
            <a:lvl1pPr algn="l">
              <a:defRPr sz="1600" b="1" baseline="0"/>
            </a:lvl1pPr>
          </a:lstStyle>
          <a:p>
            <a:pPr lvl="0"/>
            <a:r>
              <a:rPr lang="en-US"/>
              <a:t>Click to add text</a:t>
            </a:r>
            <a:endParaRPr lang="ru-RU" dirty="0"/>
          </a:p>
        </p:txBody>
      </p:sp>
      <p:sp>
        <p:nvSpPr>
          <p:cNvPr id="17" name="Text 3"/>
          <p:cNvSpPr>
            <a:spLocks noGrp="1"/>
          </p:cNvSpPr>
          <p:nvPr>
            <p:ph type="body" sz="quarter" idx="15" hasCustomPrompt="1"/>
          </p:nvPr>
        </p:nvSpPr>
        <p:spPr>
          <a:xfrm>
            <a:off x="2685643" y="3847559"/>
            <a:ext cx="2901950" cy="450567"/>
          </a:xfrm>
        </p:spPr>
        <p:txBody>
          <a:bodyPr>
            <a:normAutofit/>
          </a:bodyPr>
          <a:lstStyle>
            <a:lvl1pPr algn="r">
              <a:defRPr sz="1800" b="1" baseline="0"/>
            </a:lvl1pPr>
          </a:lstStyle>
          <a:p>
            <a:pPr lvl="0"/>
            <a:r>
              <a:rPr lang="en-US"/>
              <a:t>Click to add text</a:t>
            </a:r>
            <a:endParaRPr lang="ru-RU" dirty="0"/>
          </a:p>
        </p:txBody>
      </p:sp>
      <p:sp>
        <p:nvSpPr>
          <p:cNvPr id="16" name="Text 4"/>
          <p:cNvSpPr>
            <a:spLocks noGrp="1"/>
          </p:cNvSpPr>
          <p:nvPr>
            <p:ph type="body" sz="quarter" idx="19" hasCustomPrompt="1"/>
          </p:nvPr>
        </p:nvSpPr>
        <p:spPr>
          <a:xfrm>
            <a:off x="956478" y="1026156"/>
            <a:ext cx="4650993" cy="1905887"/>
          </a:xfrm>
        </p:spPr>
        <p:txBody>
          <a:bodyPr>
            <a:normAutofit/>
          </a:bodyPr>
          <a:lstStyle>
            <a:lvl1pPr algn="r">
              <a:defRPr sz="1600" b="0" baseline="0"/>
            </a:lvl1pPr>
          </a:lstStyle>
          <a:p>
            <a:pPr lvl="0"/>
            <a:r>
              <a:rPr lang="en-US"/>
              <a:t>Click to add text</a:t>
            </a:r>
            <a:endParaRPr lang="ru-RU" dirty="0"/>
          </a:p>
        </p:txBody>
      </p:sp>
      <p:sp>
        <p:nvSpPr>
          <p:cNvPr id="18" name="Text 5"/>
          <p:cNvSpPr>
            <a:spLocks noGrp="1"/>
          </p:cNvSpPr>
          <p:nvPr>
            <p:ph type="body" sz="quarter" idx="20" hasCustomPrompt="1"/>
          </p:nvPr>
        </p:nvSpPr>
        <p:spPr>
          <a:xfrm>
            <a:off x="6466785" y="559541"/>
            <a:ext cx="2901950" cy="450567"/>
          </a:xfrm>
        </p:spPr>
        <p:txBody>
          <a:bodyPr>
            <a:normAutofit/>
          </a:bodyPr>
          <a:lstStyle>
            <a:lvl1pPr algn="l">
              <a:defRPr sz="1800" b="1" baseline="0"/>
            </a:lvl1pPr>
          </a:lstStyle>
          <a:p>
            <a:pPr lvl="0"/>
            <a:r>
              <a:rPr lang="en-US"/>
              <a:t>Click to add text</a:t>
            </a:r>
            <a:endParaRPr lang="ru-RU" dirty="0"/>
          </a:p>
        </p:txBody>
      </p:sp>
      <p:sp>
        <p:nvSpPr>
          <p:cNvPr id="15" name="Text 6"/>
          <p:cNvSpPr>
            <a:spLocks noGrp="1"/>
          </p:cNvSpPr>
          <p:nvPr>
            <p:ph type="body" sz="quarter" idx="18" hasCustomPrompt="1"/>
          </p:nvPr>
        </p:nvSpPr>
        <p:spPr>
          <a:xfrm>
            <a:off x="1540964" y="559541"/>
            <a:ext cx="4066507" cy="450567"/>
          </a:xfrm>
        </p:spPr>
        <p:txBody>
          <a:bodyPr>
            <a:normAutofit/>
          </a:bodyPr>
          <a:lstStyle>
            <a:lvl1pPr algn="r">
              <a:defRPr sz="16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717680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meline - Now">
    <p:spTree>
      <p:nvGrpSpPr>
        <p:cNvPr id="1" name=""/>
        <p:cNvGrpSpPr/>
        <p:nvPr/>
      </p:nvGrpSpPr>
      <p:grpSpPr>
        <a:xfrm>
          <a:off x="0" y="0"/>
          <a:ext cx="0" cy="0"/>
          <a:chOff x="0" y="0"/>
          <a:chExt cx="0" cy="0"/>
        </a:xfrm>
      </p:grpSpPr>
      <p:sp>
        <p:nvSpPr>
          <p:cNvPr id="5" name="Text 1"/>
          <p:cNvSpPr>
            <a:spLocks noGrp="1"/>
          </p:cNvSpPr>
          <p:nvPr>
            <p:ph type="body" sz="quarter" idx="17" hasCustomPrompt="1"/>
          </p:nvPr>
        </p:nvSpPr>
        <p:spPr>
          <a:xfrm>
            <a:off x="8284520" y="4445825"/>
            <a:ext cx="3224994" cy="1577288"/>
          </a:xfrm>
        </p:spPr>
        <p:txBody>
          <a:bodyPr>
            <a:normAutofit/>
          </a:bodyPr>
          <a:lstStyle>
            <a:lvl1pPr algn="l">
              <a:defRPr sz="1600" b="0" baseline="0"/>
            </a:lvl1pPr>
          </a:lstStyle>
          <a:p>
            <a:pPr lvl="0"/>
            <a:r>
              <a:rPr lang="en-US"/>
              <a:t>Click to add text</a:t>
            </a:r>
            <a:endParaRPr lang="ru-RU" dirty="0"/>
          </a:p>
        </p:txBody>
      </p:sp>
      <p:sp>
        <p:nvSpPr>
          <p:cNvPr id="4" name="Text 2"/>
          <p:cNvSpPr>
            <a:spLocks noGrp="1"/>
          </p:cNvSpPr>
          <p:nvPr>
            <p:ph type="body" sz="quarter" idx="16" hasCustomPrompt="1"/>
          </p:nvPr>
        </p:nvSpPr>
        <p:spPr>
          <a:xfrm>
            <a:off x="8284521" y="3986199"/>
            <a:ext cx="2777732" cy="450567"/>
          </a:xfrm>
        </p:spPr>
        <p:txBody>
          <a:bodyPr>
            <a:normAutofit/>
          </a:bodyPr>
          <a:lstStyle>
            <a:lvl1pPr algn="l">
              <a:defRPr sz="1600" b="1" baseline="0"/>
            </a:lvl1pPr>
          </a:lstStyle>
          <a:p>
            <a:pPr lvl="0"/>
            <a:r>
              <a:rPr lang="en-US"/>
              <a:t>Click to add text</a:t>
            </a:r>
            <a:endParaRPr lang="ru-RU" dirty="0"/>
          </a:p>
        </p:txBody>
      </p:sp>
      <p:sp>
        <p:nvSpPr>
          <p:cNvPr id="9" name="Picture 1"/>
          <p:cNvSpPr>
            <a:spLocks noGrp="1"/>
          </p:cNvSpPr>
          <p:nvPr>
            <p:ph type="pic" sz="quarter" idx="15" hasCustomPrompt="1"/>
          </p:nvPr>
        </p:nvSpPr>
        <p:spPr>
          <a:xfrm>
            <a:off x="6570286" y="3906688"/>
            <a:ext cx="1440000" cy="1440000"/>
          </a:xfrm>
          <a:prstGeom prst="ellipse">
            <a:avLst/>
          </a:prstGeom>
        </p:spPr>
        <p:txBody>
          <a:bodyPr>
            <a:noAutofit/>
          </a:bodyPr>
          <a:lstStyle>
            <a:lvl1pPr marL="0" indent="0">
              <a:buNone/>
              <a:defRPr sz="1200"/>
            </a:lvl1pPr>
          </a:lstStyle>
          <a:p>
            <a:r>
              <a:rPr lang="en-US"/>
              <a:t>Click icon to add picture</a:t>
            </a:r>
            <a:endParaRPr lang="ru-RU" dirty="0"/>
          </a:p>
        </p:txBody>
      </p:sp>
      <p:sp>
        <p:nvSpPr>
          <p:cNvPr id="10" name="Text 3"/>
          <p:cNvSpPr>
            <a:spLocks noGrp="1"/>
          </p:cNvSpPr>
          <p:nvPr>
            <p:ph type="body" sz="quarter" idx="20" hasCustomPrompt="1"/>
          </p:nvPr>
        </p:nvSpPr>
        <p:spPr>
          <a:xfrm>
            <a:off x="2824791" y="3986199"/>
            <a:ext cx="2901950" cy="450567"/>
          </a:xfrm>
        </p:spPr>
        <p:txBody>
          <a:bodyPr>
            <a:normAutofit/>
          </a:bodyPr>
          <a:lstStyle>
            <a:lvl1pPr algn="r">
              <a:defRPr sz="1800" b="1" baseline="0"/>
            </a:lvl1pPr>
          </a:lstStyle>
          <a:p>
            <a:pPr lvl="0"/>
            <a:r>
              <a:rPr lang="en-US"/>
              <a:t>Click to add text</a:t>
            </a:r>
            <a:endParaRPr lang="ru-RU" dirty="0"/>
          </a:p>
        </p:txBody>
      </p:sp>
      <p:sp>
        <p:nvSpPr>
          <p:cNvPr id="7" name="Text 4"/>
          <p:cNvSpPr>
            <a:spLocks noGrp="1"/>
          </p:cNvSpPr>
          <p:nvPr>
            <p:ph type="body" sz="quarter" idx="19" hasCustomPrompt="1"/>
          </p:nvPr>
        </p:nvSpPr>
        <p:spPr>
          <a:xfrm>
            <a:off x="6490773" y="1037218"/>
            <a:ext cx="4650993" cy="2024034"/>
          </a:xfrm>
        </p:spPr>
        <p:txBody>
          <a:bodyPr>
            <a:normAutofit/>
          </a:bodyPr>
          <a:lstStyle>
            <a:lvl1pPr algn="l">
              <a:defRPr sz="1600" b="0" baseline="0"/>
            </a:lvl1pPr>
          </a:lstStyle>
          <a:p>
            <a:pPr lvl="0"/>
            <a:r>
              <a:rPr lang="en-US"/>
              <a:t>Click to add text</a:t>
            </a:r>
            <a:endParaRPr lang="ru-RU" dirty="0"/>
          </a:p>
        </p:txBody>
      </p:sp>
      <p:sp>
        <p:nvSpPr>
          <p:cNvPr id="8" name="Picture 2"/>
          <p:cNvSpPr>
            <a:spLocks noGrp="1"/>
          </p:cNvSpPr>
          <p:nvPr>
            <p:ph type="pic" sz="quarter" idx="14" hasCustomPrompt="1"/>
          </p:nvPr>
        </p:nvSpPr>
        <p:spPr>
          <a:xfrm>
            <a:off x="1682814" y="1421596"/>
            <a:ext cx="3960000" cy="2160000"/>
          </a:xfrm>
        </p:spPr>
        <p:txBody>
          <a:bodyPr/>
          <a:lstStyle>
            <a:lvl1pPr marL="0" indent="0">
              <a:buNone/>
              <a:defRPr baseline="0"/>
            </a:lvl1pPr>
          </a:lstStyle>
          <a:p>
            <a:r>
              <a:rPr lang="en-US"/>
              <a:t>Click icon to add picture</a:t>
            </a:r>
            <a:endParaRPr lang="ru-RU" dirty="0"/>
          </a:p>
        </p:txBody>
      </p:sp>
      <p:sp>
        <p:nvSpPr>
          <p:cNvPr id="6" name="Text 5"/>
          <p:cNvSpPr>
            <a:spLocks noGrp="1"/>
          </p:cNvSpPr>
          <p:nvPr>
            <p:ph type="body" sz="quarter" idx="18" hasCustomPrompt="1"/>
          </p:nvPr>
        </p:nvSpPr>
        <p:spPr>
          <a:xfrm>
            <a:off x="6490774" y="567653"/>
            <a:ext cx="4066507" cy="450567"/>
          </a:xfrm>
        </p:spPr>
        <p:txBody>
          <a:bodyPr>
            <a:normAutofit/>
          </a:bodyPr>
          <a:lstStyle>
            <a:lvl1pPr algn="l">
              <a:defRPr sz="1600" b="1" baseline="0"/>
            </a:lvl1pPr>
          </a:lstStyle>
          <a:p>
            <a:pPr lvl="0"/>
            <a:r>
              <a:rPr lang="en-US"/>
              <a:t>Click to add text</a:t>
            </a:r>
            <a:endParaRPr lang="ru-RU" dirty="0"/>
          </a:p>
        </p:txBody>
      </p:sp>
      <p:sp>
        <p:nvSpPr>
          <p:cNvPr id="11" name="Text 6"/>
          <p:cNvSpPr>
            <a:spLocks noGrp="1"/>
          </p:cNvSpPr>
          <p:nvPr>
            <p:ph type="body" sz="quarter" idx="21" hasCustomPrompt="1"/>
          </p:nvPr>
        </p:nvSpPr>
        <p:spPr>
          <a:xfrm>
            <a:off x="2824791" y="566426"/>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509416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Summary">
    <p:spTree>
      <p:nvGrpSpPr>
        <p:cNvPr id="1" name=""/>
        <p:cNvGrpSpPr/>
        <p:nvPr/>
      </p:nvGrpSpPr>
      <p:grpSpPr>
        <a:xfrm>
          <a:off x="0" y="0"/>
          <a:ext cx="0" cy="0"/>
          <a:chOff x="0" y="0"/>
          <a:chExt cx="0" cy="0"/>
        </a:xfrm>
      </p:grpSpPr>
      <p:sp>
        <p:nvSpPr>
          <p:cNvPr id="12" name="Text 1"/>
          <p:cNvSpPr>
            <a:spLocks noGrp="1"/>
          </p:cNvSpPr>
          <p:nvPr>
            <p:ph type="body" sz="quarter" idx="17" hasCustomPrompt="1"/>
          </p:nvPr>
        </p:nvSpPr>
        <p:spPr>
          <a:xfrm>
            <a:off x="1417738" y="5045618"/>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417738" y="3971449"/>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417738" y="2897280"/>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795868" y="1787900"/>
            <a:ext cx="6420477"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7" y="120646"/>
            <a:ext cx="6419919" cy="1136791"/>
          </a:xfrm>
        </p:spPr>
        <p:txBody>
          <a:bodyPr anchor="b">
            <a:normAutofit/>
          </a:bodyPr>
          <a:lstStyle>
            <a:lvl1pPr>
              <a:defRPr sz="3200">
                <a:latin typeface="+mj-lt"/>
              </a:defRPr>
            </a:lvl1pPr>
          </a:lstStyle>
          <a:p>
            <a:r>
              <a:rPr lang="en-US"/>
              <a:t>Click to add title</a:t>
            </a:r>
            <a:endParaRPr lang="ru-RU" dirty="0"/>
          </a:p>
        </p:txBody>
      </p:sp>
      <p:sp>
        <p:nvSpPr>
          <p:cNvPr id="14" name="Picture 1"/>
          <p:cNvSpPr>
            <a:spLocks noGrp="1"/>
          </p:cNvSpPr>
          <p:nvPr>
            <p:ph type="pic" idx="1" hasCustomPrompt="1"/>
          </p:nvPr>
        </p:nvSpPr>
        <p:spPr>
          <a:xfrm>
            <a:off x="8182919" y="-8467"/>
            <a:ext cx="4010373"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1988467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Congratulations">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29778" y="2"/>
            <a:ext cx="5362223" cy="6857999"/>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4" name="Text 1"/>
          <p:cNvSpPr>
            <a:spLocks noGrp="1"/>
          </p:cNvSpPr>
          <p:nvPr>
            <p:ph type="body" sz="half" idx="2" hasCustomPrompt="1"/>
          </p:nvPr>
        </p:nvSpPr>
        <p:spPr>
          <a:xfrm>
            <a:off x="1115438" y="3330911"/>
            <a:ext cx="5136205" cy="3079324"/>
          </a:xfrm>
        </p:spPr>
        <p:txBody>
          <a:bodyPr>
            <a:noAutofit/>
          </a:bodyPr>
          <a:lstStyle>
            <a:lvl1pPr marL="0" indent="0" algn="l">
              <a:buNone/>
              <a:defRPr sz="1600">
                <a:solidFill>
                  <a:schemeClr val="tx1">
                    <a:lumMod val="65000"/>
                    <a:lumOff val="3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itle"/>
          <p:cNvSpPr>
            <a:spLocks noGrp="1"/>
          </p:cNvSpPr>
          <p:nvPr>
            <p:ph type="title" hasCustomPrompt="1"/>
          </p:nvPr>
        </p:nvSpPr>
        <p:spPr>
          <a:xfrm>
            <a:off x="1115439" y="1171068"/>
            <a:ext cx="5136204" cy="1475360"/>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1496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0/7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4851400" y="0"/>
            <a:ext cx="7341891"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707574" y="2536941"/>
            <a:ext cx="3678161" cy="389768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707574" y="546652"/>
            <a:ext cx="3678160" cy="127368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44521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Course Objectives">
    <p:spTree>
      <p:nvGrpSpPr>
        <p:cNvPr id="1" name=""/>
        <p:cNvGrpSpPr/>
        <p:nvPr/>
      </p:nvGrpSpPr>
      <p:grpSpPr>
        <a:xfrm>
          <a:off x="0" y="0"/>
          <a:ext cx="0" cy="0"/>
          <a:chOff x="0" y="0"/>
          <a:chExt cx="0" cy="0"/>
        </a:xfrm>
      </p:grpSpPr>
      <p:sp>
        <p:nvSpPr>
          <p:cNvPr id="15" name="Text 1"/>
          <p:cNvSpPr>
            <a:spLocks noGrp="1"/>
          </p:cNvSpPr>
          <p:nvPr>
            <p:ph type="body" sz="quarter" idx="24" hasCustomPrompt="1"/>
          </p:nvPr>
        </p:nvSpPr>
        <p:spPr>
          <a:xfrm>
            <a:off x="7294814"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4" name="Text 2"/>
          <p:cNvSpPr>
            <a:spLocks noGrp="1"/>
          </p:cNvSpPr>
          <p:nvPr>
            <p:ph type="body" sz="quarter" idx="23" hasCustomPrompt="1"/>
          </p:nvPr>
        </p:nvSpPr>
        <p:spPr>
          <a:xfrm>
            <a:off x="7294814" y="3983085"/>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3" name="Text 3"/>
          <p:cNvSpPr>
            <a:spLocks noGrp="1"/>
          </p:cNvSpPr>
          <p:nvPr>
            <p:ph type="body" sz="quarter" idx="22" hasCustomPrompt="1"/>
          </p:nvPr>
        </p:nvSpPr>
        <p:spPr>
          <a:xfrm>
            <a:off x="7294814" y="2924377"/>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2" name="Text 4"/>
          <p:cNvSpPr>
            <a:spLocks noGrp="1"/>
          </p:cNvSpPr>
          <p:nvPr>
            <p:ph type="body" sz="quarter" idx="21" hasCustomPrompt="1"/>
          </p:nvPr>
        </p:nvSpPr>
        <p:spPr>
          <a:xfrm>
            <a:off x="1642676"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1" name="Text 5"/>
          <p:cNvSpPr>
            <a:spLocks noGrp="1"/>
          </p:cNvSpPr>
          <p:nvPr>
            <p:ph type="body" sz="quarter" idx="20" hasCustomPrompt="1"/>
          </p:nvPr>
        </p:nvSpPr>
        <p:spPr>
          <a:xfrm>
            <a:off x="1642676" y="402197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6"/>
          <p:cNvSpPr>
            <a:spLocks noGrp="1"/>
          </p:cNvSpPr>
          <p:nvPr>
            <p:ph type="body" sz="quarter" idx="11" hasCustomPrompt="1"/>
          </p:nvPr>
        </p:nvSpPr>
        <p:spPr>
          <a:xfrm>
            <a:off x="1643542" y="2934894"/>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7"/>
          <p:cNvSpPr>
            <a:spLocks noGrp="1"/>
          </p:cNvSpPr>
          <p:nvPr>
            <p:ph type="body" sz="quarter" idx="19" hasCustomPrompt="1"/>
          </p:nvPr>
        </p:nvSpPr>
        <p:spPr>
          <a:xfrm>
            <a:off x="796426" y="2017527"/>
            <a:ext cx="1053038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26153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796426" y="1903600"/>
            <a:ext cx="10557374"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647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1805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1874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70/3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4852663"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5550522" y="1941916"/>
            <a:ext cx="5803277" cy="422687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5550522" y="120644"/>
            <a:ext cx="5803277"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4952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50/50 Picture Top">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12192000" cy="3420533"/>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817312" y="5066115"/>
            <a:ext cx="10557375" cy="121185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817312" y="3644240"/>
            <a:ext cx="10557375" cy="724035"/>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9164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50/5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1" y="0"/>
            <a:ext cx="6096001" cy="6857999"/>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6713394" y="1941917"/>
            <a:ext cx="4839070" cy="394279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6694960" y="120644"/>
            <a:ext cx="4857503"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7085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429"/>
            <a:ext cx="12192000" cy="6857141"/>
          </a:xfrm>
          <a:prstGeom prst="rect">
            <a:avLst/>
          </a:prstGeom>
        </p:spPr>
      </p:pic>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ru-RU" dirty="0"/>
          </a:p>
        </p:txBody>
      </p:sp>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ru-RU" dirty="0"/>
          </a:p>
        </p:txBody>
      </p:sp>
    </p:spTree>
    <p:custDataLst>
      <p:tags r:id="rId31"/>
    </p:custDataLst>
    <p:extLst>
      <p:ext uri="{BB962C8B-B14F-4D97-AF65-F5344CB8AC3E}">
        <p14:creationId xmlns:p14="http://schemas.microsoft.com/office/powerpoint/2010/main" val="11770252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3" r:id="rId2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3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4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4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tags" Target="../tags/tag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tags" Target="../tags/tag48.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www.kommers.se/upload/Bilder/Handelsprocedurforenkling%20eng.pdf"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9.xml"/><Relationship Id="rId1" Type="http://schemas.openxmlformats.org/officeDocument/2006/relationships/tags" Target="../tags/tag49.xml"/><Relationship Id="rId5" Type="http://schemas.openxmlformats.org/officeDocument/2006/relationships/image" Target="../media/image9.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9.xml"/><Relationship Id="rId1" Type="http://schemas.openxmlformats.org/officeDocument/2006/relationships/tags" Target="../tags/tag50.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9.xml"/><Relationship Id="rId1" Type="http://schemas.openxmlformats.org/officeDocument/2006/relationships/tags" Target="../tags/tag5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hyperlink" Target="http://www.saaff.org.za/" TargetMode="External"/><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9.xml"/><Relationship Id="rId1" Type="http://schemas.openxmlformats.org/officeDocument/2006/relationships/tags" Target="../tags/tag52.xml"/><Relationship Id="rId5" Type="http://schemas.openxmlformats.org/officeDocument/2006/relationships/image" Target="../media/image9.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3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9.xml"/><Relationship Id="rId1" Type="http://schemas.openxmlformats.org/officeDocument/2006/relationships/tags" Target="../tags/tag53.xml"/><Relationship Id="rId5" Type="http://schemas.openxmlformats.org/officeDocument/2006/relationships/image" Target="../media/image6.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hyperlink" Target="http://www.cherylcran.com/2012/04/3-biggest-challenges-facing-organizations-today/biggest-challenges-of-your-organization-cran-030512-q6/" TargetMode="External"/><Relationship Id="rId2" Type="http://schemas.openxmlformats.org/officeDocument/2006/relationships/notesSlide" Target="../notesSlides/notesSlide59.xml"/><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Grp="1" noChangeAspect="1"/>
          </p:cNvPicPr>
          <p:nvPr>
            <p:ph type="pic" sz="quarter" idx="13"/>
          </p:nvPr>
        </p:nvPicPr>
        <p:blipFill>
          <a:blip r:embed="rId4" cstate="print"/>
          <a:srcRect/>
          <a:stretch>
            <a:fillRect/>
          </a:stretch>
        </p:blipFill>
        <p:spPr>
          <a:prstGeom prst="rect">
            <a:avLst/>
          </a:prstGeom>
        </p:spPr>
      </p:pic>
      <p:sp>
        <p:nvSpPr>
          <p:cNvPr id="9" name="Rectangle 1"/>
          <p:cNvSpPr/>
          <p:nvPr/>
        </p:nvSpPr>
        <p:spPr>
          <a:xfrm>
            <a:off x="0" y="0"/>
            <a:ext cx="12192000" cy="6858000"/>
          </a:xfrm>
          <a:prstGeom prst="rect">
            <a:avLst/>
          </a:prstGeom>
          <a:solidFill>
            <a:srgbClr val="0F161D">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 1"/>
          <p:cNvSpPr>
            <a:spLocks noGrp="1"/>
          </p:cNvSpPr>
          <p:nvPr>
            <p:ph type="body" sz="quarter" idx="10"/>
          </p:nvPr>
        </p:nvSpPr>
        <p:spPr/>
        <p:txBody>
          <a:bodyPr/>
          <a:lstStyle/>
          <a:p>
            <a:r>
              <a:rPr lang="en-US" b="1" dirty="0" smtClean="0"/>
              <a:t> </a:t>
            </a:r>
            <a:endParaRPr lang="en-US" dirty="0"/>
          </a:p>
          <a:p>
            <a:endParaRPr lang="ru-RU" dirty="0"/>
          </a:p>
        </p:txBody>
      </p:sp>
      <p:sp>
        <p:nvSpPr>
          <p:cNvPr id="5" name="Title"/>
          <p:cNvSpPr>
            <a:spLocks noGrp="1"/>
          </p:cNvSpPr>
          <p:nvPr>
            <p:ph type="ctrTitle"/>
          </p:nvPr>
        </p:nvSpPr>
        <p:spPr/>
        <p:txBody>
          <a:bodyPr anchor="t">
            <a:noAutofit/>
          </a:bodyPr>
          <a:lstStyle/>
          <a:p>
            <a:pPr algn="ctr"/>
            <a:r>
              <a:rPr lang="en-US" sz="3600" b="1" dirty="0" smtClean="0"/>
              <a:t>Learner guide</a:t>
            </a:r>
            <a:br>
              <a:rPr lang="en-US" sz="3600" b="1" dirty="0" smtClean="0"/>
            </a:br>
            <a:r>
              <a:rPr lang="en-US" sz="3600" b="1" dirty="0" smtClean="0"/>
              <a:t>Demonstrate </a:t>
            </a:r>
            <a:r>
              <a:rPr lang="en-US" sz="3600" b="1" dirty="0"/>
              <a:t>an understanding of a selected business environment</a:t>
            </a:r>
            <a:r>
              <a:rPr lang="en-US" b="1" dirty="0"/>
              <a:t> </a:t>
            </a:r>
            <a:r>
              <a:rPr lang="en-US" dirty="0"/>
              <a:t/>
            </a:r>
            <a:br>
              <a:rPr lang="en-US" dirty="0"/>
            </a:br>
            <a:endParaRPr lang="ru-RU" dirty="0">
              <a:solidFill>
                <a:prstClr val="white"/>
              </a:solidFill>
              <a:ea typeface="Open Sans" panose="020B0606030504020204" pitchFamily="34" charset="0"/>
              <a:cs typeface="Open Sans" panose="020B0606030504020204" pitchFamily="34" charset="0"/>
            </a:endParaRPr>
          </a:p>
        </p:txBody>
      </p:sp>
      <p:sp>
        <p:nvSpPr>
          <p:cNvPr id="7" name="Rectangle 2"/>
          <p:cNvSpPr/>
          <p:nvPr/>
        </p:nvSpPr>
        <p:spPr>
          <a:xfrm>
            <a:off x="1401613" y="2081111"/>
            <a:ext cx="491584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60000"/>
                  <a:lumOff val="40000"/>
                </a:schemeClr>
              </a:solidFill>
            </a:endParaRPr>
          </a:p>
        </p:txBody>
      </p:sp>
      <p:sp>
        <p:nvSpPr>
          <p:cNvPr id="8" name="Subtitle 1"/>
          <p:cNvSpPr>
            <a:spLocks noGrp="1"/>
          </p:cNvSpPr>
          <p:nvPr>
            <p:ph type="subTitle" idx="1"/>
          </p:nvPr>
        </p:nvSpPr>
        <p:spPr/>
        <p:txBody>
          <a:bodyPr>
            <a:normAutofit/>
          </a:bodyPr>
          <a:lstStyle/>
          <a:p>
            <a:r>
              <a:rPr lang="en-US" dirty="0"/>
              <a:t>UNIT STANDARD </a:t>
            </a:r>
            <a:r>
              <a:rPr lang="en-US" dirty="0" smtClean="0"/>
              <a:t>NUMBER:14344</a:t>
            </a:r>
          </a:p>
          <a:p>
            <a:r>
              <a:rPr lang="en-US" dirty="0"/>
              <a:t>LEVEL ON THE </a:t>
            </a:r>
            <a:r>
              <a:rPr lang="en-US" dirty="0" smtClean="0"/>
              <a:t>NQF: 2</a:t>
            </a:r>
          </a:p>
          <a:p>
            <a:r>
              <a:rPr lang="en-US" dirty="0" smtClean="0"/>
              <a:t>CREDITS: 10</a:t>
            </a:r>
            <a:endParaRPr lang="en-US" dirty="0"/>
          </a:p>
        </p:txBody>
      </p:sp>
    </p:spTree>
    <p:custDataLst>
      <p:tags r:id="rId1"/>
    </p:custDataLst>
    <p:extLst>
      <p:ext uri="{BB962C8B-B14F-4D97-AF65-F5344CB8AC3E}">
        <p14:creationId xmlns:p14="http://schemas.microsoft.com/office/powerpoint/2010/main" val="2368526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24297"/>
            <a:ext cx="9925592" cy="4710326"/>
          </a:xfrm>
        </p:spPr>
        <p:txBody>
          <a:bodyPr/>
          <a:lstStyle/>
          <a:p>
            <a:r>
              <a:rPr lang="en-US" dirty="0"/>
              <a:t>A couple of explanations to help you distinguish between types of businesses:</a:t>
            </a:r>
          </a:p>
          <a:p>
            <a:r>
              <a:rPr lang="en-US" b="1" i="1" dirty="0"/>
              <a:t>Services</a:t>
            </a:r>
          </a:p>
          <a:p>
            <a:r>
              <a:rPr lang="en-US" dirty="0"/>
              <a:t>A service business is any business which sells a service to customers.  These types of businesses usually </a:t>
            </a:r>
            <a:r>
              <a:rPr lang="en-US" dirty="0" smtClean="0"/>
              <a:t>generate </a:t>
            </a:r>
            <a:r>
              <a:rPr lang="en-US" dirty="0"/>
              <a:t>income in the form of a percentage or a fee. Examples of service providers: </a:t>
            </a:r>
          </a:p>
          <a:p>
            <a:endParaRPr lang="en-US" dirty="0" smtClean="0"/>
          </a:p>
          <a:p>
            <a:endParaRPr lang="en-US" dirty="0"/>
          </a:p>
        </p:txBody>
      </p:sp>
      <p:sp>
        <p:nvSpPr>
          <p:cNvPr id="4" name="Title 3"/>
          <p:cNvSpPr>
            <a:spLocks noGrp="1"/>
          </p:cNvSpPr>
          <p:nvPr>
            <p:ph type="title"/>
          </p:nvPr>
        </p:nvSpPr>
        <p:spPr>
          <a:xfrm>
            <a:off x="707574" y="546652"/>
            <a:ext cx="9751420" cy="1273681"/>
          </a:xfrm>
        </p:spPr>
        <p:txBody>
          <a:bodyPr/>
          <a:lstStyle/>
          <a:p>
            <a:r>
              <a:rPr lang="en-US" b="1" dirty="0"/>
              <a:t>Definitions</a:t>
            </a:r>
            <a:br>
              <a:rPr lang="en-US" b="1"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30646230"/>
              </p:ext>
            </p:extLst>
          </p:nvPr>
        </p:nvGraphicFramePr>
        <p:xfrm>
          <a:off x="888275" y="3570515"/>
          <a:ext cx="9309462" cy="2020388"/>
        </p:xfrm>
        <a:graphic>
          <a:graphicData uri="http://schemas.openxmlformats.org/drawingml/2006/table">
            <a:tbl>
              <a:tblPr firstRow="1" firstCol="1" bandRow="1" bandCol="1">
                <a:tableStyleId>{5C22544A-7EE6-4342-B048-85BDC9FD1C3A}</a:tableStyleId>
              </a:tblPr>
              <a:tblGrid>
                <a:gridCol w="4668246">
                  <a:extLst>
                    <a:ext uri="{9D8B030D-6E8A-4147-A177-3AD203B41FA5}">
                      <a16:colId xmlns:a16="http://schemas.microsoft.com/office/drawing/2014/main" val="3968568804"/>
                    </a:ext>
                  </a:extLst>
                </a:gridCol>
                <a:gridCol w="4641216">
                  <a:extLst>
                    <a:ext uri="{9D8B030D-6E8A-4147-A177-3AD203B41FA5}">
                      <a16:colId xmlns:a16="http://schemas.microsoft.com/office/drawing/2014/main" val="2354776517"/>
                    </a:ext>
                  </a:extLst>
                </a:gridCol>
              </a:tblGrid>
              <a:tr h="505097">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dirty="0">
                          <a:effectLst/>
                        </a:rPr>
                        <a:t>Taxis</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a:effectLst/>
                        </a:rPr>
                        <a:t>Buses</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2562686911"/>
                  </a:ext>
                </a:extLst>
              </a:tr>
              <a:tr h="505097">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dirty="0">
                          <a:effectLst/>
                        </a:rPr>
                        <a:t>Trains</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dirty="0">
                          <a:effectLst/>
                        </a:rPr>
                        <a:t>Training companies</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421969733"/>
                  </a:ext>
                </a:extLst>
              </a:tr>
              <a:tr h="505097">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a:effectLst/>
                        </a:rPr>
                        <a:t>Hair dressers</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dirty="0">
                          <a:effectLst/>
                        </a:rPr>
                        <a:t>Banks</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3889882063"/>
                  </a:ext>
                </a:extLst>
              </a:tr>
              <a:tr h="505097">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a:effectLst/>
                        </a:rPr>
                        <a:t>Bookkeepers and auditors</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marL="342900" marR="0" lvl="0" indent="-342900" algn="l">
                        <a:lnSpc>
                          <a:spcPct val="150000"/>
                        </a:lnSpc>
                        <a:spcBef>
                          <a:spcPts val="0"/>
                        </a:spcBef>
                        <a:spcAft>
                          <a:spcPts val="0"/>
                        </a:spcAft>
                        <a:buFont typeface="Wingdings" panose="05000000000000000000" pitchFamily="2" charset="2"/>
                        <a:buChar char=""/>
                        <a:tabLst>
                          <a:tab pos="457200" algn="l"/>
                        </a:tabLst>
                      </a:pPr>
                      <a:r>
                        <a:rPr lang="en-US" sz="1100" dirty="0">
                          <a:effectLst/>
                        </a:rPr>
                        <a:t>Attorneys</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93481828"/>
                  </a:ext>
                </a:extLst>
              </a:tr>
            </a:tbl>
          </a:graphicData>
        </a:graphic>
      </p:graphicFrame>
    </p:spTree>
    <p:custDataLst>
      <p:tags r:id="rId1"/>
    </p:custDataLst>
    <p:extLst>
      <p:ext uri="{BB962C8B-B14F-4D97-AF65-F5344CB8AC3E}">
        <p14:creationId xmlns:p14="http://schemas.microsoft.com/office/powerpoint/2010/main" val="371311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317476" cy="4614290"/>
          </a:xfrm>
        </p:spPr>
        <p:txBody>
          <a:bodyPr/>
          <a:lstStyle/>
          <a:p>
            <a:r>
              <a:rPr lang="en-US" dirty="0">
                <a:solidFill>
                  <a:schemeClr val="tx1"/>
                </a:solidFill>
              </a:rPr>
              <a:t>A manufacturer processes raw material into finished products, ready for resale or distribution to wholesalers or direct to retailers.  Examples include:</a:t>
            </a:r>
          </a:p>
          <a:p>
            <a:pPr lvl="0"/>
            <a:r>
              <a:rPr lang="en-US" dirty="0">
                <a:solidFill>
                  <a:schemeClr val="tx1"/>
                </a:solidFill>
              </a:rPr>
              <a:t>Furniture manufacturers</a:t>
            </a:r>
          </a:p>
          <a:p>
            <a:pPr lvl="0"/>
            <a:r>
              <a:rPr lang="en-US" dirty="0">
                <a:solidFill>
                  <a:schemeClr val="tx1"/>
                </a:solidFill>
              </a:rPr>
              <a:t>Clothing manufacturers</a:t>
            </a:r>
          </a:p>
          <a:p>
            <a:pPr lvl="0"/>
            <a:r>
              <a:rPr lang="en-US" dirty="0">
                <a:solidFill>
                  <a:schemeClr val="tx1"/>
                </a:solidFill>
              </a:rPr>
              <a:t>Car manufacturers</a:t>
            </a:r>
          </a:p>
          <a:p>
            <a:r>
              <a:rPr lang="en-US" b="1" dirty="0">
                <a:solidFill>
                  <a:schemeClr val="tx1"/>
                </a:solidFill>
              </a:rPr>
              <a:t>Wholesalers:</a:t>
            </a:r>
          </a:p>
          <a:p>
            <a:r>
              <a:rPr lang="en-US" dirty="0">
                <a:solidFill>
                  <a:schemeClr val="tx1"/>
                </a:solidFill>
              </a:rPr>
              <a:t>Wholesalers are the intermediary companies that act between manufacturers and retailers or industrial users by assembling, storing and distributing products.  Examples are </a:t>
            </a:r>
            <a:r>
              <a:rPr lang="en-US" dirty="0" err="1">
                <a:solidFill>
                  <a:schemeClr val="tx1"/>
                </a:solidFill>
              </a:rPr>
              <a:t>Makro</a:t>
            </a:r>
            <a:r>
              <a:rPr lang="en-US" dirty="0">
                <a:solidFill>
                  <a:schemeClr val="tx1"/>
                </a:solidFill>
              </a:rPr>
              <a:t>, Trade Centre.  When you buy from a wholesaler, you have to buy in bulk.  You are not usually able to buy only one or two items of a product.</a:t>
            </a:r>
          </a:p>
          <a:p>
            <a:endParaRPr lang="en-US" dirty="0">
              <a:solidFill>
                <a:schemeClr val="tx1"/>
              </a:solidFill>
            </a:endParaRPr>
          </a:p>
        </p:txBody>
      </p:sp>
      <p:sp>
        <p:nvSpPr>
          <p:cNvPr id="4" name="Title 3"/>
          <p:cNvSpPr>
            <a:spLocks noGrp="1"/>
          </p:cNvSpPr>
          <p:nvPr>
            <p:ph type="title"/>
          </p:nvPr>
        </p:nvSpPr>
        <p:spPr>
          <a:xfrm>
            <a:off x="707573" y="546652"/>
            <a:ext cx="10317477" cy="1273681"/>
          </a:xfrm>
        </p:spPr>
        <p:txBody>
          <a:bodyPr/>
          <a:lstStyle/>
          <a:p>
            <a:r>
              <a:rPr lang="en-US" b="1" dirty="0"/>
              <a:t>Manufacturers</a:t>
            </a:r>
            <a:r>
              <a:rPr lang="en-US" b="1" i="1" dirty="0"/>
              <a:t/>
            </a:r>
            <a:br>
              <a:rPr lang="en-US" b="1" i="1" dirty="0"/>
            </a:br>
            <a:endParaRPr lang="en-US" dirty="0"/>
          </a:p>
        </p:txBody>
      </p:sp>
    </p:spTree>
    <p:custDataLst>
      <p:tags r:id="rId1"/>
    </p:custDataLst>
    <p:extLst>
      <p:ext uri="{BB962C8B-B14F-4D97-AF65-F5344CB8AC3E}">
        <p14:creationId xmlns:p14="http://schemas.microsoft.com/office/powerpoint/2010/main" val="279040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63337"/>
            <a:ext cx="10587443" cy="4771286"/>
          </a:xfrm>
        </p:spPr>
        <p:txBody>
          <a:bodyPr/>
          <a:lstStyle/>
          <a:p>
            <a:r>
              <a:rPr lang="en-US" dirty="0">
                <a:solidFill>
                  <a:schemeClr val="tx1"/>
                </a:solidFill>
              </a:rPr>
              <a:t>Retailers usually break-bulk products into saleable portions.  Examples are:</a:t>
            </a:r>
          </a:p>
          <a:p>
            <a:pPr lvl="0"/>
            <a:r>
              <a:rPr lang="en-US" dirty="0">
                <a:solidFill>
                  <a:schemeClr val="tx1"/>
                </a:solidFill>
              </a:rPr>
              <a:t>supermarkets, </a:t>
            </a:r>
          </a:p>
          <a:p>
            <a:pPr lvl="0"/>
            <a:r>
              <a:rPr lang="en-US" dirty="0">
                <a:solidFill>
                  <a:schemeClr val="tx1"/>
                </a:solidFill>
              </a:rPr>
              <a:t>butchers, </a:t>
            </a:r>
          </a:p>
          <a:p>
            <a:pPr lvl="0"/>
            <a:r>
              <a:rPr lang="en-US" dirty="0">
                <a:solidFill>
                  <a:schemeClr val="tx1"/>
                </a:solidFill>
              </a:rPr>
              <a:t>cell phone shops, </a:t>
            </a:r>
          </a:p>
          <a:p>
            <a:pPr lvl="0"/>
            <a:r>
              <a:rPr lang="en-US" dirty="0" err="1">
                <a:solidFill>
                  <a:schemeClr val="tx1"/>
                </a:solidFill>
              </a:rPr>
              <a:t>spazas</a:t>
            </a:r>
            <a:r>
              <a:rPr lang="en-US" dirty="0">
                <a:solidFill>
                  <a:schemeClr val="tx1"/>
                </a:solidFill>
              </a:rPr>
              <a:t>, </a:t>
            </a:r>
          </a:p>
          <a:p>
            <a:pPr lvl="0"/>
            <a:r>
              <a:rPr lang="en-US" dirty="0">
                <a:solidFill>
                  <a:schemeClr val="tx1"/>
                </a:solidFill>
              </a:rPr>
              <a:t>convenience stores</a:t>
            </a:r>
          </a:p>
          <a:p>
            <a:r>
              <a:rPr lang="en-US" b="1" i="1" dirty="0">
                <a:solidFill>
                  <a:schemeClr val="tx1"/>
                </a:solidFill>
              </a:rPr>
              <a:t>Services</a:t>
            </a:r>
            <a:endParaRPr lang="en-US" b="1" dirty="0">
              <a:solidFill>
                <a:schemeClr val="tx1"/>
              </a:solidFill>
            </a:endParaRPr>
          </a:p>
          <a:p>
            <a:r>
              <a:rPr lang="en-US" dirty="0">
                <a:solidFill>
                  <a:schemeClr val="tx1"/>
                </a:solidFill>
              </a:rPr>
              <a:t>A service business is any business which sells a service to customers.  These types of businesses usually generate income in the form of a percentage or a fee. </a:t>
            </a:r>
          </a:p>
        </p:txBody>
      </p:sp>
      <p:sp>
        <p:nvSpPr>
          <p:cNvPr id="4" name="Title 3"/>
          <p:cNvSpPr>
            <a:spLocks noGrp="1"/>
          </p:cNvSpPr>
          <p:nvPr>
            <p:ph type="title"/>
          </p:nvPr>
        </p:nvSpPr>
        <p:spPr>
          <a:xfrm>
            <a:off x="707574" y="546652"/>
            <a:ext cx="10352312" cy="1273681"/>
          </a:xfrm>
        </p:spPr>
        <p:txBody>
          <a:bodyPr/>
          <a:lstStyle/>
          <a:p>
            <a:r>
              <a:rPr lang="en-US" b="1" dirty="0">
                <a:solidFill>
                  <a:schemeClr val="tx1"/>
                </a:solidFill>
              </a:rPr>
              <a:t>Retailers:</a:t>
            </a:r>
            <a:br>
              <a:rPr lang="en-US" b="1" dirty="0">
                <a:solidFill>
                  <a:schemeClr val="tx1"/>
                </a:solidFill>
              </a:rPr>
            </a:br>
            <a:endParaRPr lang="en-US" dirty="0">
              <a:solidFill>
                <a:schemeClr val="tx1"/>
              </a:solidFill>
            </a:endParaRPr>
          </a:p>
        </p:txBody>
      </p:sp>
    </p:spTree>
    <p:custDataLst>
      <p:tags r:id="rId1"/>
    </p:custDataLst>
    <p:extLst>
      <p:ext uri="{BB962C8B-B14F-4D97-AF65-F5344CB8AC3E}">
        <p14:creationId xmlns:p14="http://schemas.microsoft.com/office/powerpoint/2010/main" val="335651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37840" y="3372644"/>
          <a:ext cx="6116320" cy="1257300"/>
        </p:xfrm>
        <a:graphic>
          <a:graphicData uri="http://schemas.openxmlformats.org/drawingml/2006/table">
            <a:tbl>
              <a:tblPr firstRow="1" firstCol="1" bandRow="1" bandCol="1">
                <a:tableStyleId>{5C22544A-7EE6-4342-B048-85BDC9FD1C3A}</a:tableStyleId>
              </a:tblPr>
              <a:tblGrid>
                <a:gridCol w="3058160">
                  <a:extLst>
                    <a:ext uri="{9D8B030D-6E8A-4147-A177-3AD203B41FA5}">
                      <a16:colId xmlns:a16="http://schemas.microsoft.com/office/drawing/2014/main" val="1842161056"/>
                    </a:ext>
                  </a:extLst>
                </a:gridCol>
                <a:gridCol w="3058160">
                  <a:extLst>
                    <a:ext uri="{9D8B030D-6E8A-4147-A177-3AD203B41FA5}">
                      <a16:colId xmlns:a16="http://schemas.microsoft.com/office/drawing/2014/main" val="1401952658"/>
                    </a:ext>
                  </a:extLst>
                </a:gridCol>
              </a:tblGrid>
              <a:tr h="0">
                <a:tc>
                  <a:txBody>
                    <a:bodyPr/>
                    <a:lstStyle/>
                    <a:p>
                      <a:pPr marL="0" marR="0" algn="l">
                        <a:lnSpc>
                          <a:spcPct val="150000"/>
                        </a:lnSpc>
                        <a:spcBef>
                          <a:spcPts val="0"/>
                        </a:spcBef>
                        <a:spcAft>
                          <a:spcPts val="1000"/>
                        </a:spcAft>
                      </a:pPr>
                      <a:r>
                        <a:rPr lang="en-US" sz="1100">
                          <a:effectLst/>
                        </a:rPr>
                        <a:t>Taxis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1000"/>
                        </a:spcAft>
                      </a:pPr>
                      <a:r>
                        <a:rPr lang="en-US" sz="1100">
                          <a:effectLst/>
                        </a:rPr>
                        <a:t>Buses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827617"/>
                  </a:ext>
                </a:extLst>
              </a:tr>
              <a:tr h="0">
                <a:tc>
                  <a:txBody>
                    <a:bodyPr/>
                    <a:lstStyle/>
                    <a:p>
                      <a:pPr marL="0" marR="0" algn="l">
                        <a:lnSpc>
                          <a:spcPct val="150000"/>
                        </a:lnSpc>
                        <a:spcBef>
                          <a:spcPts val="0"/>
                        </a:spcBef>
                        <a:spcAft>
                          <a:spcPts val="1000"/>
                        </a:spcAft>
                      </a:pPr>
                      <a:r>
                        <a:rPr lang="en-US" sz="1100">
                          <a:effectLst/>
                        </a:rPr>
                        <a:t>Trains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1000"/>
                        </a:spcAft>
                      </a:pPr>
                      <a:r>
                        <a:rPr lang="en-US" sz="1100">
                          <a:effectLst/>
                        </a:rPr>
                        <a:t>Training companies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28546"/>
                  </a:ext>
                </a:extLst>
              </a:tr>
              <a:tr h="0">
                <a:tc>
                  <a:txBody>
                    <a:bodyPr/>
                    <a:lstStyle/>
                    <a:p>
                      <a:pPr marL="0" marR="0" algn="l">
                        <a:lnSpc>
                          <a:spcPct val="150000"/>
                        </a:lnSpc>
                        <a:spcBef>
                          <a:spcPts val="0"/>
                        </a:spcBef>
                        <a:spcAft>
                          <a:spcPts val="1000"/>
                        </a:spcAft>
                      </a:pPr>
                      <a:r>
                        <a:rPr lang="en-US" sz="1100">
                          <a:effectLst/>
                        </a:rPr>
                        <a:t>Hair dressers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1000"/>
                        </a:spcAft>
                      </a:pPr>
                      <a:r>
                        <a:rPr lang="en-US" sz="1100">
                          <a:effectLst/>
                        </a:rPr>
                        <a:t>Banks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2645603"/>
                  </a:ext>
                </a:extLst>
              </a:tr>
              <a:tr h="0">
                <a:tc>
                  <a:txBody>
                    <a:bodyPr/>
                    <a:lstStyle/>
                    <a:p>
                      <a:pPr marL="0" marR="0" algn="l">
                        <a:lnSpc>
                          <a:spcPct val="150000"/>
                        </a:lnSpc>
                        <a:spcBef>
                          <a:spcPts val="0"/>
                        </a:spcBef>
                        <a:spcAft>
                          <a:spcPts val="1000"/>
                        </a:spcAft>
                      </a:pPr>
                      <a:r>
                        <a:rPr lang="en-US" sz="1100">
                          <a:effectLst/>
                        </a:rPr>
                        <a:t>Bookkeepers and auditors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1000"/>
                        </a:spcAft>
                      </a:pPr>
                      <a:r>
                        <a:rPr lang="en-US" sz="1100">
                          <a:effectLst/>
                        </a:rPr>
                        <a:t>Attorneys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0210331"/>
                  </a:ext>
                </a:extLst>
              </a:tr>
              <a:tr h="0">
                <a:tc>
                  <a:txBody>
                    <a:bodyPr/>
                    <a:lstStyle/>
                    <a:p>
                      <a:pPr marL="0" marR="0" algn="l">
                        <a:lnSpc>
                          <a:spcPct val="150000"/>
                        </a:lnSpc>
                        <a:spcBef>
                          <a:spcPts val="0"/>
                        </a:spcBef>
                        <a:spcAft>
                          <a:spcPts val="1000"/>
                        </a:spcAft>
                      </a:pPr>
                      <a:r>
                        <a:rPr lang="en-US" sz="1100">
                          <a:effectLst/>
                        </a:rPr>
                        <a:t>Transport companies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1000"/>
                        </a:spcAft>
                      </a:pPr>
                      <a:r>
                        <a:rPr lang="en-US" sz="1100" dirty="0">
                          <a:effectLst/>
                        </a:rPr>
                        <a:t>Professional bodies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40481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55619068"/>
              </p:ext>
            </p:extLst>
          </p:nvPr>
        </p:nvGraphicFramePr>
        <p:xfrm>
          <a:off x="1027610" y="2107475"/>
          <a:ext cx="9457510" cy="3492137"/>
        </p:xfrm>
        <a:graphic>
          <a:graphicData uri="http://schemas.openxmlformats.org/drawingml/2006/table">
            <a:tbl>
              <a:tblPr firstRow="1" firstCol="1" bandRow="1" bandCol="1">
                <a:tableStyleId>{5C22544A-7EE6-4342-B048-85BDC9FD1C3A}</a:tableStyleId>
              </a:tblPr>
              <a:tblGrid>
                <a:gridCol w="4728755">
                  <a:extLst>
                    <a:ext uri="{9D8B030D-6E8A-4147-A177-3AD203B41FA5}">
                      <a16:colId xmlns:a16="http://schemas.microsoft.com/office/drawing/2014/main" val="336920954"/>
                    </a:ext>
                  </a:extLst>
                </a:gridCol>
                <a:gridCol w="4728755">
                  <a:extLst>
                    <a:ext uri="{9D8B030D-6E8A-4147-A177-3AD203B41FA5}">
                      <a16:colId xmlns:a16="http://schemas.microsoft.com/office/drawing/2014/main" val="3325705398"/>
                    </a:ext>
                  </a:extLst>
                </a:gridCol>
              </a:tblGrid>
              <a:tr h="698105">
                <a:tc>
                  <a:txBody>
                    <a:bodyPr/>
                    <a:lstStyle/>
                    <a:p>
                      <a:pPr marL="0" marR="0" algn="l">
                        <a:lnSpc>
                          <a:spcPct val="150000"/>
                        </a:lnSpc>
                        <a:spcBef>
                          <a:spcPts val="0"/>
                        </a:spcBef>
                        <a:spcAft>
                          <a:spcPts val="1000"/>
                        </a:spcAft>
                      </a:pPr>
                      <a:r>
                        <a:rPr lang="en-US" sz="1200" b="1" dirty="0">
                          <a:effectLst/>
                        </a:rPr>
                        <a:t>Taxis</a:t>
                      </a: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lnSpc>
                          <a:spcPct val="150000"/>
                        </a:lnSpc>
                        <a:spcBef>
                          <a:spcPts val="0"/>
                        </a:spcBef>
                        <a:spcAft>
                          <a:spcPts val="1000"/>
                        </a:spcAft>
                      </a:pPr>
                      <a:r>
                        <a:rPr lang="en-US" sz="1200" b="1" dirty="0">
                          <a:effectLst/>
                        </a:rPr>
                        <a:t>Buses</a:t>
                      </a: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870524560"/>
                  </a:ext>
                </a:extLst>
              </a:tr>
              <a:tr h="698508">
                <a:tc>
                  <a:txBody>
                    <a:bodyPr/>
                    <a:lstStyle/>
                    <a:p>
                      <a:pPr marL="0" marR="0" algn="l">
                        <a:lnSpc>
                          <a:spcPct val="150000"/>
                        </a:lnSpc>
                        <a:spcBef>
                          <a:spcPts val="0"/>
                        </a:spcBef>
                        <a:spcAft>
                          <a:spcPts val="1000"/>
                        </a:spcAft>
                      </a:pPr>
                      <a:r>
                        <a:rPr lang="en-US" sz="1200" b="1" dirty="0">
                          <a:effectLst/>
                        </a:rPr>
                        <a:t>Trains</a:t>
                      </a: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lnSpc>
                          <a:spcPct val="150000"/>
                        </a:lnSpc>
                        <a:spcBef>
                          <a:spcPts val="0"/>
                        </a:spcBef>
                        <a:spcAft>
                          <a:spcPts val="1000"/>
                        </a:spcAft>
                      </a:pPr>
                      <a:r>
                        <a:rPr lang="en-US" sz="1200" b="1">
                          <a:effectLst/>
                        </a:rPr>
                        <a:t>Training companies</a:t>
                      </a:r>
                      <a:endParaRPr lang="en-US" sz="1200" b="1">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897591659"/>
                  </a:ext>
                </a:extLst>
              </a:tr>
              <a:tr h="698508">
                <a:tc>
                  <a:txBody>
                    <a:bodyPr/>
                    <a:lstStyle/>
                    <a:p>
                      <a:pPr marL="0" marR="0" algn="l">
                        <a:lnSpc>
                          <a:spcPct val="150000"/>
                        </a:lnSpc>
                        <a:spcBef>
                          <a:spcPts val="0"/>
                        </a:spcBef>
                        <a:spcAft>
                          <a:spcPts val="1000"/>
                        </a:spcAft>
                      </a:pPr>
                      <a:r>
                        <a:rPr lang="en-US" sz="1200" b="1" dirty="0">
                          <a:effectLst/>
                        </a:rPr>
                        <a:t>Hair dressers</a:t>
                      </a: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lnSpc>
                          <a:spcPct val="150000"/>
                        </a:lnSpc>
                        <a:spcBef>
                          <a:spcPts val="0"/>
                        </a:spcBef>
                        <a:spcAft>
                          <a:spcPts val="1000"/>
                        </a:spcAft>
                      </a:pPr>
                      <a:r>
                        <a:rPr lang="en-US" sz="1200" b="1" dirty="0">
                          <a:effectLst/>
                        </a:rPr>
                        <a:t>Banks</a:t>
                      </a: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348460550"/>
                  </a:ext>
                </a:extLst>
              </a:tr>
              <a:tr h="698508">
                <a:tc>
                  <a:txBody>
                    <a:bodyPr/>
                    <a:lstStyle/>
                    <a:p>
                      <a:pPr marL="0" marR="0" algn="l">
                        <a:lnSpc>
                          <a:spcPct val="150000"/>
                        </a:lnSpc>
                        <a:spcBef>
                          <a:spcPts val="0"/>
                        </a:spcBef>
                        <a:spcAft>
                          <a:spcPts val="1000"/>
                        </a:spcAft>
                      </a:pPr>
                      <a:r>
                        <a:rPr lang="en-US" sz="1200" b="1">
                          <a:effectLst/>
                        </a:rPr>
                        <a:t>Bookkeepers and auditors</a:t>
                      </a:r>
                      <a:endParaRPr lang="en-US" sz="1200" b="1">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lnSpc>
                          <a:spcPct val="150000"/>
                        </a:lnSpc>
                        <a:spcBef>
                          <a:spcPts val="0"/>
                        </a:spcBef>
                        <a:spcAft>
                          <a:spcPts val="1000"/>
                        </a:spcAft>
                      </a:pPr>
                      <a:r>
                        <a:rPr lang="en-US" sz="1200" b="1" dirty="0">
                          <a:effectLst/>
                        </a:rPr>
                        <a:t>Attorneys</a:t>
                      </a: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684166967"/>
                  </a:ext>
                </a:extLst>
              </a:tr>
              <a:tr h="698508">
                <a:tc>
                  <a:txBody>
                    <a:bodyPr/>
                    <a:lstStyle/>
                    <a:p>
                      <a:pPr marL="0" marR="0" algn="l">
                        <a:lnSpc>
                          <a:spcPct val="150000"/>
                        </a:lnSpc>
                        <a:spcBef>
                          <a:spcPts val="0"/>
                        </a:spcBef>
                        <a:spcAft>
                          <a:spcPts val="1000"/>
                        </a:spcAft>
                      </a:pPr>
                      <a:r>
                        <a:rPr lang="en-US" sz="1200" b="1">
                          <a:effectLst/>
                        </a:rPr>
                        <a:t>Transport companies</a:t>
                      </a:r>
                      <a:endParaRPr lang="en-US" sz="1200" b="1">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l">
                        <a:lnSpc>
                          <a:spcPct val="150000"/>
                        </a:lnSpc>
                        <a:spcBef>
                          <a:spcPts val="0"/>
                        </a:spcBef>
                        <a:spcAft>
                          <a:spcPts val="1000"/>
                        </a:spcAft>
                      </a:pPr>
                      <a:r>
                        <a:rPr lang="en-US" sz="1200" b="1" dirty="0">
                          <a:effectLst/>
                        </a:rPr>
                        <a:t>Professional bodies</a:t>
                      </a:r>
                      <a:endParaRPr lang="en-US"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728646912"/>
                  </a:ext>
                </a:extLst>
              </a:tr>
            </a:tbl>
          </a:graphicData>
        </a:graphic>
      </p:graphicFrame>
      <p:sp>
        <p:nvSpPr>
          <p:cNvPr id="2"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4"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13"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4"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334249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9"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0"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80941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665820" cy="4614290"/>
          </a:xfrm>
        </p:spPr>
        <p:txBody>
          <a:bodyPr/>
          <a:lstStyle/>
          <a:p>
            <a:r>
              <a:rPr lang="en-US" dirty="0">
                <a:solidFill>
                  <a:schemeClr val="tx1"/>
                </a:solidFill>
              </a:rPr>
              <a:t>The business activities of any </a:t>
            </a:r>
            <a:r>
              <a:rPr lang="en-US" dirty="0" err="1">
                <a:solidFill>
                  <a:schemeClr val="tx1"/>
                </a:solidFill>
              </a:rPr>
              <a:t>organisation</a:t>
            </a:r>
            <a:r>
              <a:rPr lang="en-US" dirty="0">
                <a:solidFill>
                  <a:schemeClr val="tx1"/>
                </a:solidFill>
              </a:rPr>
              <a:t> are the things they do in order to generate money and make a profit.  It can also be said that the business activities of a business or an </a:t>
            </a:r>
            <a:r>
              <a:rPr lang="en-US" dirty="0" err="1">
                <a:solidFill>
                  <a:schemeClr val="tx1"/>
                </a:solidFill>
              </a:rPr>
              <a:t>organisation</a:t>
            </a:r>
            <a:r>
              <a:rPr lang="en-US" dirty="0">
                <a:solidFill>
                  <a:schemeClr val="tx1"/>
                </a:solidFill>
              </a:rPr>
              <a:t> is the reason they exist.</a:t>
            </a:r>
          </a:p>
          <a:p>
            <a:pPr lvl="0"/>
            <a:r>
              <a:rPr lang="en-US" dirty="0">
                <a:solidFill>
                  <a:schemeClr val="tx1"/>
                </a:solidFill>
              </a:rPr>
              <a:t>The business activities of Arcelor Mittal  are extracting the iron ore from the earth producing iron and steel and then selling these as raw products.</a:t>
            </a:r>
          </a:p>
          <a:p>
            <a:pPr lvl="0"/>
            <a:r>
              <a:rPr lang="en-US" dirty="0">
                <a:solidFill>
                  <a:schemeClr val="tx1"/>
                </a:solidFill>
              </a:rPr>
              <a:t>The business activity of BMW is to manufacture cars.  The cars are then delivered to their agents, who are geographically closer to the consumer.</a:t>
            </a:r>
          </a:p>
          <a:p>
            <a:pPr lvl="0"/>
            <a:r>
              <a:rPr lang="en-US" dirty="0">
                <a:solidFill>
                  <a:schemeClr val="tx1"/>
                </a:solidFill>
              </a:rPr>
              <a:t>Pick n Pay’s business activities is buying products wholesale or directly from the manufacturer and selling them to the consumer.</a:t>
            </a:r>
          </a:p>
          <a:p>
            <a:r>
              <a:rPr lang="en-US" dirty="0">
                <a:solidFill>
                  <a:schemeClr val="tx1"/>
                </a:solidFill>
              </a:rPr>
              <a:t> </a:t>
            </a:r>
          </a:p>
          <a:p>
            <a:r>
              <a:rPr lang="en-US" dirty="0">
                <a:solidFill>
                  <a:schemeClr val="tx1"/>
                </a:solidFill>
              </a:rPr>
              <a:t>From the above examples we can see that there is an entire chain of business activities from ISCOR to where the car is delivered to the car dealer, who sells the car to the consumer.</a:t>
            </a:r>
          </a:p>
          <a:p>
            <a:endParaRPr lang="en-US" dirty="0">
              <a:solidFill>
                <a:schemeClr val="tx1"/>
              </a:solidFill>
            </a:endParaRPr>
          </a:p>
        </p:txBody>
      </p:sp>
      <p:sp>
        <p:nvSpPr>
          <p:cNvPr id="4" name="Title 3"/>
          <p:cNvSpPr>
            <a:spLocks noGrp="1"/>
          </p:cNvSpPr>
          <p:nvPr>
            <p:ph type="title"/>
          </p:nvPr>
        </p:nvSpPr>
        <p:spPr>
          <a:xfrm>
            <a:off x="707574" y="546652"/>
            <a:ext cx="10665820" cy="1273681"/>
          </a:xfrm>
        </p:spPr>
        <p:txBody>
          <a:bodyPr/>
          <a:lstStyle/>
          <a:p>
            <a:r>
              <a:rPr lang="en-US" b="1"/>
              <a:t>Business Activities In The Business Environment</a:t>
            </a:r>
            <a:br>
              <a:rPr lang="en-US" b="1"/>
            </a:br>
            <a:endParaRPr lang="en-US"/>
          </a:p>
        </p:txBody>
      </p:sp>
    </p:spTree>
    <p:custDataLst>
      <p:tags r:id="rId1"/>
    </p:custDataLst>
    <p:extLst>
      <p:ext uri="{BB962C8B-B14F-4D97-AF65-F5344CB8AC3E}">
        <p14:creationId xmlns:p14="http://schemas.microsoft.com/office/powerpoint/2010/main" val="272741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968137"/>
            <a:ext cx="10056220" cy="4466486"/>
          </a:xfrm>
        </p:spPr>
        <p:txBody>
          <a:bodyPr/>
          <a:lstStyle/>
          <a:p>
            <a:r>
              <a:rPr lang="en-US" b="1" dirty="0">
                <a:solidFill>
                  <a:schemeClr val="tx1"/>
                </a:solidFill>
              </a:rPr>
              <a:t>Dairy Farmer</a:t>
            </a:r>
          </a:p>
        </p:txBody>
      </p:sp>
      <p:sp>
        <p:nvSpPr>
          <p:cNvPr id="4" name="Title 3"/>
          <p:cNvSpPr>
            <a:spLocks noGrp="1"/>
          </p:cNvSpPr>
          <p:nvPr>
            <p:ph type="title"/>
          </p:nvPr>
        </p:nvSpPr>
        <p:spPr>
          <a:xfrm>
            <a:off x="707573" y="546652"/>
            <a:ext cx="10761615" cy="1273681"/>
          </a:xfrm>
        </p:spPr>
        <p:txBody>
          <a:bodyPr/>
          <a:lstStyle/>
          <a:p>
            <a:r>
              <a:rPr lang="en-US" dirty="0"/>
              <a:t>Let us look at </a:t>
            </a:r>
            <a:r>
              <a:rPr lang="en-US" b="1" dirty="0"/>
              <a:t>milk</a:t>
            </a:r>
            <a:r>
              <a:rPr lang="en-US" dirty="0"/>
              <a:t> for the next example</a:t>
            </a:r>
          </a:p>
        </p:txBody>
      </p:sp>
      <p:sp>
        <p:nvSpPr>
          <p:cNvPr id="5" name="AutoShape 77"/>
          <p:cNvSpPr>
            <a:spLocks noChangeArrowheads="1"/>
          </p:cNvSpPr>
          <p:nvPr/>
        </p:nvSpPr>
        <p:spPr bwMode="auto">
          <a:xfrm>
            <a:off x="2169524" y="2077277"/>
            <a:ext cx="457200" cy="1257300"/>
          </a:xfrm>
          <a:prstGeom prst="curvedLeftArrow">
            <a:avLst>
              <a:gd name="adj1" fmla="val 55000"/>
              <a:gd name="adj2" fmla="val 11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p:nvPr/>
        </p:nvSpPr>
        <p:spPr>
          <a:xfrm>
            <a:off x="2687684" y="1936704"/>
            <a:ext cx="6096000" cy="954107"/>
          </a:xfrm>
          <a:prstGeom prst="rect">
            <a:avLst/>
          </a:prstGeom>
        </p:spPr>
        <p:txBody>
          <a:bodyPr>
            <a:spAutoFit/>
          </a:bodyPr>
          <a:lstStyle/>
          <a:p>
            <a:r>
              <a:rPr lang="en-US" sz="1400" dirty="0">
                <a:latin typeface="Century Gothic" panose="020B0502020202020204" pitchFamily="34" charset="0"/>
                <a:ea typeface="Calibri" panose="020F0502020204030204" pitchFamily="34" charset="0"/>
                <a:cs typeface="Times New Roman" panose="02020603050405020304" pitchFamily="18" charset="0"/>
              </a:rPr>
              <a:t>The dairy farmer produces the milk, is classified under agriculture and forms part of the primary sector of business.  The business activity of the dairy farmer is producing milk.  The farmer then takes the milk to Dairy Belle.</a:t>
            </a:r>
            <a:r>
              <a:rPr lang="en-US" sz="1400" cap="small" dirty="0">
                <a:latin typeface="Century Gothic" panose="020B0502020202020204" pitchFamily="34" charset="0"/>
                <a:ea typeface="Calibri" panose="020F0502020204030204" pitchFamily="34" charset="0"/>
                <a:cs typeface="Times New Roman" panose="02020603050405020304" pitchFamily="18" charset="0"/>
              </a:rPr>
              <a:t> </a:t>
            </a:r>
            <a:endParaRPr lang="en-US" sz="1400" dirty="0"/>
          </a:p>
        </p:txBody>
      </p:sp>
      <p:sp>
        <p:nvSpPr>
          <p:cNvPr id="7" name="Rectangle 6"/>
          <p:cNvSpPr/>
          <p:nvPr/>
        </p:nvSpPr>
        <p:spPr>
          <a:xfrm>
            <a:off x="7627449" y="3341982"/>
            <a:ext cx="1369286" cy="369332"/>
          </a:xfrm>
          <a:prstGeom prst="rect">
            <a:avLst/>
          </a:prstGeom>
        </p:spPr>
        <p:txBody>
          <a:bodyPr wrap="none">
            <a:spAutoFit/>
          </a:bodyPr>
          <a:lstStyle/>
          <a:p>
            <a:r>
              <a:rPr lang="en-US" b="1" dirty="0">
                <a:latin typeface="Century Gothic" panose="020B0502020202020204" pitchFamily="34" charset="0"/>
                <a:ea typeface="Calibri" panose="020F0502020204030204" pitchFamily="34" charset="0"/>
                <a:cs typeface="Times New Roman" panose="02020603050405020304" pitchFamily="18" charset="0"/>
              </a:rPr>
              <a:t>Dairy Belle</a:t>
            </a:r>
            <a:endParaRPr lang="en-US" b="1" dirty="0"/>
          </a:p>
        </p:txBody>
      </p:sp>
      <p:sp>
        <p:nvSpPr>
          <p:cNvPr id="8" name="AutoShape 79"/>
          <p:cNvSpPr>
            <a:spLocks noChangeArrowheads="1"/>
          </p:cNvSpPr>
          <p:nvPr/>
        </p:nvSpPr>
        <p:spPr bwMode="auto">
          <a:xfrm>
            <a:off x="8981413" y="3334577"/>
            <a:ext cx="685800" cy="1362710"/>
          </a:xfrm>
          <a:prstGeom prst="curvedLeftArrow">
            <a:avLst>
              <a:gd name="adj1" fmla="val 32988"/>
              <a:gd name="adj2" fmla="val 79481"/>
              <a:gd name="adj3" fmla="val 1416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Rectangle 8"/>
          <p:cNvSpPr/>
          <p:nvPr/>
        </p:nvSpPr>
        <p:spPr>
          <a:xfrm>
            <a:off x="2687684" y="3970632"/>
            <a:ext cx="6096000" cy="2959849"/>
          </a:xfrm>
          <a:prstGeom prst="rect">
            <a:avLst/>
          </a:prstGeom>
        </p:spPr>
        <p:txBody>
          <a:bodyPr>
            <a:spAutoFit/>
          </a:bodyPr>
          <a:lstStyle/>
          <a:p>
            <a:pPr marL="2171700" indent="-2000250">
              <a:lnSpc>
                <a:spcPct val="150000"/>
              </a:lnSpc>
              <a:spcAft>
                <a:spcPts val="10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Dairy Belle buys the milk from the farmer, checks it for content and cleanliness, checks for bacteria and so on in the milk, packages the milk and then sends it to Pick N Pay and other retailers.  The business activity of Dairy Belle is the processing and packaging of milk and other related products. They are classified as wholesalers and form part of the secondary sector of business.</a:t>
            </a:r>
          </a:p>
        </p:txBody>
      </p:sp>
    </p:spTree>
    <p:custDataLst>
      <p:tags r:id="rId1"/>
    </p:custDataLst>
    <p:extLst>
      <p:ext uri="{BB962C8B-B14F-4D97-AF65-F5344CB8AC3E}">
        <p14:creationId xmlns:p14="http://schemas.microsoft.com/office/powerpoint/2010/main" val="158052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0891"/>
            <a:ext cx="10787740" cy="5833732"/>
          </a:xfrm>
        </p:spPr>
        <p:txBody>
          <a:bodyPr/>
          <a:lstStyle/>
          <a:p>
            <a:r>
              <a:rPr lang="en-US" dirty="0">
                <a:solidFill>
                  <a:schemeClr val="tx1"/>
                </a:solidFill>
              </a:rPr>
              <a:t>Pick N </a:t>
            </a:r>
            <a:r>
              <a:rPr lang="en-US" dirty="0" smtClean="0">
                <a:solidFill>
                  <a:schemeClr val="tx1"/>
                </a:solidFill>
              </a:rPr>
              <a:t>Pay</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r>
              <a:rPr lang="en-US" dirty="0" smtClean="0">
                <a:solidFill>
                  <a:schemeClr val="tx1"/>
                </a:solidFill>
              </a:rPr>
              <a:t>Consumer</a:t>
            </a:r>
          </a:p>
          <a:p>
            <a:r>
              <a:rPr lang="en-US" sz="1200" dirty="0" smtClean="0">
                <a:solidFill>
                  <a:schemeClr val="tx1"/>
                </a:solidFill>
              </a:rPr>
              <a:t>You</a:t>
            </a:r>
            <a:r>
              <a:rPr lang="en-US" sz="1200" dirty="0">
                <a:solidFill>
                  <a:schemeClr val="tx1"/>
                </a:solidFill>
              </a:rPr>
              <a:t>, the consumer, buy the milk at a location close to you.  Your business activity is your job, where you earn the money to buy the milk.</a:t>
            </a:r>
          </a:p>
          <a:p>
            <a:r>
              <a:rPr lang="en-US" sz="1200" dirty="0">
                <a:solidFill>
                  <a:schemeClr val="tx1"/>
                </a:solidFill>
              </a:rPr>
              <a:t>Of course, there is one more role player in this chain of business that we have not mentioned at all: the transport company who transports the milk from the farmer (where the farmer does not do his own transport) to the wholesaler, and from the wholesaler to the retailer.</a:t>
            </a:r>
          </a:p>
          <a:p>
            <a:r>
              <a:rPr lang="en-US" sz="1200" dirty="0">
                <a:solidFill>
                  <a:schemeClr val="tx1"/>
                </a:solidFill>
              </a:rPr>
              <a:t>In this chain of business activities, everyone, except the transport company delivers products.  The transport company, of course, provides a service.</a:t>
            </a:r>
          </a:p>
          <a:p>
            <a:r>
              <a:rPr lang="en-US" sz="1200" dirty="0">
                <a:solidFill>
                  <a:schemeClr val="tx1"/>
                </a:solidFill>
              </a:rPr>
              <a:t>The whole purpose of this chain of business activities is, of course, to bring the milk from the farm to you, the consumer, at a location close to you and in a packaging that is convenient to you.</a:t>
            </a:r>
          </a:p>
          <a:p>
            <a:endParaRPr lang="en-US" dirty="0">
              <a:solidFill>
                <a:schemeClr val="tx1"/>
              </a:solidFill>
            </a:endParaRPr>
          </a:p>
        </p:txBody>
      </p:sp>
      <p:sp>
        <p:nvSpPr>
          <p:cNvPr id="5" name="AutoShape 78"/>
          <p:cNvSpPr>
            <a:spLocks noChangeArrowheads="1"/>
          </p:cNvSpPr>
          <p:nvPr/>
        </p:nvSpPr>
        <p:spPr bwMode="auto">
          <a:xfrm>
            <a:off x="1852748" y="661852"/>
            <a:ext cx="457200" cy="1371600"/>
          </a:xfrm>
          <a:prstGeom prst="curvedLeftArrow">
            <a:avLst>
              <a:gd name="adj1" fmla="val 60000"/>
              <a:gd name="adj2" fmla="val 12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6" name="Rectangle 5"/>
          <p:cNvSpPr/>
          <p:nvPr/>
        </p:nvSpPr>
        <p:spPr>
          <a:xfrm>
            <a:off x="2412274" y="879565"/>
            <a:ext cx="6348549" cy="17330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a:t>Pick N Pay purchases the milk from Dairy Belle and pack it in the fridges for the consumer to buy.  They are classified as retailers and form part of the tertiary sector of business.  The business activity of Pick N Pay is the buying of products wholesale and selling them to the consumer at retail prices</a:t>
            </a:r>
            <a:r>
              <a:rPr lang="en-US" dirty="0"/>
              <a:t>.</a:t>
            </a:r>
          </a:p>
        </p:txBody>
      </p:sp>
    </p:spTree>
    <p:extLst>
      <p:ext uri="{BB962C8B-B14F-4D97-AF65-F5344CB8AC3E}">
        <p14:creationId xmlns:p14="http://schemas.microsoft.com/office/powerpoint/2010/main" val="3092017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805157" cy="4614290"/>
          </a:xfrm>
        </p:spPr>
        <p:txBody>
          <a:bodyPr/>
          <a:lstStyle/>
          <a:p>
            <a:r>
              <a:rPr lang="en-US" dirty="0">
                <a:solidFill>
                  <a:schemeClr val="tx1"/>
                </a:solidFill>
              </a:rPr>
              <a:t>A value chain is a chain of activities for a firm operating in a specific industry. Products pass through all activities of the chain in order, and at each activity the product gains some value. The chain of activities gives the products more added value than the sum of the independent activities' values.</a:t>
            </a:r>
          </a:p>
          <a:p>
            <a:r>
              <a:rPr lang="en-US" dirty="0">
                <a:solidFill>
                  <a:schemeClr val="tx1"/>
                </a:solidFill>
              </a:rPr>
              <a:t>An industry value chain is a physical representation of the various processes that are involved in producing goods (and services), starting with raw materials and ending with the delivered product (also known as the supply chain).</a:t>
            </a:r>
          </a:p>
          <a:p>
            <a:r>
              <a:rPr lang="en-US" dirty="0">
                <a:solidFill>
                  <a:schemeClr val="tx1"/>
                </a:solidFill>
              </a:rPr>
              <a:t>The activities of a business could be grouped under two headings: </a:t>
            </a:r>
          </a:p>
          <a:p>
            <a:r>
              <a:rPr lang="en-US" dirty="0">
                <a:solidFill>
                  <a:schemeClr val="tx1"/>
                </a:solidFill>
              </a:rPr>
              <a:t>(1) Primary Activities - those that are directly concerned with creating and delivering a product (e.g. component assembly); and </a:t>
            </a:r>
          </a:p>
          <a:p>
            <a:r>
              <a:rPr lang="en-US" dirty="0">
                <a:solidFill>
                  <a:schemeClr val="tx1"/>
                </a:solidFill>
              </a:rPr>
              <a:t>(2) Support Activities, which whilst they are not directly involved in production, may increase effectiveness or efficiency (</a:t>
            </a:r>
            <a:r>
              <a:rPr lang="en-US" dirty="0" err="1" smtClean="0">
                <a:solidFill>
                  <a:schemeClr val="tx1"/>
                </a:solidFill>
              </a:rPr>
              <a:t>e.g.human</a:t>
            </a:r>
            <a:r>
              <a:rPr lang="en-US" dirty="0" smtClean="0">
                <a:solidFill>
                  <a:schemeClr val="tx1"/>
                </a:solidFill>
              </a:rPr>
              <a:t> </a:t>
            </a:r>
            <a:r>
              <a:rPr lang="en-US" dirty="0">
                <a:solidFill>
                  <a:schemeClr val="tx1"/>
                </a:solidFill>
              </a:rPr>
              <a:t>resource </a:t>
            </a:r>
            <a:endParaRPr lang="en-US" dirty="0" smtClean="0">
              <a:solidFill>
                <a:schemeClr val="tx1"/>
              </a:solidFill>
            </a:endParaRPr>
          </a:p>
        </p:txBody>
      </p:sp>
      <p:sp>
        <p:nvSpPr>
          <p:cNvPr id="4" name="Title 3"/>
          <p:cNvSpPr>
            <a:spLocks noGrp="1"/>
          </p:cNvSpPr>
          <p:nvPr>
            <p:ph type="title"/>
          </p:nvPr>
        </p:nvSpPr>
        <p:spPr>
          <a:xfrm>
            <a:off x="707573" y="546652"/>
            <a:ext cx="10221683" cy="1273681"/>
          </a:xfrm>
        </p:spPr>
        <p:txBody>
          <a:bodyPr/>
          <a:lstStyle/>
          <a:p>
            <a:r>
              <a:rPr lang="en-US" b="1" dirty="0"/>
              <a:t>What is a value chain?</a:t>
            </a:r>
            <a:br>
              <a:rPr lang="en-US" b="1" dirty="0"/>
            </a:br>
            <a:endParaRPr lang="en-US" dirty="0"/>
          </a:p>
        </p:txBody>
      </p:sp>
    </p:spTree>
    <p:extLst>
      <p:ext uri="{BB962C8B-B14F-4D97-AF65-F5344CB8AC3E}">
        <p14:creationId xmlns:p14="http://schemas.microsoft.com/office/powerpoint/2010/main" val="290086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28503"/>
            <a:ext cx="10927077" cy="4806120"/>
          </a:xfrm>
        </p:spPr>
        <p:txBody>
          <a:bodyPr/>
          <a:lstStyle/>
          <a:p>
            <a:endParaRPr lang="en-US" dirty="0"/>
          </a:p>
        </p:txBody>
      </p:sp>
      <p:sp>
        <p:nvSpPr>
          <p:cNvPr id="4" name="Title 3"/>
          <p:cNvSpPr>
            <a:spLocks noGrp="1"/>
          </p:cNvSpPr>
          <p:nvPr>
            <p:ph type="title"/>
          </p:nvPr>
        </p:nvSpPr>
        <p:spPr>
          <a:xfrm>
            <a:off x="707574" y="546652"/>
            <a:ext cx="10779032" cy="1273681"/>
          </a:xfrm>
        </p:spPr>
        <p:txBody>
          <a:bodyPr/>
          <a:lstStyle/>
          <a:p>
            <a:r>
              <a:rPr lang="en-US" dirty="0"/>
              <a:t>Primary value chain activities include:</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7709359"/>
              </p:ext>
            </p:extLst>
          </p:nvPr>
        </p:nvGraphicFramePr>
        <p:xfrm>
          <a:off x="838200" y="1733004"/>
          <a:ext cx="10515600" cy="4354286"/>
        </p:xfrm>
        <a:graphic>
          <a:graphicData uri="http://schemas.openxmlformats.org/drawingml/2006/table">
            <a:tbl>
              <a:tblPr firstRow="1" firstCol="1" bandRow="1">
                <a:tableStyleId>{5C22544A-7EE6-4342-B048-85BDC9FD1C3A}</a:tableStyleId>
              </a:tblPr>
              <a:tblGrid>
                <a:gridCol w="1892808">
                  <a:extLst>
                    <a:ext uri="{9D8B030D-6E8A-4147-A177-3AD203B41FA5}">
                      <a16:colId xmlns:a16="http://schemas.microsoft.com/office/drawing/2014/main" val="1115761202"/>
                    </a:ext>
                  </a:extLst>
                </a:gridCol>
                <a:gridCol w="8622792">
                  <a:extLst>
                    <a:ext uri="{9D8B030D-6E8A-4147-A177-3AD203B41FA5}">
                      <a16:colId xmlns:a16="http://schemas.microsoft.com/office/drawing/2014/main" val="597613644"/>
                    </a:ext>
                  </a:extLst>
                </a:gridCol>
              </a:tblGrid>
              <a:tr h="725426">
                <a:tc>
                  <a:txBody>
                    <a:bodyPr/>
                    <a:lstStyle/>
                    <a:p>
                      <a:pPr marL="0" marR="0" algn="l">
                        <a:lnSpc>
                          <a:spcPct val="150000"/>
                        </a:lnSpc>
                        <a:spcBef>
                          <a:spcPts val="0"/>
                        </a:spcBef>
                        <a:spcAft>
                          <a:spcPts val="1000"/>
                        </a:spcAft>
                      </a:pPr>
                      <a:r>
                        <a:rPr lang="en-US" sz="1100" dirty="0">
                          <a:effectLst/>
                        </a:rPr>
                        <a:t>Primary Activity</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Description</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578607322"/>
                  </a:ext>
                </a:extLst>
              </a:tr>
              <a:tr h="725772">
                <a:tc>
                  <a:txBody>
                    <a:bodyPr/>
                    <a:lstStyle/>
                    <a:p>
                      <a:pPr marL="0" marR="0" algn="l">
                        <a:lnSpc>
                          <a:spcPct val="150000"/>
                        </a:lnSpc>
                        <a:spcBef>
                          <a:spcPts val="0"/>
                        </a:spcBef>
                        <a:spcAft>
                          <a:spcPts val="1000"/>
                        </a:spcAft>
                      </a:pPr>
                      <a:r>
                        <a:rPr lang="en-US" sz="1100" dirty="0">
                          <a:effectLst/>
                        </a:rPr>
                        <a:t>Inbound logistics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All those activities concerned with receiving and storing externally sourced materials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219562532"/>
                  </a:ext>
                </a:extLst>
              </a:tr>
              <a:tr h="725772">
                <a:tc>
                  <a:txBody>
                    <a:bodyPr/>
                    <a:lstStyle/>
                    <a:p>
                      <a:pPr marL="0" marR="0" algn="l">
                        <a:lnSpc>
                          <a:spcPct val="150000"/>
                        </a:lnSpc>
                        <a:spcBef>
                          <a:spcPts val="0"/>
                        </a:spcBef>
                        <a:spcAft>
                          <a:spcPts val="1000"/>
                        </a:spcAft>
                      </a:pPr>
                      <a:r>
                        <a:rPr lang="en-US" sz="1100">
                          <a:effectLst/>
                        </a:rPr>
                        <a:t>Operations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The manufacture of products and services - the way in which resource inputs (e.g. materials) are converted to outputs (e.g. products)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3625284986"/>
                  </a:ext>
                </a:extLst>
              </a:tr>
              <a:tr h="725772">
                <a:tc>
                  <a:txBody>
                    <a:bodyPr/>
                    <a:lstStyle/>
                    <a:p>
                      <a:pPr marL="0" marR="0" algn="l">
                        <a:lnSpc>
                          <a:spcPct val="150000"/>
                        </a:lnSpc>
                        <a:spcBef>
                          <a:spcPts val="0"/>
                        </a:spcBef>
                        <a:spcAft>
                          <a:spcPts val="1000"/>
                        </a:spcAft>
                      </a:pPr>
                      <a:r>
                        <a:rPr lang="en-US" sz="1100">
                          <a:effectLst/>
                        </a:rPr>
                        <a:t>Outbound logistics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All those activities associated with getting finished goods and services to buyers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2150640445"/>
                  </a:ext>
                </a:extLst>
              </a:tr>
              <a:tr h="725772">
                <a:tc>
                  <a:txBody>
                    <a:bodyPr/>
                    <a:lstStyle/>
                    <a:p>
                      <a:pPr marL="0" marR="0" algn="l">
                        <a:lnSpc>
                          <a:spcPct val="150000"/>
                        </a:lnSpc>
                        <a:spcBef>
                          <a:spcPts val="0"/>
                        </a:spcBef>
                        <a:spcAft>
                          <a:spcPts val="1000"/>
                        </a:spcAft>
                      </a:pPr>
                      <a:r>
                        <a:rPr lang="en-US" sz="1100">
                          <a:effectLst/>
                        </a:rPr>
                        <a:t>Marketing and sales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Essentially an information activity - informing buyers and consumers about products and services (benefits, use, price etc.)</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76167983"/>
                  </a:ext>
                </a:extLst>
              </a:tr>
              <a:tr h="725772">
                <a:tc>
                  <a:txBody>
                    <a:bodyPr/>
                    <a:lstStyle/>
                    <a:p>
                      <a:pPr marL="0" marR="0" algn="l">
                        <a:lnSpc>
                          <a:spcPct val="150000"/>
                        </a:lnSpc>
                        <a:spcBef>
                          <a:spcPts val="0"/>
                        </a:spcBef>
                        <a:spcAft>
                          <a:spcPts val="1000"/>
                        </a:spcAft>
                      </a:pPr>
                      <a:r>
                        <a:rPr lang="en-US" sz="1100">
                          <a:effectLst/>
                        </a:rPr>
                        <a:t>Service</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All those activities associated with maintaining product performance after the product has been sold</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3427373256"/>
                  </a:ext>
                </a:extLst>
              </a:tr>
            </a:tbl>
          </a:graphicData>
        </a:graphic>
      </p:graphicFrame>
    </p:spTree>
    <p:extLst>
      <p:ext uri="{BB962C8B-B14F-4D97-AF65-F5344CB8AC3E}">
        <p14:creationId xmlns:p14="http://schemas.microsoft.com/office/powerpoint/2010/main" val="1474567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 2"/>
          <p:cNvGrpSpPr/>
          <p:nvPr/>
        </p:nvGrpSpPr>
        <p:grpSpPr>
          <a:xfrm>
            <a:off x="926279" y="4699043"/>
            <a:ext cx="6153495" cy="611814"/>
            <a:chOff x="909439" y="2101091"/>
            <a:chExt cx="6153495" cy="611814"/>
          </a:xfrm>
        </p:grpSpPr>
        <p:sp>
          <p:nvSpPr>
            <p:cNvPr id="32" name="Rectangle 3"/>
            <p:cNvSpPr/>
            <p:nvPr/>
          </p:nvSpPr>
          <p:spPr>
            <a:xfrm>
              <a:off x="909439" y="2158198"/>
              <a:ext cx="6153495" cy="5547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Rectangle 4"/>
            <p:cNvSpPr/>
            <p:nvPr/>
          </p:nvSpPr>
          <p:spPr>
            <a:xfrm>
              <a:off x="909439" y="2101091"/>
              <a:ext cx="6153495" cy="5547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Group 3"/>
          <p:cNvGrpSpPr/>
          <p:nvPr/>
        </p:nvGrpSpPr>
        <p:grpSpPr>
          <a:xfrm>
            <a:off x="917859" y="3842486"/>
            <a:ext cx="6153495" cy="611814"/>
            <a:chOff x="909439" y="2101091"/>
            <a:chExt cx="6153495" cy="611814"/>
          </a:xfrm>
        </p:grpSpPr>
        <p:sp>
          <p:nvSpPr>
            <p:cNvPr id="29" name="Rectangle 5"/>
            <p:cNvSpPr/>
            <p:nvPr/>
          </p:nvSpPr>
          <p:spPr>
            <a:xfrm>
              <a:off x="909439" y="2158198"/>
              <a:ext cx="6153495" cy="5547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Rectangle 6"/>
            <p:cNvSpPr/>
            <p:nvPr/>
          </p:nvSpPr>
          <p:spPr>
            <a:xfrm>
              <a:off x="909439" y="2101091"/>
              <a:ext cx="6153495" cy="5547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Group 4"/>
          <p:cNvGrpSpPr/>
          <p:nvPr/>
        </p:nvGrpSpPr>
        <p:grpSpPr>
          <a:xfrm>
            <a:off x="909439" y="2985929"/>
            <a:ext cx="6153495" cy="611814"/>
            <a:chOff x="909439" y="2101091"/>
            <a:chExt cx="6153495" cy="611814"/>
          </a:xfrm>
        </p:grpSpPr>
        <p:sp>
          <p:nvSpPr>
            <p:cNvPr id="21" name="Rectangle 7"/>
            <p:cNvSpPr/>
            <p:nvPr/>
          </p:nvSpPr>
          <p:spPr>
            <a:xfrm>
              <a:off x="909439" y="2158198"/>
              <a:ext cx="6153495" cy="5547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8"/>
            <p:cNvSpPr/>
            <p:nvPr/>
          </p:nvSpPr>
          <p:spPr>
            <a:xfrm>
              <a:off x="909439" y="2101091"/>
              <a:ext cx="6153495" cy="5547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Group 5"/>
          <p:cNvGrpSpPr/>
          <p:nvPr/>
        </p:nvGrpSpPr>
        <p:grpSpPr>
          <a:xfrm>
            <a:off x="909439" y="2129372"/>
            <a:ext cx="6153495" cy="611814"/>
            <a:chOff x="909439" y="2101091"/>
            <a:chExt cx="6153495" cy="611814"/>
          </a:xfrm>
        </p:grpSpPr>
        <p:sp>
          <p:nvSpPr>
            <p:cNvPr id="11" name="Rectangle 9"/>
            <p:cNvSpPr/>
            <p:nvPr/>
          </p:nvSpPr>
          <p:spPr>
            <a:xfrm>
              <a:off x="909439" y="2158198"/>
              <a:ext cx="6153495" cy="5547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0"/>
            <p:cNvSpPr/>
            <p:nvPr/>
          </p:nvSpPr>
          <p:spPr>
            <a:xfrm>
              <a:off x="909439" y="2101091"/>
              <a:ext cx="6153495" cy="5547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 name="ISPRING_SCENARIO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SPRING_SCENARIO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9" name="ISPRING_SCENARIO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Simulation</a:t>
            </a:r>
            <a:endParaRPr lang="en-US" sz="3000">
              <a:solidFill>
                <a:srgbClr val="343944"/>
              </a:solidFill>
              <a:effectLst/>
              <a:latin typeface="Segoe UI" panose="020B0502040204020203" pitchFamily="34" charset="0"/>
            </a:endParaRPr>
          </a:p>
        </p:txBody>
      </p:sp>
      <p:pic>
        <p:nvPicPr>
          <p:cNvPr id="10" name="ISPRING_SCENARIO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49061" y="482600"/>
            <a:ext cx="406400" cy="406400"/>
          </a:xfrm>
          <a:prstGeom prst="rect">
            <a:avLst/>
          </a:prstGeom>
          <a:effectLst>
            <a:innerShdw>
              <a:scrgbClr r="0" g="0" b="0">
                <a:alpha val="0"/>
              </a:scrgbClr>
            </a:innerShdw>
          </a:effectLst>
        </p:spPr>
      </p:pic>
      <p:sp>
        <p:nvSpPr>
          <p:cNvPr id="13" name="ISPRING_SCENARIO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Simulation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547583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07574" y="546652"/>
            <a:ext cx="10596152" cy="1273681"/>
          </a:xfrm>
        </p:spPr>
        <p:txBody>
          <a:bodyPr/>
          <a:lstStyle/>
          <a:p>
            <a:r>
              <a:rPr lang="en-US" dirty="0"/>
              <a:t>Support activities include:</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94637219"/>
              </p:ext>
            </p:extLst>
          </p:nvPr>
        </p:nvGraphicFramePr>
        <p:xfrm>
          <a:off x="838200" y="1820333"/>
          <a:ext cx="10515600" cy="4197290"/>
        </p:xfrm>
        <a:graphic>
          <a:graphicData uri="http://schemas.openxmlformats.org/drawingml/2006/table">
            <a:tbl>
              <a:tblPr firstRow="1" firstCol="1" bandRow="1">
                <a:tableStyleId>{5C22544A-7EE6-4342-B048-85BDC9FD1C3A}</a:tableStyleId>
              </a:tblPr>
              <a:tblGrid>
                <a:gridCol w="1892808">
                  <a:extLst>
                    <a:ext uri="{9D8B030D-6E8A-4147-A177-3AD203B41FA5}">
                      <a16:colId xmlns:a16="http://schemas.microsoft.com/office/drawing/2014/main" val="2688086169"/>
                    </a:ext>
                  </a:extLst>
                </a:gridCol>
                <a:gridCol w="8622792">
                  <a:extLst>
                    <a:ext uri="{9D8B030D-6E8A-4147-A177-3AD203B41FA5}">
                      <a16:colId xmlns:a16="http://schemas.microsoft.com/office/drawing/2014/main" val="841812839"/>
                    </a:ext>
                  </a:extLst>
                </a:gridCol>
              </a:tblGrid>
              <a:tr h="672853">
                <a:tc>
                  <a:txBody>
                    <a:bodyPr/>
                    <a:lstStyle/>
                    <a:p>
                      <a:pPr marL="0" marR="0" algn="l">
                        <a:lnSpc>
                          <a:spcPct val="150000"/>
                        </a:lnSpc>
                        <a:spcBef>
                          <a:spcPts val="0"/>
                        </a:spcBef>
                        <a:spcAft>
                          <a:spcPts val="1000"/>
                        </a:spcAft>
                      </a:pPr>
                      <a:r>
                        <a:rPr lang="en-US" sz="1100">
                          <a:effectLst/>
                        </a:rPr>
                        <a:t>Secondary Activity</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Description</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1606552886"/>
                  </a:ext>
                </a:extLst>
              </a:tr>
              <a:tr h="673175">
                <a:tc>
                  <a:txBody>
                    <a:bodyPr/>
                    <a:lstStyle/>
                    <a:p>
                      <a:pPr marL="0" marR="0" algn="l">
                        <a:lnSpc>
                          <a:spcPct val="150000"/>
                        </a:lnSpc>
                        <a:spcBef>
                          <a:spcPts val="0"/>
                        </a:spcBef>
                        <a:spcAft>
                          <a:spcPts val="1000"/>
                        </a:spcAft>
                      </a:pPr>
                      <a:r>
                        <a:rPr lang="en-US" sz="1100">
                          <a:effectLst/>
                        </a:rPr>
                        <a:t>Procurement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a:effectLst/>
                        </a:rPr>
                        <a:t>This concerns how resources are acquired for a business (e.g. sourcing and negotiating with materials suppliers)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465129370"/>
                  </a:ext>
                </a:extLst>
              </a:tr>
              <a:tr h="1309683">
                <a:tc>
                  <a:txBody>
                    <a:bodyPr/>
                    <a:lstStyle/>
                    <a:p>
                      <a:pPr marL="0" marR="0" algn="l">
                        <a:lnSpc>
                          <a:spcPct val="150000"/>
                        </a:lnSpc>
                        <a:spcBef>
                          <a:spcPts val="0"/>
                        </a:spcBef>
                        <a:spcAft>
                          <a:spcPts val="1000"/>
                        </a:spcAft>
                      </a:pPr>
                      <a:r>
                        <a:rPr lang="en-US" sz="1100">
                          <a:effectLst/>
                        </a:rPr>
                        <a:t>Human Resource Management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a:effectLst/>
                        </a:rPr>
                        <a:t>Those activities concerned with recruiting, developing, motivating and rewarding the workforce of a business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1701948045"/>
                  </a:ext>
                </a:extLst>
              </a:tr>
              <a:tr h="673175">
                <a:tc>
                  <a:txBody>
                    <a:bodyPr/>
                    <a:lstStyle/>
                    <a:p>
                      <a:pPr marL="0" marR="0" algn="l">
                        <a:lnSpc>
                          <a:spcPct val="150000"/>
                        </a:lnSpc>
                        <a:spcBef>
                          <a:spcPts val="0"/>
                        </a:spcBef>
                        <a:spcAft>
                          <a:spcPts val="1000"/>
                        </a:spcAft>
                      </a:pPr>
                      <a:r>
                        <a:rPr lang="en-US" sz="1100">
                          <a:effectLst/>
                        </a:rPr>
                        <a:t>Technology Development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a:effectLst/>
                        </a:rPr>
                        <a:t>Activities concerned with managing information processing and the development and protection of "knowledge" in a business</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1949814063"/>
                  </a:ext>
                </a:extLst>
              </a:tr>
              <a:tr h="868404">
                <a:tc>
                  <a:txBody>
                    <a:bodyPr/>
                    <a:lstStyle/>
                    <a:p>
                      <a:pPr marL="0" marR="0" algn="l">
                        <a:lnSpc>
                          <a:spcPct val="150000"/>
                        </a:lnSpc>
                        <a:spcBef>
                          <a:spcPts val="0"/>
                        </a:spcBef>
                        <a:spcAft>
                          <a:spcPts val="1000"/>
                        </a:spcAft>
                      </a:pPr>
                      <a:r>
                        <a:rPr lang="en-US" sz="1100">
                          <a:effectLst/>
                        </a:rPr>
                        <a:t>Infrastructure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tc>
                  <a:txBody>
                    <a:bodyPr/>
                    <a:lstStyle/>
                    <a:p>
                      <a:pPr marL="0" marR="0" algn="l">
                        <a:lnSpc>
                          <a:spcPct val="150000"/>
                        </a:lnSpc>
                        <a:spcBef>
                          <a:spcPts val="0"/>
                        </a:spcBef>
                        <a:spcAft>
                          <a:spcPts val="1000"/>
                        </a:spcAft>
                      </a:pPr>
                      <a:r>
                        <a:rPr lang="en-US" sz="1100" dirty="0">
                          <a:effectLst/>
                        </a:rPr>
                        <a:t>Concerned with a wide range of support systems and functions such as finance, planning, quality control and general senior management </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860" marR="22860" marT="22860" marB="22860"/>
                </a:tc>
                <a:extLst>
                  <a:ext uri="{0D108BD9-81ED-4DB2-BD59-A6C34878D82A}">
                    <a16:rowId xmlns:a16="http://schemas.microsoft.com/office/drawing/2014/main" val="2164836752"/>
                  </a:ext>
                </a:extLst>
              </a:tr>
            </a:tbl>
          </a:graphicData>
        </a:graphic>
      </p:graphicFrame>
    </p:spTree>
    <p:extLst>
      <p:ext uri="{BB962C8B-B14F-4D97-AF65-F5344CB8AC3E}">
        <p14:creationId xmlns:p14="http://schemas.microsoft.com/office/powerpoint/2010/main" val="2199150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24298"/>
            <a:ext cx="10378437" cy="4710326"/>
          </a:xfrm>
        </p:spPr>
        <p:txBody>
          <a:bodyPr/>
          <a:lstStyle/>
          <a:p>
            <a:r>
              <a:rPr lang="en-US" b="1" dirty="0">
                <a:solidFill>
                  <a:schemeClr val="tx1"/>
                </a:solidFill>
              </a:rPr>
              <a:t>Core business</a:t>
            </a:r>
          </a:p>
          <a:p>
            <a:r>
              <a:rPr lang="en-US" dirty="0">
                <a:solidFill>
                  <a:schemeClr val="tx1"/>
                </a:solidFill>
              </a:rPr>
              <a:t> </a:t>
            </a:r>
            <a:r>
              <a:rPr lang="en-US" dirty="0" smtClean="0">
                <a:solidFill>
                  <a:schemeClr val="tx1"/>
                </a:solidFill>
              </a:rPr>
              <a:t>The </a:t>
            </a:r>
            <a:r>
              <a:rPr lang="en-US" dirty="0">
                <a:solidFill>
                  <a:schemeClr val="tx1"/>
                </a:solidFill>
              </a:rPr>
              <a:t>core business of a company is the business that it is primarily in. The core business activities are the activities that are most essential and important and that are of course linked to the core business.</a:t>
            </a:r>
          </a:p>
          <a:p>
            <a:r>
              <a:rPr lang="en-US" dirty="0">
                <a:solidFill>
                  <a:schemeClr val="tx1"/>
                </a:solidFill>
              </a:rPr>
              <a:t>If you are mining, the core business is extracting the iron ore or gold.  The core business activities are then the activities to do with extracting iron ore or gold from the earth: blasting, digging, etc.</a:t>
            </a:r>
          </a:p>
          <a:p>
            <a:r>
              <a:rPr lang="en-US" dirty="0">
                <a:solidFill>
                  <a:schemeClr val="tx1"/>
                </a:solidFill>
              </a:rPr>
              <a:t>If you are a farmer, your core business is farming with chickens or animals or crops.  The core business activities will be:</a:t>
            </a:r>
          </a:p>
          <a:p>
            <a:r>
              <a:rPr lang="en-US" dirty="0">
                <a:solidFill>
                  <a:schemeClr val="tx1"/>
                </a:solidFill>
              </a:rPr>
              <a:t>Breeding and feeding chickens or beef, maintaining their health, etc.  If you are farming with crops, the business activities will be preparing the ground, planting, watering, harvesting, etc.</a:t>
            </a:r>
          </a:p>
          <a:p>
            <a:endParaRPr lang="en-US" dirty="0">
              <a:solidFill>
                <a:schemeClr val="tx1"/>
              </a:solidFill>
            </a:endParaRPr>
          </a:p>
        </p:txBody>
      </p:sp>
      <p:sp>
        <p:nvSpPr>
          <p:cNvPr id="4" name="Title 3"/>
          <p:cNvSpPr>
            <a:spLocks noGrp="1"/>
          </p:cNvSpPr>
          <p:nvPr>
            <p:ph type="title"/>
          </p:nvPr>
        </p:nvSpPr>
        <p:spPr>
          <a:xfrm>
            <a:off x="707574" y="546652"/>
            <a:ext cx="9925592" cy="1273681"/>
          </a:xfrm>
        </p:spPr>
        <p:txBody>
          <a:bodyPr/>
          <a:lstStyle/>
          <a:p>
            <a:r>
              <a:rPr lang="en-US" b="1" dirty="0"/>
              <a:t>Identifying Business Activities</a:t>
            </a:r>
            <a:br>
              <a:rPr lang="en-US" b="1" dirty="0"/>
            </a:br>
            <a:endParaRPr lang="en-US" dirty="0"/>
          </a:p>
        </p:txBody>
      </p:sp>
    </p:spTree>
    <p:extLst>
      <p:ext uri="{BB962C8B-B14F-4D97-AF65-F5344CB8AC3E}">
        <p14:creationId xmlns:p14="http://schemas.microsoft.com/office/powerpoint/2010/main" val="3899517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SPRING_QUIZ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7" name="ISPRING_QUIZ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Quiz</a:t>
            </a:r>
            <a:endParaRPr lang="en-US" sz="3000">
              <a:solidFill>
                <a:srgbClr val="343944"/>
              </a:solidFill>
              <a:effectLst/>
              <a:latin typeface="Segoe UI" panose="020B0502040204020203" pitchFamily="34" charset="0"/>
            </a:endParaRPr>
          </a:p>
        </p:txBody>
      </p:sp>
      <p:pic>
        <p:nvPicPr>
          <p:cNvPr id="8" name="ISPRING_QUIZ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9" name="ISPRING_QUIZ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Quiz</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4184037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41714"/>
            <a:ext cx="10752906" cy="4692909"/>
          </a:xfrm>
        </p:spPr>
        <p:txBody>
          <a:bodyPr/>
          <a:lstStyle/>
          <a:p>
            <a:r>
              <a:rPr lang="en-US" b="1" kern="1600" dirty="0" smtClean="0">
                <a:solidFill>
                  <a:schemeClr val="tx1"/>
                </a:solidFill>
                <a:latin typeface="Century Gothic" panose="020B0502020202020204" pitchFamily="34" charset="0"/>
                <a:ea typeface="Times New Roman" panose="02020603050405020304" pitchFamily="18" charset="0"/>
                <a:cs typeface="Arial" panose="020B0604020202020204" pitchFamily="34" charset="0"/>
              </a:rPr>
              <a:t>Demonstrate </a:t>
            </a:r>
            <a:r>
              <a:rPr lang="en-US" b="1" kern="1600"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an understanding of the concept of a market as applied to a selected business </a:t>
            </a:r>
            <a:r>
              <a:rPr lang="en-US" b="1" kern="1600" dirty="0" smtClean="0">
                <a:solidFill>
                  <a:schemeClr val="tx1"/>
                </a:solidFill>
                <a:latin typeface="Century Gothic" panose="020B0502020202020204" pitchFamily="34" charset="0"/>
                <a:ea typeface="Times New Roman" panose="02020603050405020304" pitchFamily="18" charset="0"/>
                <a:cs typeface="Arial" panose="020B0604020202020204" pitchFamily="34" charset="0"/>
              </a:rPr>
              <a:t>sector</a:t>
            </a:r>
          </a:p>
          <a:p>
            <a:pPr lvl="0"/>
            <a:r>
              <a:rPr lang="en-US" dirty="0">
                <a:solidFill>
                  <a:schemeClr val="tx1"/>
                </a:solidFill>
              </a:rPr>
              <a:t>The principles of trade that define markets are identified at a basic level of understanding. </a:t>
            </a:r>
          </a:p>
          <a:p>
            <a:pPr lvl="0"/>
            <a:r>
              <a:rPr lang="en-US" dirty="0">
                <a:solidFill>
                  <a:schemeClr val="tx1"/>
                </a:solidFill>
              </a:rPr>
              <a:t> The basic principles for the marketing of products are differentiated from the basic principles for the marketing of services. </a:t>
            </a:r>
          </a:p>
          <a:p>
            <a:pPr lvl="0"/>
            <a:r>
              <a:rPr lang="en-US" dirty="0">
                <a:solidFill>
                  <a:schemeClr val="tx1"/>
                </a:solidFill>
              </a:rPr>
              <a:t> The role of a selected business sector in the national economy is explained in the context of the business environment. </a:t>
            </a:r>
          </a:p>
          <a:p>
            <a:r>
              <a:rPr lang="en-US" dirty="0">
                <a:solidFill>
                  <a:schemeClr val="tx1"/>
                </a:solidFill>
              </a:rPr>
              <a:t> The value chain describing the way business is conducted in the sector is explained, illustrating with examples.</a:t>
            </a:r>
          </a:p>
        </p:txBody>
      </p:sp>
      <p:sp>
        <p:nvSpPr>
          <p:cNvPr id="4" name="Title 3"/>
          <p:cNvSpPr>
            <a:spLocks noGrp="1"/>
          </p:cNvSpPr>
          <p:nvPr>
            <p:ph type="title"/>
          </p:nvPr>
        </p:nvSpPr>
        <p:spPr>
          <a:xfrm>
            <a:off x="707574" y="546652"/>
            <a:ext cx="9803672" cy="1273681"/>
          </a:xfrm>
        </p:spPr>
        <p:txBody>
          <a:bodyPr/>
          <a:lstStyle/>
          <a:p>
            <a:r>
              <a:rPr lang="en-ZA" b="1" dirty="0"/>
              <a:t>SESSION 2</a:t>
            </a:r>
            <a:endParaRPr lang="en-US" dirty="0"/>
          </a:p>
        </p:txBody>
      </p:sp>
    </p:spTree>
    <p:extLst>
      <p:ext uri="{BB962C8B-B14F-4D97-AF65-F5344CB8AC3E}">
        <p14:creationId xmlns:p14="http://schemas.microsoft.com/office/powerpoint/2010/main" val="2900090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265226" cy="4614290"/>
          </a:xfrm>
        </p:spPr>
        <p:txBody>
          <a:bodyPr/>
          <a:lstStyle/>
          <a:p>
            <a:r>
              <a:rPr lang="en-US" dirty="0">
                <a:solidFill>
                  <a:schemeClr val="tx1"/>
                </a:solidFill>
              </a:rPr>
              <a:t>In order to provide a worldwide accepted, consistent, transparent and predictable environment for international trade transactions, it is necessary to have much greater: </a:t>
            </a:r>
          </a:p>
          <a:p>
            <a:r>
              <a:rPr lang="en-US" dirty="0">
                <a:solidFill>
                  <a:schemeClr val="tx1"/>
                </a:solidFill>
              </a:rPr>
              <a:t> </a:t>
            </a:r>
          </a:p>
          <a:p>
            <a:pPr lvl="0"/>
            <a:r>
              <a:rPr lang="en-US" b="1" dirty="0">
                <a:solidFill>
                  <a:schemeClr val="tx1"/>
                </a:solidFill>
              </a:rPr>
              <a:t>Harmonization</a:t>
            </a:r>
            <a:r>
              <a:rPr lang="en-US" dirty="0">
                <a:solidFill>
                  <a:schemeClr val="tx1"/>
                </a:solidFill>
              </a:rPr>
              <a:t> of applicable laws and regulations</a:t>
            </a:r>
          </a:p>
          <a:p>
            <a:pPr lvl="0"/>
            <a:r>
              <a:rPr lang="en-US" b="1" dirty="0">
                <a:solidFill>
                  <a:schemeClr val="tx1"/>
                </a:solidFill>
              </a:rPr>
              <a:t>Simplification</a:t>
            </a:r>
            <a:r>
              <a:rPr lang="en-US" dirty="0">
                <a:solidFill>
                  <a:schemeClr val="tx1"/>
                </a:solidFill>
              </a:rPr>
              <a:t> of administrative and commercial formalities, procedures and documents</a:t>
            </a:r>
          </a:p>
          <a:p>
            <a:pPr lvl="0"/>
            <a:r>
              <a:rPr lang="en-US" b="1" dirty="0">
                <a:solidFill>
                  <a:schemeClr val="tx1"/>
                </a:solidFill>
              </a:rPr>
              <a:t>Standardization</a:t>
            </a:r>
            <a:r>
              <a:rPr lang="en-US" dirty="0">
                <a:solidFill>
                  <a:schemeClr val="tx1"/>
                </a:solidFill>
              </a:rPr>
              <a:t> and integration of information and requirements, and the use of technologies so as to exchange this information efficiently</a:t>
            </a:r>
          </a:p>
          <a:p>
            <a:pPr lvl="0"/>
            <a:r>
              <a:rPr lang="en-US" b="1" dirty="0">
                <a:solidFill>
                  <a:schemeClr val="tx1"/>
                </a:solidFill>
              </a:rPr>
              <a:t>Transparency</a:t>
            </a:r>
            <a:r>
              <a:rPr lang="en-US" dirty="0">
                <a:solidFill>
                  <a:schemeClr val="tx1"/>
                </a:solidFill>
              </a:rPr>
              <a:t>, which implies making information on border requirements and procedures available and easily accessible to all interested parties</a:t>
            </a:r>
          </a:p>
          <a:p>
            <a:endParaRPr lang="en-US" dirty="0"/>
          </a:p>
        </p:txBody>
      </p:sp>
      <p:sp>
        <p:nvSpPr>
          <p:cNvPr id="4" name="Title 3"/>
          <p:cNvSpPr>
            <a:spLocks noGrp="1"/>
          </p:cNvSpPr>
          <p:nvPr>
            <p:ph type="title"/>
          </p:nvPr>
        </p:nvSpPr>
        <p:spPr>
          <a:xfrm>
            <a:off x="707574" y="546652"/>
            <a:ext cx="10482940" cy="1273681"/>
          </a:xfrm>
        </p:spPr>
        <p:txBody>
          <a:bodyPr/>
          <a:lstStyle/>
          <a:p>
            <a:r>
              <a:rPr lang="en-US" dirty="0"/>
              <a:t> </a:t>
            </a:r>
            <a:br>
              <a:rPr lang="en-US" dirty="0"/>
            </a:br>
            <a:r>
              <a:rPr lang="en-US" b="1" dirty="0"/>
              <a:t>Basic Principles of Trade facilitation</a:t>
            </a:r>
            <a:r>
              <a:rPr lang="en-US" dirty="0"/>
              <a:t/>
            </a:r>
            <a:br>
              <a:rPr lang="en-US" dirty="0"/>
            </a:br>
            <a:endParaRPr lang="en-US" dirty="0"/>
          </a:p>
        </p:txBody>
      </p:sp>
      <p:pic>
        <p:nvPicPr>
          <p:cNvPr id="5" name="Picture 4" descr="Model of Trade Facilitation Principles (click on the picture for a bigger version)">
            <a:hlinkClick r:id="rId3" tgtFrame="&quot;_blank&quot;" tooltip="&quot;Model of Trade Facilitation Principles, bigger version&quot;"/>
          </p:cNvPr>
          <p:cNvPicPr/>
          <p:nvPr/>
        </p:nvPicPr>
        <p:blipFill>
          <a:blip r:embed="rId4" cstate="print"/>
          <a:srcRect/>
          <a:stretch>
            <a:fillRect/>
          </a:stretch>
        </p:blipFill>
        <p:spPr bwMode="auto">
          <a:xfrm>
            <a:off x="9448799" y="2195409"/>
            <a:ext cx="1986325" cy="1797209"/>
          </a:xfrm>
          <a:prstGeom prst="rect">
            <a:avLst/>
          </a:prstGeom>
          <a:noFill/>
          <a:ln w="9525">
            <a:noFill/>
            <a:miter lim="800000"/>
            <a:headEnd/>
            <a:tailEnd/>
          </a:ln>
        </p:spPr>
      </p:pic>
    </p:spTree>
    <p:extLst>
      <p:ext uri="{BB962C8B-B14F-4D97-AF65-F5344CB8AC3E}">
        <p14:creationId xmlns:p14="http://schemas.microsoft.com/office/powerpoint/2010/main" val="1840923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210491"/>
            <a:ext cx="10622277" cy="5224132"/>
          </a:xfrm>
        </p:spPr>
        <p:txBody>
          <a:bodyPr/>
          <a:lstStyle/>
          <a:p>
            <a:r>
              <a:rPr lang="en-US" dirty="0">
                <a:solidFill>
                  <a:schemeClr val="tx1"/>
                </a:solidFill>
              </a:rPr>
              <a:t>Trade facilitation takes place at national, regional and international levels. At the national level, it focuses on harmonizing and simplifying the trade-related structures and procedures within a country. As goods across international borders they move from one legal and administrative jurisdiction to another, it is therefore essential to standardize norms internationally. Here lies the important role of the United Nations, the World Trade Organization, other intergovernmental bodies and the international business organizations that develop the tools for facilitating trade.</a:t>
            </a:r>
          </a:p>
          <a:p>
            <a:endParaRPr lang="en-US" dirty="0"/>
          </a:p>
        </p:txBody>
      </p:sp>
    </p:spTree>
    <p:extLst>
      <p:ext uri="{BB962C8B-B14F-4D97-AF65-F5344CB8AC3E}">
        <p14:creationId xmlns:p14="http://schemas.microsoft.com/office/powerpoint/2010/main" val="2131843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613569" cy="4614290"/>
          </a:xfrm>
        </p:spPr>
        <p:txBody>
          <a:bodyPr/>
          <a:lstStyle/>
          <a:p>
            <a:r>
              <a:rPr lang="en-US" dirty="0">
                <a:solidFill>
                  <a:schemeClr val="tx1"/>
                </a:solidFill>
              </a:rPr>
              <a:t>There are a few things you must know when planning your marketing campaign. These factors are the "Principles of Marketing". Learning how to market correctly is the biggest task when starting a new business or selling a new product. Without proper marketing, your endeavors will more than likely not succeed. The following are some basic principles of marketing.</a:t>
            </a:r>
          </a:p>
          <a:p>
            <a:r>
              <a:rPr lang="en-US" dirty="0">
                <a:solidFill>
                  <a:schemeClr val="tx1"/>
                </a:solidFill>
              </a:rPr>
              <a:t> </a:t>
            </a:r>
          </a:p>
          <a:p>
            <a:r>
              <a:rPr lang="en-US" b="1" dirty="0">
                <a:solidFill>
                  <a:schemeClr val="tx1"/>
                </a:solidFill>
              </a:rPr>
              <a:t>[Product] </a:t>
            </a:r>
            <a:r>
              <a:rPr lang="en-US" dirty="0">
                <a:solidFill>
                  <a:schemeClr val="tx1"/>
                </a:solidFill>
              </a:rPr>
              <a:t>When marketing, you must first create a product or service that is clear and easy to comprehend so the potential buyers will have no problems in understanding what your company is offering. This is by far the most important role in marketing. If you are offering a product or service to impending clients and the client cannot fully understand what your product or service is and does, they will pick up and move on. A few of the things you can include in your campaign to make sure the public will understand your product and service is include a warranty, customer service, instructions, company name, visual examples of how your product or service works.</a:t>
            </a:r>
          </a:p>
          <a:p>
            <a:endParaRPr lang="en-US" dirty="0">
              <a:solidFill>
                <a:schemeClr val="tx1"/>
              </a:solidFill>
            </a:endParaRPr>
          </a:p>
        </p:txBody>
      </p:sp>
      <p:sp>
        <p:nvSpPr>
          <p:cNvPr id="4" name="Title 3"/>
          <p:cNvSpPr>
            <a:spLocks noGrp="1"/>
          </p:cNvSpPr>
          <p:nvPr>
            <p:ph type="title"/>
          </p:nvPr>
        </p:nvSpPr>
        <p:spPr>
          <a:xfrm>
            <a:off x="707573" y="546652"/>
            <a:ext cx="10247809" cy="1273681"/>
          </a:xfrm>
        </p:spPr>
        <p:txBody>
          <a:bodyPr/>
          <a:lstStyle/>
          <a:p>
            <a:r>
              <a:rPr lang="en-US" b="1" dirty="0"/>
              <a:t>Basic Principles of Marketing</a:t>
            </a:r>
            <a:r>
              <a:rPr lang="en-US" dirty="0"/>
              <a:t/>
            </a:r>
            <a:br>
              <a:rPr lang="en-US" dirty="0"/>
            </a:br>
            <a:endParaRPr lang="en-US" dirty="0"/>
          </a:p>
        </p:txBody>
      </p:sp>
    </p:spTree>
    <p:extLst>
      <p:ext uri="{BB962C8B-B14F-4D97-AF65-F5344CB8AC3E}">
        <p14:creationId xmlns:p14="http://schemas.microsoft.com/office/powerpoint/2010/main" val="274247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48640" y="801190"/>
            <a:ext cx="10093234" cy="5633434"/>
          </a:xfrm>
        </p:spPr>
        <p:txBody>
          <a:bodyPr/>
          <a:lstStyle/>
          <a:p>
            <a:r>
              <a:rPr lang="en-US" b="1" dirty="0"/>
              <a:t>[Price]</a:t>
            </a:r>
            <a:r>
              <a:rPr lang="en-US" dirty="0"/>
              <a:t> The next issue to work with when working on your marketing campaign is to create a price that is reasonable and competitive with your other companies in your market. You should do some research on these companies and find out the average prices of your type of product or service and in turn create a price that is lower than the average if it is possible in your budget and profit margin. The public will notice a product or service substantially quicker if the price is in their budget and with the growing economy, the public will appreciate a low-cost product or service.</a:t>
            </a:r>
          </a:p>
          <a:p>
            <a:endParaRPr lang="en-US" dirty="0"/>
          </a:p>
        </p:txBody>
      </p:sp>
      <p:pic>
        <p:nvPicPr>
          <p:cNvPr id="8" name="Picture 7" descr="http://1.bp.blogspot.com/-n-TmvU2Js4Q/T9jktA7gqII/AAAAAAAAAHo/uZ0-S7XGF6U/s1600/marketing%20mix.jpg"/>
          <p:cNvPicPr/>
          <p:nvPr/>
        </p:nvPicPr>
        <p:blipFill>
          <a:blip r:embed="rId3" cstate="print"/>
          <a:srcRect/>
          <a:stretch>
            <a:fillRect/>
          </a:stretch>
        </p:blipFill>
        <p:spPr bwMode="auto">
          <a:xfrm>
            <a:off x="3518262" y="3546294"/>
            <a:ext cx="4162697" cy="2401659"/>
          </a:xfrm>
          <a:prstGeom prst="rect">
            <a:avLst/>
          </a:prstGeom>
          <a:noFill/>
          <a:ln w="9525">
            <a:noFill/>
            <a:miter lim="800000"/>
            <a:headEnd/>
            <a:tailEnd/>
          </a:ln>
        </p:spPr>
      </p:pic>
    </p:spTree>
    <p:extLst>
      <p:ext uri="{BB962C8B-B14F-4D97-AF65-F5344CB8AC3E}">
        <p14:creationId xmlns:p14="http://schemas.microsoft.com/office/powerpoint/2010/main" val="1263806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905691"/>
            <a:ext cx="10848700" cy="5528932"/>
          </a:xfrm>
        </p:spPr>
        <p:txBody>
          <a:bodyPr/>
          <a:lstStyle/>
          <a:p>
            <a:r>
              <a:rPr lang="en-US" b="1" dirty="0">
                <a:solidFill>
                  <a:schemeClr val="tx1"/>
                </a:solidFill>
              </a:rPr>
              <a:t>[Place]</a:t>
            </a:r>
            <a:r>
              <a:rPr lang="en-US" dirty="0">
                <a:solidFill>
                  <a:schemeClr val="tx1"/>
                </a:solidFill>
              </a:rPr>
              <a:t> When marketing your product or service you must also choose a location that will best suit your company in reaching your prospective market. This is a task that few people will really spend the time on but it plays a major role in how well your business does. Think of it like this, would you promote your children's toy inside of a bar? You must choose a location to promote that will reach your future client base. This holds true for new products more than existing companies and products because if people do not know your product exists then how will they know they need it and buy it.</a:t>
            </a:r>
          </a:p>
          <a:p>
            <a:r>
              <a:rPr lang="en-US" dirty="0">
                <a:solidFill>
                  <a:schemeClr val="tx1"/>
                </a:solidFill>
              </a:rPr>
              <a:t> </a:t>
            </a:r>
          </a:p>
          <a:p>
            <a:r>
              <a:rPr lang="en-US" b="1" dirty="0">
                <a:solidFill>
                  <a:schemeClr val="tx1"/>
                </a:solidFill>
              </a:rPr>
              <a:t>[Promotion]</a:t>
            </a:r>
            <a:r>
              <a:rPr lang="en-US" dirty="0">
                <a:solidFill>
                  <a:schemeClr val="tx1"/>
                </a:solidFill>
              </a:rPr>
              <a:t> You must always remember that communication with your consumer base is by far the most important aspect in marketing a new product or service. If you can make your client feel safe and feel as though they are making the right choice in choosing your product, you are one step ahead of your competition. Safety with their money is a large part in the decision the potential clients make when choosing a product or service that they are in need of, and if you can make sure they feel safe, you will be 1 huge step closer in closing the deal. Safety is key, and will always be the most important aspect in marketing a new product or service.</a:t>
            </a:r>
          </a:p>
          <a:p>
            <a:r>
              <a:rPr lang="en-US" dirty="0"/>
              <a:t/>
            </a:r>
            <a:br>
              <a:rPr lang="en-US" dirty="0"/>
            </a:br>
            <a:endParaRPr lang="en-US" dirty="0"/>
          </a:p>
        </p:txBody>
      </p:sp>
    </p:spTree>
    <p:extLst>
      <p:ext uri="{BB962C8B-B14F-4D97-AF65-F5344CB8AC3E}">
        <p14:creationId xmlns:p14="http://schemas.microsoft.com/office/powerpoint/2010/main" val="4152668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2029097"/>
            <a:ext cx="10839992" cy="4405526"/>
          </a:xfrm>
        </p:spPr>
        <p:txBody>
          <a:bodyPr/>
          <a:lstStyle/>
          <a:p>
            <a:r>
              <a:rPr lang="en-US" b="1" dirty="0">
                <a:solidFill>
                  <a:schemeClr val="tx1"/>
                </a:solidFill>
              </a:rPr>
              <a:t>Introduction</a:t>
            </a:r>
            <a:endParaRPr lang="en-US" dirty="0">
              <a:solidFill>
                <a:schemeClr val="tx1"/>
              </a:solidFill>
            </a:endParaRPr>
          </a:p>
          <a:p>
            <a:r>
              <a:rPr lang="en-US" dirty="0">
                <a:solidFill>
                  <a:schemeClr val="tx1"/>
                </a:solidFill>
              </a:rPr>
              <a:t>Value Chain Analysis describes the activities that take place in a business and relates them to an analysis of the competitive strength of the business. Influential work by Michael Porter suggested that the activities of a business could be grouped under two headings</a:t>
            </a:r>
            <a:r>
              <a:rPr lang="en-US" dirty="0" smtClean="0">
                <a:solidFill>
                  <a:schemeClr val="tx1"/>
                </a:solidFill>
              </a:rPr>
              <a:t>:</a:t>
            </a:r>
            <a:endParaRPr lang="en-US" dirty="0">
              <a:solidFill>
                <a:schemeClr val="tx1"/>
              </a:solidFill>
            </a:endParaRPr>
          </a:p>
          <a:p>
            <a:r>
              <a:rPr lang="en-US" dirty="0">
                <a:solidFill>
                  <a:schemeClr val="tx1"/>
                </a:solidFill>
              </a:rPr>
              <a:t>(1) </a:t>
            </a:r>
            <a:r>
              <a:rPr lang="en-US" b="1" dirty="0">
                <a:solidFill>
                  <a:schemeClr val="tx1"/>
                </a:solidFill>
              </a:rPr>
              <a:t>Primary Activities</a:t>
            </a:r>
            <a:r>
              <a:rPr lang="en-US" dirty="0">
                <a:solidFill>
                  <a:schemeClr val="tx1"/>
                </a:solidFill>
              </a:rPr>
              <a:t> - those that are directly concerned with creating and delivering a product (e.g. component assembly); and</a:t>
            </a:r>
          </a:p>
          <a:p>
            <a:r>
              <a:rPr lang="en-US" dirty="0">
                <a:solidFill>
                  <a:schemeClr val="tx1"/>
                </a:solidFill>
              </a:rPr>
              <a:t>(2) </a:t>
            </a:r>
            <a:r>
              <a:rPr lang="en-US" b="1" dirty="0">
                <a:solidFill>
                  <a:schemeClr val="tx1"/>
                </a:solidFill>
              </a:rPr>
              <a:t>Support Activities</a:t>
            </a:r>
            <a:r>
              <a:rPr lang="en-US" dirty="0">
                <a:solidFill>
                  <a:schemeClr val="tx1"/>
                </a:solidFill>
              </a:rPr>
              <a:t>, which whilst they are not directly involved in production, may increase effectiveness or efficiency (e.g. human resource management). It is rare for a business to undertake all primary and support activities.</a:t>
            </a:r>
          </a:p>
          <a:p>
            <a:r>
              <a:rPr lang="en-US" dirty="0">
                <a:solidFill>
                  <a:schemeClr val="tx1"/>
                </a:solidFill>
              </a:rPr>
              <a:t>Value Chain Analysis is one way of identifying which activities are best undertaken by a business and which are best provided by others ("out sourced").</a:t>
            </a:r>
          </a:p>
          <a:p>
            <a:r>
              <a:rPr lang="en-US" dirty="0"/>
              <a:t> </a:t>
            </a:r>
          </a:p>
          <a:p>
            <a:endParaRPr lang="en-US" dirty="0">
              <a:solidFill>
                <a:schemeClr val="tx1"/>
              </a:solidFill>
            </a:endParaRPr>
          </a:p>
        </p:txBody>
      </p:sp>
      <p:sp>
        <p:nvSpPr>
          <p:cNvPr id="4" name="Title 3"/>
          <p:cNvSpPr>
            <a:spLocks noGrp="1"/>
          </p:cNvSpPr>
          <p:nvPr>
            <p:ph type="title"/>
          </p:nvPr>
        </p:nvSpPr>
        <p:spPr>
          <a:xfrm>
            <a:off x="707573" y="546652"/>
            <a:ext cx="10091055" cy="1273681"/>
          </a:xfrm>
        </p:spPr>
        <p:txBody>
          <a:bodyPr/>
          <a:lstStyle/>
          <a:p>
            <a:r>
              <a:rPr lang="en-US" b="1" dirty="0"/>
              <a:t>Value Chain Analysis</a:t>
            </a:r>
            <a:endParaRPr lang="en-US" dirty="0"/>
          </a:p>
        </p:txBody>
      </p:sp>
    </p:spTree>
    <p:extLst>
      <p:ext uri="{BB962C8B-B14F-4D97-AF65-F5344CB8AC3E}">
        <p14:creationId xmlns:p14="http://schemas.microsoft.com/office/powerpoint/2010/main" val="302630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707574" y="2536941"/>
            <a:ext cx="10500357" cy="2205732"/>
          </a:xfrm>
        </p:spPr>
        <p:txBody>
          <a:bodyPr wrap="square">
            <a:spAutoFit/>
          </a:bodyPr>
          <a:lstStyle/>
          <a:p>
            <a:r>
              <a:rPr lang="en-US" dirty="0">
                <a:solidFill>
                  <a:schemeClr val="tx1"/>
                </a:solidFill>
              </a:rPr>
              <a:t>AT THE END OF THIS SKILLS THE CANDIDATE WILL BE CAPABLE OF:</a:t>
            </a:r>
          </a:p>
          <a:p>
            <a:pPr lvl="0"/>
            <a:r>
              <a:rPr lang="en-US" b="1" dirty="0">
                <a:solidFill>
                  <a:schemeClr val="tx1"/>
                </a:solidFill>
              </a:rPr>
              <a:t>Demonstrate an understanding of a selected business environment </a:t>
            </a:r>
            <a:endParaRPr lang="en-US" dirty="0">
              <a:solidFill>
                <a:schemeClr val="tx1"/>
              </a:solidFill>
            </a:endParaRPr>
          </a:p>
          <a:p>
            <a:pPr lvl="0"/>
            <a:r>
              <a:rPr lang="en-US" b="1" dirty="0">
                <a:solidFill>
                  <a:schemeClr val="tx1"/>
                </a:solidFill>
              </a:rPr>
              <a:t>Contribute to the health, safety and security of the workplace </a:t>
            </a:r>
            <a:endParaRPr lang="en-US" dirty="0">
              <a:solidFill>
                <a:schemeClr val="tx1"/>
              </a:solidFill>
            </a:endParaRPr>
          </a:p>
          <a:p>
            <a:pPr lvl="0"/>
            <a:r>
              <a:rPr lang="en-US" b="1" dirty="0">
                <a:solidFill>
                  <a:schemeClr val="tx1"/>
                </a:solidFill>
              </a:rPr>
              <a:t>Keep informed about current affairs related to one`s own industry </a:t>
            </a:r>
            <a:endParaRPr lang="en-US" dirty="0">
              <a:solidFill>
                <a:schemeClr val="tx1"/>
              </a:solidFill>
            </a:endParaRPr>
          </a:p>
          <a:p>
            <a:r>
              <a:rPr lang="en-US" b="1" dirty="0">
                <a:solidFill>
                  <a:schemeClr val="tx1"/>
                </a:solidFill>
              </a:rPr>
              <a:t>Investigate the structure of an organization as a workplace </a:t>
            </a:r>
            <a:endParaRPr lang="en-US" b="1" dirty="0" smtClean="0">
              <a:solidFill>
                <a:schemeClr val="tx1"/>
              </a:solidFill>
            </a:endParaRPr>
          </a:p>
        </p:txBody>
      </p:sp>
      <p:sp>
        <p:nvSpPr>
          <p:cNvPr id="8" name="Rectangle 1"/>
          <p:cNvSpPr/>
          <p:nvPr/>
        </p:nvSpPr>
        <p:spPr>
          <a:xfrm>
            <a:off x="824570" y="2116487"/>
            <a:ext cx="551237" cy="3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sp>
        <p:nvSpPr>
          <p:cNvPr id="29" name="Title"/>
          <p:cNvSpPr>
            <a:spLocks noGrp="1"/>
          </p:cNvSpPr>
          <p:nvPr>
            <p:ph type="title"/>
          </p:nvPr>
        </p:nvSpPr>
        <p:spPr>
          <a:xfrm>
            <a:off x="707574" y="546652"/>
            <a:ext cx="10143306" cy="1273681"/>
          </a:xfrm>
        </p:spPr>
        <p:txBody>
          <a:bodyPr vert="horz" lIns="68580" tIns="34290" rIns="68580" bIns="34290" rtlCol="0" anchor="b">
            <a:noAutofit/>
          </a:bodyPr>
          <a:lstStyle/>
          <a:p>
            <a:pPr>
              <a:lnSpc>
                <a:spcPct val="130000"/>
              </a:lnSpc>
            </a:pPr>
            <a:r>
              <a:rPr lang="en-US" b="1" dirty="0" smtClean="0">
                <a:solidFill>
                  <a:schemeClr val="tx1"/>
                </a:solidFill>
              </a:rPr>
              <a:t>Learning Outcomes</a:t>
            </a:r>
            <a:endParaRPr lang="en-US" dirty="0">
              <a:solidFill>
                <a:schemeClr val="tx1"/>
              </a:solidFill>
            </a:endParaRPr>
          </a:p>
        </p:txBody>
      </p:sp>
    </p:spTree>
    <p:custDataLst>
      <p:tags r:id="rId1"/>
    </p:custDataLst>
    <p:extLst>
      <p:ext uri="{BB962C8B-B14F-4D97-AF65-F5344CB8AC3E}">
        <p14:creationId xmlns:p14="http://schemas.microsoft.com/office/powerpoint/2010/main" val="380576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28503"/>
            <a:ext cx="10317477" cy="4806120"/>
          </a:xfrm>
        </p:spPr>
        <p:txBody>
          <a:bodyPr/>
          <a:lstStyle/>
          <a:p>
            <a:r>
              <a:rPr lang="en-US" dirty="0">
                <a:solidFill>
                  <a:schemeClr val="tx1"/>
                </a:solidFill>
              </a:rPr>
              <a:t>What activities a business undertakes is directly linked to achieving competitive advantage. For example, a business which wishes to outperform its competitors through </a:t>
            </a:r>
            <a:r>
              <a:rPr lang="en-US" b="1" dirty="0">
                <a:solidFill>
                  <a:schemeClr val="tx1"/>
                </a:solidFill>
              </a:rPr>
              <a:t>differentiating</a:t>
            </a:r>
            <a:r>
              <a:rPr lang="en-US" dirty="0">
                <a:solidFill>
                  <a:schemeClr val="tx1"/>
                </a:solidFill>
              </a:rPr>
              <a:t> itself through higher quality will have to perform its value chain activities better than the opposition. By contrast, a strategy based on seeking </a:t>
            </a:r>
            <a:r>
              <a:rPr lang="en-US" b="1" dirty="0">
                <a:solidFill>
                  <a:schemeClr val="tx1"/>
                </a:solidFill>
              </a:rPr>
              <a:t>cost leadership</a:t>
            </a:r>
            <a:r>
              <a:rPr lang="en-US" dirty="0">
                <a:solidFill>
                  <a:schemeClr val="tx1"/>
                </a:solidFill>
              </a:rPr>
              <a:t> will require a reduction in the costs associated with the value chain activities, or a reduction in the total amount of resources used.</a:t>
            </a:r>
          </a:p>
          <a:p>
            <a:endParaRPr lang="en-US" dirty="0"/>
          </a:p>
        </p:txBody>
      </p:sp>
      <p:sp>
        <p:nvSpPr>
          <p:cNvPr id="4" name="Title 3"/>
          <p:cNvSpPr>
            <a:spLocks noGrp="1"/>
          </p:cNvSpPr>
          <p:nvPr>
            <p:ph type="title"/>
          </p:nvPr>
        </p:nvSpPr>
        <p:spPr>
          <a:xfrm>
            <a:off x="707573" y="546652"/>
            <a:ext cx="10404563" cy="1273681"/>
          </a:xfrm>
        </p:spPr>
        <p:txBody>
          <a:bodyPr/>
          <a:lstStyle/>
          <a:p>
            <a:r>
              <a:rPr lang="en-US" b="1" dirty="0"/>
              <a:t>Linking Value Chain Analysis to Competitive Advantage</a:t>
            </a:r>
            <a:r>
              <a:rPr lang="en-US" dirty="0"/>
              <a:t/>
            </a:r>
            <a:br>
              <a:rPr lang="en-US" dirty="0"/>
            </a:br>
            <a:endParaRPr lang="en-US" dirty="0"/>
          </a:p>
        </p:txBody>
      </p:sp>
    </p:spTree>
    <p:extLst>
      <p:ext uri="{BB962C8B-B14F-4D97-AF65-F5344CB8AC3E}">
        <p14:creationId xmlns:p14="http://schemas.microsoft.com/office/powerpoint/2010/main" val="824200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07573" y="546652"/>
            <a:ext cx="10857409" cy="1273681"/>
          </a:xfrm>
        </p:spPr>
        <p:txBody>
          <a:bodyPr/>
          <a:lstStyle/>
          <a:p>
            <a:r>
              <a:rPr lang="en-US" b="1" dirty="0"/>
              <a:t>Primary Activities</a:t>
            </a:r>
            <a:r>
              <a:rPr lang="en-US" dirty="0"/>
              <a:t/>
            </a:r>
            <a:br>
              <a:rPr lang="en-US" dirty="0"/>
            </a:br>
            <a:r>
              <a:rPr lang="en-US" dirty="0"/>
              <a:t>Primary value chain activities include:</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60615951"/>
              </p:ext>
            </p:extLst>
          </p:nvPr>
        </p:nvGraphicFramePr>
        <p:xfrm>
          <a:off x="838200" y="1689465"/>
          <a:ext cx="10515600" cy="4336865"/>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3556347669"/>
                    </a:ext>
                  </a:extLst>
                </a:gridCol>
                <a:gridCol w="8412480">
                  <a:extLst>
                    <a:ext uri="{9D8B030D-6E8A-4147-A177-3AD203B41FA5}">
                      <a16:colId xmlns:a16="http://schemas.microsoft.com/office/drawing/2014/main" val="3504411497"/>
                    </a:ext>
                  </a:extLst>
                </a:gridCol>
              </a:tblGrid>
              <a:tr h="498229">
                <a:tc>
                  <a:txBody>
                    <a:bodyPr/>
                    <a:lstStyle/>
                    <a:p>
                      <a:pPr>
                        <a:spcAft>
                          <a:spcPts val="0"/>
                        </a:spcAft>
                      </a:pPr>
                      <a:r>
                        <a:rPr lang="en-US" sz="1100">
                          <a:effectLst/>
                        </a:rPr>
                        <a:t>Primary Activity</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Description</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729463"/>
                  </a:ext>
                </a:extLst>
              </a:tr>
              <a:tr h="764330">
                <a:tc>
                  <a:txBody>
                    <a:bodyPr/>
                    <a:lstStyle/>
                    <a:p>
                      <a:pPr>
                        <a:spcAft>
                          <a:spcPts val="0"/>
                        </a:spcAft>
                      </a:pPr>
                      <a:r>
                        <a:rPr lang="en-US" sz="1100">
                          <a:effectLst/>
                        </a:rPr>
                        <a:t>Inbound logistics</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All those activities concerned with receiving and storing externally sourced materials</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756604"/>
                  </a:ext>
                </a:extLst>
              </a:tr>
              <a:tr h="877565">
                <a:tc>
                  <a:txBody>
                    <a:bodyPr/>
                    <a:lstStyle/>
                    <a:p>
                      <a:pPr>
                        <a:spcAft>
                          <a:spcPts val="0"/>
                        </a:spcAft>
                      </a:pPr>
                      <a:r>
                        <a:rPr lang="en-US" sz="1100">
                          <a:effectLst/>
                        </a:rPr>
                        <a:t>Operations</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The manufacture of products and services - the way in which resource inputs (e.g. materials) are converted to outputs (e.g. products)</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9286752"/>
                  </a:ext>
                </a:extLst>
              </a:tr>
              <a:tr h="792639">
                <a:tc>
                  <a:txBody>
                    <a:bodyPr/>
                    <a:lstStyle/>
                    <a:p>
                      <a:pPr>
                        <a:spcAft>
                          <a:spcPts val="0"/>
                        </a:spcAft>
                      </a:pPr>
                      <a:r>
                        <a:rPr lang="en-US" sz="1100" dirty="0">
                          <a:effectLst/>
                        </a:rPr>
                        <a:t>Outbound logistics</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All those activities associated with getting finished goods and services to buyers</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5142595"/>
                  </a:ext>
                </a:extLst>
              </a:tr>
              <a:tr h="905873">
                <a:tc>
                  <a:txBody>
                    <a:bodyPr/>
                    <a:lstStyle/>
                    <a:p>
                      <a:pPr>
                        <a:spcAft>
                          <a:spcPts val="0"/>
                        </a:spcAft>
                      </a:pPr>
                      <a:r>
                        <a:rPr lang="en-US" sz="1100">
                          <a:effectLst/>
                        </a:rPr>
                        <a:t>Marketing and sales</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Essentially an information activity - informing buyers and consumers about products and services (benefits, use, price etc.)</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7150418"/>
                  </a:ext>
                </a:extLst>
              </a:tr>
              <a:tr h="498229">
                <a:tc>
                  <a:txBody>
                    <a:bodyPr/>
                    <a:lstStyle/>
                    <a:p>
                      <a:pPr>
                        <a:spcAft>
                          <a:spcPts val="0"/>
                        </a:spcAft>
                      </a:pPr>
                      <a:r>
                        <a:rPr lang="en-US" sz="1100">
                          <a:effectLst/>
                        </a:rPr>
                        <a:t>Service</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All those activities associated with maintaining product performance after the product has been sold</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9795438"/>
                  </a:ext>
                </a:extLst>
              </a:tr>
            </a:tbl>
          </a:graphicData>
        </a:graphic>
      </p:graphicFrame>
    </p:spTree>
    <p:extLst>
      <p:ext uri="{BB962C8B-B14F-4D97-AF65-F5344CB8AC3E}">
        <p14:creationId xmlns:p14="http://schemas.microsoft.com/office/powerpoint/2010/main" val="398807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07573" y="546652"/>
            <a:ext cx="10526483" cy="1273681"/>
          </a:xfrm>
        </p:spPr>
        <p:txBody>
          <a:bodyPr/>
          <a:lstStyle/>
          <a:p>
            <a:r>
              <a:rPr lang="en-US" b="1" dirty="0"/>
              <a:t>Support Activities</a:t>
            </a:r>
            <a:r>
              <a:rPr lang="en-US" dirty="0"/>
              <a:t/>
            </a:r>
            <a:br>
              <a:rPr lang="en-US" dirty="0"/>
            </a:br>
            <a:r>
              <a:rPr lang="en-US" dirty="0"/>
              <a:t>Support activities include:</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1258534"/>
              </p:ext>
            </p:extLst>
          </p:nvPr>
        </p:nvGraphicFramePr>
        <p:xfrm>
          <a:off x="838200" y="1654626"/>
          <a:ext cx="10515600" cy="4145282"/>
        </p:xfrm>
        <a:graphic>
          <a:graphicData uri="http://schemas.openxmlformats.org/drawingml/2006/table">
            <a:tbl>
              <a:tblPr firstRow="1" firstCol="1" bandRow="1">
                <a:tableStyleId>{5C22544A-7EE6-4342-B048-85BDC9FD1C3A}</a:tableStyleId>
              </a:tblPr>
              <a:tblGrid>
                <a:gridCol w="2208276">
                  <a:extLst>
                    <a:ext uri="{9D8B030D-6E8A-4147-A177-3AD203B41FA5}">
                      <a16:colId xmlns:a16="http://schemas.microsoft.com/office/drawing/2014/main" val="2508953755"/>
                    </a:ext>
                  </a:extLst>
                </a:gridCol>
                <a:gridCol w="8307324">
                  <a:extLst>
                    <a:ext uri="{9D8B030D-6E8A-4147-A177-3AD203B41FA5}">
                      <a16:colId xmlns:a16="http://schemas.microsoft.com/office/drawing/2014/main" val="2513935066"/>
                    </a:ext>
                  </a:extLst>
                </a:gridCol>
              </a:tblGrid>
              <a:tr h="501078">
                <a:tc>
                  <a:txBody>
                    <a:bodyPr/>
                    <a:lstStyle/>
                    <a:p>
                      <a:pPr>
                        <a:spcAft>
                          <a:spcPts val="0"/>
                        </a:spcAft>
                      </a:pPr>
                      <a:r>
                        <a:rPr lang="en-US" sz="1100">
                          <a:effectLst/>
                        </a:rPr>
                        <a:t>Secondary Activity</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Description</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7669968"/>
                  </a:ext>
                </a:extLst>
              </a:tr>
              <a:tr h="768699">
                <a:tc>
                  <a:txBody>
                    <a:bodyPr/>
                    <a:lstStyle/>
                    <a:p>
                      <a:pPr>
                        <a:spcAft>
                          <a:spcPts val="0"/>
                        </a:spcAft>
                      </a:pPr>
                      <a:r>
                        <a:rPr lang="en-US" sz="1100">
                          <a:effectLst/>
                        </a:rPr>
                        <a:t>Procurement</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This concerns how resources are acquired for a business (e.g. sourcing and negotiating with materials suppliers)</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801050"/>
                  </a:ext>
                </a:extLst>
              </a:tr>
              <a:tr h="797170">
                <a:tc>
                  <a:txBody>
                    <a:bodyPr/>
                    <a:lstStyle/>
                    <a:p>
                      <a:pPr>
                        <a:spcAft>
                          <a:spcPts val="0"/>
                        </a:spcAft>
                      </a:pPr>
                      <a:r>
                        <a:rPr lang="en-US" sz="1100">
                          <a:effectLst/>
                        </a:rPr>
                        <a:t>Human Resource Management</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Those activities concerned with recruiting, developing, motivating and rewarding the workforce of a business</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23017"/>
                  </a:ext>
                </a:extLst>
              </a:tr>
              <a:tr h="797170">
                <a:tc>
                  <a:txBody>
                    <a:bodyPr/>
                    <a:lstStyle/>
                    <a:p>
                      <a:pPr>
                        <a:spcAft>
                          <a:spcPts val="0"/>
                        </a:spcAft>
                      </a:pPr>
                      <a:r>
                        <a:rPr lang="en-US" sz="1100">
                          <a:effectLst/>
                        </a:rPr>
                        <a:t>Technology Development</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Activities concerned with managing information processing and the development and protection of "knowledge" in a business</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472764"/>
                  </a:ext>
                </a:extLst>
              </a:tr>
              <a:tr h="1281165">
                <a:tc>
                  <a:txBody>
                    <a:bodyPr/>
                    <a:lstStyle/>
                    <a:p>
                      <a:pPr>
                        <a:spcAft>
                          <a:spcPts val="0"/>
                        </a:spcAft>
                      </a:pPr>
                      <a:r>
                        <a:rPr lang="en-US" sz="1100">
                          <a:effectLst/>
                        </a:rPr>
                        <a:t>Infrastructure</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Concerned with a wide range of support systems and functions such as finance, planning, quality control and general senior management</a:t>
                      </a: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010440"/>
                  </a:ext>
                </a:extLst>
              </a:tr>
            </a:tbl>
          </a:graphicData>
        </a:graphic>
      </p:graphicFrame>
    </p:spTree>
    <p:extLst>
      <p:ext uri="{BB962C8B-B14F-4D97-AF65-F5344CB8AC3E}">
        <p14:creationId xmlns:p14="http://schemas.microsoft.com/office/powerpoint/2010/main" val="2772961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Title 5"/>
          <p:cNvSpPr>
            <a:spLocks noGrp="1"/>
          </p:cNvSpPr>
          <p:nvPr>
            <p:ph type="title"/>
          </p:nvPr>
        </p:nvSpPr>
        <p:spPr/>
        <p:txBody>
          <a:bodyPr/>
          <a:lstStyle/>
          <a:p>
            <a:endParaRPr lang="en-US"/>
          </a:p>
        </p:txBody>
      </p:sp>
      <p:sp>
        <p:nvSpPr>
          <p:cNvPr id="7" name="ISPRING_QUIZ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9" name="ISPRING_QUIZ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Quiz</a:t>
            </a:r>
            <a:endParaRPr lang="en-US" sz="3000">
              <a:solidFill>
                <a:srgbClr val="343944"/>
              </a:solidFill>
              <a:effectLst/>
              <a:latin typeface="Segoe UI" panose="020B0502040204020203" pitchFamily="34" charset="0"/>
            </a:endParaRPr>
          </a:p>
        </p:txBody>
      </p:sp>
      <p:pic>
        <p:nvPicPr>
          <p:cNvPr id="10" name="ISPRING_QUIZ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1" name="ISPRING_QUIZ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Quiz</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3328723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2063931"/>
            <a:ext cx="10813866" cy="4370692"/>
          </a:xfrm>
        </p:spPr>
        <p:txBody>
          <a:bodyPr/>
          <a:lstStyle/>
          <a:p>
            <a:pPr lvl="0"/>
            <a:r>
              <a:rPr lang="en-US" dirty="0">
                <a:solidFill>
                  <a:schemeClr val="tx1"/>
                </a:solidFill>
              </a:rPr>
              <a:t>The reasons for the existence of professional bodies, associations and regulatory authorities within or affecting this sector are explained in the context of the roles that they play. </a:t>
            </a:r>
          </a:p>
          <a:p>
            <a:pPr lvl="0"/>
            <a:r>
              <a:rPr lang="en-US" dirty="0">
                <a:solidFill>
                  <a:schemeClr val="tx1"/>
                </a:solidFill>
              </a:rPr>
              <a:t> Three professional bodies, associations or regulatory authorities are identified for each of the sub-sectors. </a:t>
            </a:r>
          </a:p>
          <a:p>
            <a:pPr lvl="0"/>
            <a:r>
              <a:rPr lang="en-US" dirty="0">
                <a:solidFill>
                  <a:schemeClr val="tx1"/>
                </a:solidFill>
              </a:rPr>
              <a:t> The benefits of belonging to a selected professional body, association or regulatory authority within the sector are outlined from the perspective of both the organization and the individual. </a:t>
            </a:r>
          </a:p>
          <a:p>
            <a:r>
              <a:rPr lang="en-US" dirty="0">
                <a:solidFill>
                  <a:schemeClr val="tx1"/>
                </a:solidFill>
              </a:rPr>
              <a:t> Information about two of the professional bodies, associations or regulatory authorities is accessed from its website or an industry publication.</a:t>
            </a:r>
          </a:p>
        </p:txBody>
      </p:sp>
      <p:sp>
        <p:nvSpPr>
          <p:cNvPr id="4" name="Title 3"/>
          <p:cNvSpPr>
            <a:spLocks noGrp="1"/>
          </p:cNvSpPr>
          <p:nvPr>
            <p:ph type="title"/>
          </p:nvPr>
        </p:nvSpPr>
        <p:spPr>
          <a:xfrm>
            <a:off x="707573" y="546652"/>
            <a:ext cx="10709363" cy="1273681"/>
          </a:xfrm>
        </p:spPr>
        <p:txBody>
          <a:bodyPr/>
          <a:lstStyle/>
          <a:p>
            <a:r>
              <a:rPr lang="en-ZA" b="1" dirty="0"/>
              <a:t>SESSION 3. </a:t>
            </a:r>
            <a:r>
              <a:rPr lang="en-US" dirty="0"/>
              <a:t/>
            </a:r>
            <a:br>
              <a:rPr lang="en-US" dirty="0"/>
            </a:br>
            <a:r>
              <a:rPr lang="en-US" b="1" dirty="0"/>
              <a:t>Identify and describe the role of professional bodies in a selected business sector</a:t>
            </a:r>
            <a:endParaRPr lang="en-US" dirty="0"/>
          </a:p>
        </p:txBody>
      </p:sp>
    </p:spTree>
    <p:extLst>
      <p:ext uri="{BB962C8B-B14F-4D97-AF65-F5344CB8AC3E}">
        <p14:creationId xmlns:p14="http://schemas.microsoft.com/office/powerpoint/2010/main" val="3418333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15291"/>
            <a:ext cx="10918369" cy="4919332"/>
          </a:xfrm>
        </p:spPr>
        <p:txBody>
          <a:bodyPr/>
          <a:lstStyle/>
          <a:p>
            <a:pPr lvl="0"/>
            <a:r>
              <a:rPr lang="en-US" dirty="0">
                <a:solidFill>
                  <a:schemeClr val="tx1"/>
                </a:solidFill>
              </a:rPr>
              <a:t>It establishes a forum where people who work in the same industry can get together and exchange ideas, problems and success stories as a form of support to each other.  Many of these bodies hold monthly meetings where members get together to discuss issues relating to their particular industry. </a:t>
            </a:r>
          </a:p>
          <a:p>
            <a:pPr lvl="0"/>
            <a:r>
              <a:rPr lang="en-US" dirty="0">
                <a:solidFill>
                  <a:schemeClr val="tx1"/>
                </a:solidFill>
              </a:rPr>
              <a:t>Through newsletters circulate information about the industry to its members</a:t>
            </a:r>
          </a:p>
          <a:p>
            <a:pPr lvl="0"/>
            <a:r>
              <a:rPr lang="en-US" dirty="0">
                <a:solidFill>
                  <a:schemeClr val="tx1"/>
                </a:solidFill>
              </a:rPr>
              <a:t>Regulate the conduct of its members, in order to ensure that all member deliver a high standard of conduct and customer service at all times.  In many instances, these bodies have enough authority to ban dishonest traders or people who conduct business in an unprofessional manner.  Doctors and dentists are a good example, as are lawyers.  When a lawyer acts unprofessionally, he can be disbarred, meaning he can be forbidden to practice his occupation anywhere in South Africa.  </a:t>
            </a:r>
          </a:p>
          <a:p>
            <a:r>
              <a:rPr lang="en-US" dirty="0">
                <a:solidFill>
                  <a:schemeClr val="tx1"/>
                </a:solidFill>
              </a:rPr>
              <a:t>To undertake all such activities as are likely to be of benefit to the businesses and </a:t>
            </a:r>
            <a:r>
              <a:rPr lang="en-US" dirty="0" err="1">
                <a:solidFill>
                  <a:schemeClr val="tx1"/>
                </a:solidFill>
              </a:rPr>
              <a:t>organisations</a:t>
            </a:r>
            <a:r>
              <a:rPr lang="en-US" dirty="0">
                <a:solidFill>
                  <a:schemeClr val="tx1"/>
                </a:solidFill>
              </a:rPr>
              <a:t> in the related sector and in the interest of its members.  These bodies undertake to keep up-to-date with national and international developments, as well as legal matters concerning their industry, and to keep their members up to date on these matters.</a:t>
            </a:r>
          </a:p>
          <a:p>
            <a:endParaRPr lang="en-US" dirty="0"/>
          </a:p>
        </p:txBody>
      </p:sp>
      <p:sp>
        <p:nvSpPr>
          <p:cNvPr id="4" name="Title 3"/>
          <p:cNvSpPr>
            <a:spLocks noGrp="1"/>
          </p:cNvSpPr>
          <p:nvPr>
            <p:ph type="title"/>
          </p:nvPr>
        </p:nvSpPr>
        <p:spPr>
          <a:xfrm>
            <a:off x="707574" y="546652"/>
            <a:ext cx="11057706" cy="1273681"/>
          </a:xfrm>
        </p:spPr>
        <p:txBody>
          <a:bodyPr/>
          <a:lstStyle/>
          <a:p>
            <a:r>
              <a:rPr lang="en-US" dirty="0"/>
              <a:t/>
            </a:r>
            <a:br>
              <a:rPr lang="en-US" dirty="0"/>
            </a:br>
            <a:r>
              <a:rPr lang="en-US" b="1" dirty="0"/>
              <a:t>The Need for Professional Bodies and Regulatory Authorities</a:t>
            </a:r>
            <a:br>
              <a:rPr lang="en-US" b="1" dirty="0"/>
            </a:br>
            <a:r>
              <a:rPr lang="en-US" dirty="0"/>
              <a:t> </a:t>
            </a:r>
            <a:br>
              <a:rPr lang="en-US" dirty="0"/>
            </a:br>
            <a:endParaRPr lang="en-US" dirty="0"/>
          </a:p>
        </p:txBody>
      </p:sp>
    </p:spTree>
    <p:extLst>
      <p:ext uri="{BB962C8B-B14F-4D97-AF65-F5344CB8AC3E}">
        <p14:creationId xmlns:p14="http://schemas.microsoft.com/office/powerpoint/2010/main" val="540193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06879"/>
            <a:ext cx="10726780" cy="4727743"/>
          </a:xfrm>
        </p:spPr>
        <p:txBody>
          <a:bodyPr/>
          <a:lstStyle/>
          <a:p>
            <a:pPr lvl="0"/>
            <a:r>
              <a:rPr lang="en-US" dirty="0">
                <a:solidFill>
                  <a:schemeClr val="tx1"/>
                </a:solidFill>
              </a:rPr>
              <a:t>You can display your membership status to put your customers’ minds at ease, you can even use it as a selling point.</a:t>
            </a:r>
          </a:p>
          <a:p>
            <a:pPr lvl="0"/>
            <a:r>
              <a:rPr lang="en-US" dirty="0">
                <a:solidFill>
                  <a:schemeClr val="tx1"/>
                </a:solidFill>
              </a:rPr>
              <a:t>These </a:t>
            </a:r>
            <a:r>
              <a:rPr lang="en-US" dirty="0" err="1">
                <a:solidFill>
                  <a:schemeClr val="tx1"/>
                </a:solidFill>
              </a:rPr>
              <a:t>organisations</a:t>
            </a:r>
            <a:r>
              <a:rPr lang="en-US" dirty="0">
                <a:solidFill>
                  <a:schemeClr val="tx1"/>
                </a:solidFill>
              </a:rPr>
              <a:t> hold regular meetings where you can meet other people from your industry.</a:t>
            </a:r>
          </a:p>
          <a:p>
            <a:pPr lvl="0"/>
            <a:r>
              <a:rPr lang="en-US" dirty="0">
                <a:solidFill>
                  <a:schemeClr val="tx1"/>
                </a:solidFill>
              </a:rPr>
              <a:t>Most professional bodies also have regular workshops that are targeted to meet the needs of its members.</a:t>
            </a:r>
          </a:p>
          <a:p>
            <a:pPr lvl="0"/>
            <a:r>
              <a:rPr lang="en-US" dirty="0">
                <a:solidFill>
                  <a:schemeClr val="tx1"/>
                </a:solidFill>
              </a:rPr>
              <a:t>At times a big corporate client will contact the professional body in order to find a member of the </a:t>
            </a:r>
            <a:r>
              <a:rPr lang="en-US" dirty="0" err="1">
                <a:solidFill>
                  <a:schemeClr val="tx1"/>
                </a:solidFill>
              </a:rPr>
              <a:t>organisation</a:t>
            </a:r>
            <a:r>
              <a:rPr lang="en-US" dirty="0">
                <a:solidFill>
                  <a:schemeClr val="tx1"/>
                </a:solidFill>
              </a:rPr>
              <a:t> to do business with.  This happens a lot in the photographic industry, where a corporate client such as BMW will contact the regulatory body to find a professional photographer for a specific photographic shoot.</a:t>
            </a:r>
          </a:p>
          <a:p>
            <a:pPr lvl="0"/>
            <a:r>
              <a:rPr lang="en-US" dirty="0">
                <a:solidFill>
                  <a:schemeClr val="tx1"/>
                </a:solidFill>
              </a:rPr>
              <a:t>The association or professional body is ensures that a professional image of their members is carried across to the business world.</a:t>
            </a:r>
          </a:p>
          <a:p>
            <a:endParaRPr lang="en-US" dirty="0"/>
          </a:p>
        </p:txBody>
      </p:sp>
      <p:sp>
        <p:nvSpPr>
          <p:cNvPr id="4" name="Title 3"/>
          <p:cNvSpPr>
            <a:spLocks noGrp="1"/>
          </p:cNvSpPr>
          <p:nvPr>
            <p:ph type="title"/>
          </p:nvPr>
        </p:nvSpPr>
        <p:spPr>
          <a:xfrm>
            <a:off x="707573" y="546652"/>
            <a:ext cx="9855923" cy="1273681"/>
          </a:xfrm>
        </p:spPr>
        <p:txBody>
          <a:bodyPr/>
          <a:lstStyle/>
          <a:p>
            <a:r>
              <a:rPr lang="en-US" b="1" dirty="0"/>
              <a:t>Benefits of Belonging to A Professional Body</a:t>
            </a:r>
            <a:br>
              <a:rPr lang="en-US" b="1" dirty="0"/>
            </a:br>
            <a:r>
              <a:rPr lang="en-US" dirty="0"/>
              <a:t> </a:t>
            </a:r>
            <a:br>
              <a:rPr lang="en-US" dirty="0"/>
            </a:br>
            <a:endParaRPr lang="en-US" dirty="0"/>
          </a:p>
        </p:txBody>
      </p:sp>
    </p:spTree>
    <p:extLst>
      <p:ext uri="{BB962C8B-B14F-4D97-AF65-F5344CB8AC3E}">
        <p14:creationId xmlns:p14="http://schemas.microsoft.com/office/powerpoint/2010/main" val="1374286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541417"/>
            <a:ext cx="10909660" cy="4893206"/>
          </a:xfrm>
        </p:spPr>
        <p:txBody>
          <a:bodyPr/>
          <a:lstStyle/>
          <a:p>
            <a:r>
              <a:rPr lang="en-US" sz="1400" dirty="0">
                <a:solidFill>
                  <a:schemeClr val="tx1"/>
                </a:solidFill>
              </a:rPr>
              <a:t>There are many such professional bodies and they cover the entire spectrum of business sectors and industries.</a:t>
            </a:r>
          </a:p>
          <a:p>
            <a:r>
              <a:rPr lang="en-US" sz="1400" dirty="0">
                <a:solidFill>
                  <a:schemeClr val="tx1"/>
                </a:solidFill>
              </a:rPr>
              <a:t>Some examples are: </a:t>
            </a:r>
          </a:p>
          <a:p>
            <a:pPr lvl="0"/>
            <a:r>
              <a:rPr lang="en-US" sz="1400" dirty="0">
                <a:solidFill>
                  <a:schemeClr val="tx1"/>
                </a:solidFill>
              </a:rPr>
              <a:t>Institute for Public Finance and Accounting.</a:t>
            </a:r>
          </a:p>
          <a:p>
            <a:pPr lvl="0"/>
            <a:r>
              <a:rPr lang="en-US" sz="1400" dirty="0">
                <a:solidFill>
                  <a:schemeClr val="tx1"/>
                </a:solidFill>
              </a:rPr>
              <a:t>Law Society of SA</a:t>
            </a:r>
          </a:p>
          <a:p>
            <a:pPr lvl="0"/>
            <a:r>
              <a:rPr lang="en-US" sz="1400" dirty="0">
                <a:solidFill>
                  <a:schemeClr val="tx1"/>
                </a:solidFill>
              </a:rPr>
              <a:t>Pretoria Chamber of Business</a:t>
            </a:r>
          </a:p>
          <a:p>
            <a:pPr lvl="0"/>
            <a:r>
              <a:rPr lang="en-US" sz="1400" dirty="0">
                <a:solidFill>
                  <a:schemeClr val="tx1"/>
                </a:solidFill>
              </a:rPr>
              <a:t>Johannesburg Chamber of Business</a:t>
            </a:r>
          </a:p>
          <a:p>
            <a:pPr lvl="0"/>
            <a:r>
              <a:rPr lang="en-US" sz="1400" dirty="0">
                <a:solidFill>
                  <a:schemeClr val="tx1"/>
                </a:solidFill>
              </a:rPr>
              <a:t>Private Security Industry Regulatory Authority</a:t>
            </a:r>
          </a:p>
          <a:p>
            <a:pPr lvl="0"/>
            <a:r>
              <a:rPr lang="en-US" sz="1400" dirty="0">
                <a:solidFill>
                  <a:schemeClr val="tx1"/>
                </a:solidFill>
              </a:rPr>
              <a:t>SA Medical and Dental Council</a:t>
            </a:r>
          </a:p>
          <a:p>
            <a:pPr lvl="0"/>
            <a:r>
              <a:rPr lang="en-US" sz="1400" dirty="0">
                <a:solidFill>
                  <a:schemeClr val="tx1"/>
                </a:solidFill>
              </a:rPr>
              <a:t>SA Veterinary Association</a:t>
            </a:r>
          </a:p>
          <a:p>
            <a:pPr lvl="0"/>
            <a:r>
              <a:rPr lang="en-US" sz="1400" dirty="0">
                <a:solidFill>
                  <a:schemeClr val="tx1"/>
                </a:solidFill>
              </a:rPr>
              <a:t>Institution of Marketing Management</a:t>
            </a:r>
          </a:p>
          <a:p>
            <a:pPr lvl="0"/>
            <a:r>
              <a:rPr lang="en-US" sz="1400" dirty="0">
                <a:solidFill>
                  <a:schemeClr val="tx1"/>
                </a:solidFill>
              </a:rPr>
              <a:t>SA Tourism Board</a:t>
            </a:r>
          </a:p>
          <a:p>
            <a:pPr lvl="0"/>
            <a:r>
              <a:rPr lang="en-US" sz="1400" dirty="0">
                <a:solidFill>
                  <a:schemeClr val="tx1"/>
                </a:solidFill>
              </a:rPr>
              <a:t>Institute of Training Management</a:t>
            </a:r>
          </a:p>
          <a:p>
            <a:endParaRPr lang="en-US" dirty="0"/>
          </a:p>
        </p:txBody>
      </p:sp>
      <p:sp>
        <p:nvSpPr>
          <p:cNvPr id="4" name="Title 3"/>
          <p:cNvSpPr>
            <a:spLocks noGrp="1"/>
          </p:cNvSpPr>
          <p:nvPr>
            <p:ph type="title"/>
          </p:nvPr>
        </p:nvSpPr>
        <p:spPr>
          <a:xfrm>
            <a:off x="707574" y="546652"/>
            <a:ext cx="10970620" cy="1273681"/>
          </a:xfrm>
        </p:spPr>
        <p:txBody>
          <a:bodyPr/>
          <a:lstStyle/>
          <a:p>
            <a:r>
              <a:rPr lang="en-US" b="1" dirty="0"/>
              <a:t>Which Professional Bodies, Associations or Regulatory Authorities Are Available?</a:t>
            </a:r>
            <a:br>
              <a:rPr lang="en-US" b="1" dirty="0"/>
            </a:br>
            <a:endParaRPr lang="en-US" dirty="0"/>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042366" y="1183492"/>
            <a:ext cx="4149634" cy="8340973"/>
          </a:xfrm>
          <a:prstGeom prst="rect">
            <a:avLst/>
          </a:prstGeom>
        </p:spPr>
      </p:pic>
    </p:spTree>
    <p:extLst>
      <p:ext uri="{BB962C8B-B14F-4D97-AF65-F5344CB8AC3E}">
        <p14:creationId xmlns:p14="http://schemas.microsoft.com/office/powerpoint/2010/main" val="774731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836023"/>
            <a:ext cx="11022872" cy="5598600"/>
          </a:xfrm>
        </p:spPr>
        <p:txBody>
          <a:bodyPr/>
          <a:lstStyle/>
          <a:p>
            <a:r>
              <a:rPr lang="en-US" dirty="0">
                <a:solidFill>
                  <a:schemeClr val="tx1"/>
                </a:solidFill>
              </a:rPr>
              <a:t>These institutions usually have more than one kind of membership, depending on your level of qualification and years of experience. Membership is usually for a one-year period and membership fees are payable as determined by the institution.</a:t>
            </a:r>
          </a:p>
          <a:p>
            <a:r>
              <a:rPr lang="en-US" dirty="0">
                <a:solidFill>
                  <a:schemeClr val="tx1"/>
                </a:solidFill>
              </a:rPr>
              <a:t>In some industries, membership of the institution is compulsory before you will be allowed to do any kind of business.</a:t>
            </a:r>
          </a:p>
          <a:p>
            <a:r>
              <a:rPr lang="en-US" dirty="0">
                <a:solidFill>
                  <a:schemeClr val="tx1"/>
                </a:solidFill>
              </a:rPr>
              <a:t>We will take a look at professional bodies for Public Relations as an </a:t>
            </a:r>
            <a:r>
              <a:rPr lang="en-US" dirty="0" smtClean="0">
                <a:solidFill>
                  <a:schemeClr val="tx1"/>
                </a:solidFill>
              </a:rPr>
              <a:t>example</a:t>
            </a:r>
          </a:p>
          <a:p>
            <a:r>
              <a:rPr lang="en-US" b="1" dirty="0">
                <a:solidFill>
                  <a:schemeClr val="tx1"/>
                </a:solidFill>
              </a:rPr>
              <a:t>Public Relations Bodies (PRISA and PRASA)</a:t>
            </a:r>
          </a:p>
          <a:p>
            <a:r>
              <a:rPr lang="en-US" dirty="0">
                <a:solidFill>
                  <a:schemeClr val="tx1"/>
                </a:solidFill>
              </a:rPr>
              <a:t> </a:t>
            </a:r>
          </a:p>
          <a:p>
            <a:r>
              <a:rPr lang="en-US" dirty="0">
                <a:solidFill>
                  <a:schemeClr val="tx1"/>
                </a:solidFill>
              </a:rPr>
              <a:t>The International Public Relations Association was founded in 1955 with the object of raising international public relations standards, and now has members in most countries around the world. </a:t>
            </a:r>
          </a:p>
          <a:p>
            <a:r>
              <a:rPr lang="en-US" dirty="0">
                <a:solidFill>
                  <a:schemeClr val="tx1"/>
                </a:solidFill>
              </a:rPr>
              <a:t>The Public Relations Institute of South Africa was founded in l959. Today, it has 1500+ members and branches in Johannesburg, Pretoria, Cape Town, Durban, Port Elizabeth and Bloemfontein. It has performed the spadework of establishing public relations and putting together the requisite organization and knowledge. Through its insistence on genuine qualifications for the profession, certified by its examinations, it has gone a long way towards eliminating the fly‑by‑night operator and confirming the reputation of the Public Relations practitioner</a:t>
            </a:r>
            <a:r>
              <a:rPr lang="en-US" dirty="0"/>
              <a:t>.</a:t>
            </a:r>
          </a:p>
          <a:p>
            <a:endParaRPr lang="en-US" dirty="0">
              <a:solidFill>
                <a:schemeClr val="tx1"/>
              </a:solidFill>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301050" y="2237635"/>
            <a:ext cx="1650851" cy="1689931"/>
          </a:xfrm>
          <a:prstGeom prst="rect">
            <a:avLst/>
          </a:prstGeom>
        </p:spPr>
      </p:pic>
    </p:spTree>
    <p:extLst>
      <p:ext uri="{BB962C8B-B14F-4D97-AF65-F5344CB8AC3E}">
        <p14:creationId xmlns:p14="http://schemas.microsoft.com/office/powerpoint/2010/main" val="3737698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11086"/>
            <a:ext cx="10378437" cy="4823537"/>
          </a:xfrm>
        </p:spPr>
        <p:txBody>
          <a:bodyPr/>
          <a:lstStyle/>
          <a:p>
            <a:pPr lvl="0"/>
            <a:r>
              <a:rPr lang="en-US" b="1" dirty="0">
                <a:solidFill>
                  <a:schemeClr val="tx1"/>
                </a:solidFill>
              </a:rPr>
              <a:t>Fellows</a:t>
            </a:r>
            <a:endParaRPr lang="en-US" dirty="0">
              <a:solidFill>
                <a:schemeClr val="tx1"/>
              </a:solidFill>
            </a:endParaRPr>
          </a:p>
          <a:p>
            <a:r>
              <a:rPr lang="en-US" dirty="0">
                <a:solidFill>
                  <a:schemeClr val="tx1"/>
                </a:solidFill>
              </a:rPr>
              <a:t>These are PRISA Members on whom the Council has conferred Fellowships in recognition of long and distinguished service to the Institute or the profession. Fellows are entitled to use the letters FPRISA.</a:t>
            </a:r>
          </a:p>
          <a:p>
            <a:pPr lvl="0"/>
            <a:r>
              <a:rPr lang="en-US" b="1" dirty="0">
                <a:solidFill>
                  <a:schemeClr val="tx1"/>
                </a:solidFill>
              </a:rPr>
              <a:t>Full Members</a:t>
            </a:r>
            <a:endParaRPr lang="en-US" dirty="0">
              <a:solidFill>
                <a:schemeClr val="tx1"/>
              </a:solidFill>
            </a:endParaRPr>
          </a:p>
          <a:p>
            <a:r>
              <a:rPr lang="en-US" dirty="0">
                <a:solidFill>
                  <a:schemeClr val="tx1"/>
                </a:solidFill>
              </a:rPr>
              <a:t>These are persons who devote all or a substantial amount of their time to practicing Public Relations in a senior capacity, and who have at least five years comprehensive experience in public relations practice or have attained a BA Communications degree with public relations as the main subject, plus at least three years' comprehensive experience in public relations practice, or have passed the Final Examination of the Institute and have at least three years comprehensive experience in public relations practice. Such persons must also satisfy the Council that they are able to practice public relations work on a professional and ethical level. Members are entitled to use the letters MPRISA.</a:t>
            </a:r>
          </a:p>
          <a:p>
            <a:endParaRPr lang="en-US" dirty="0"/>
          </a:p>
        </p:txBody>
      </p:sp>
      <p:sp>
        <p:nvSpPr>
          <p:cNvPr id="4" name="Title 3"/>
          <p:cNvSpPr>
            <a:spLocks noGrp="1"/>
          </p:cNvSpPr>
          <p:nvPr>
            <p:ph type="title"/>
          </p:nvPr>
        </p:nvSpPr>
        <p:spPr>
          <a:xfrm>
            <a:off x="707573" y="546652"/>
            <a:ext cx="10160723" cy="1273681"/>
          </a:xfrm>
        </p:spPr>
        <p:txBody>
          <a:bodyPr/>
          <a:lstStyle/>
          <a:p>
            <a:r>
              <a:rPr lang="en-US" dirty="0"/>
              <a:t>There are six different membership categories:</a:t>
            </a:r>
            <a:br>
              <a:rPr lang="en-US" dirty="0"/>
            </a:br>
            <a:endParaRPr lang="en-US" dirty="0"/>
          </a:p>
        </p:txBody>
      </p:sp>
    </p:spTree>
    <p:extLst>
      <p:ext uri="{BB962C8B-B14F-4D97-AF65-F5344CB8AC3E}">
        <p14:creationId xmlns:p14="http://schemas.microsoft.com/office/powerpoint/2010/main" val="421938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07574" y="546652"/>
            <a:ext cx="10108472" cy="1273681"/>
          </a:xfrm>
        </p:spPr>
        <p:txBody>
          <a:bodyPr/>
          <a:lstStyle/>
          <a:p>
            <a:pPr algn="ctr"/>
            <a:r>
              <a:rPr lang="en-US" sz="2400" b="1" dirty="0">
                <a:solidFill>
                  <a:schemeClr val="tx1"/>
                </a:solidFill>
                <a:latin typeface="Arial" panose="020B0604020202020204" pitchFamily="34" charset="0"/>
                <a:cs typeface="Arial" panose="020B0604020202020204" pitchFamily="34" charset="0"/>
              </a:rPr>
              <a:t>SESSION </a:t>
            </a:r>
            <a:r>
              <a:rPr lang="en-US" sz="2400" b="1" dirty="0" smtClean="0">
                <a:solidFill>
                  <a:schemeClr val="tx1"/>
                </a:solidFill>
                <a:latin typeface="Arial" panose="020B0604020202020204" pitchFamily="34" charset="0"/>
                <a:cs typeface="Arial" panose="020B0604020202020204" pitchFamily="34" charset="0"/>
              </a:rPr>
              <a:t>1</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Explain the structure and roles of different types of </a:t>
            </a:r>
            <a:r>
              <a:rPr lang="en-US" sz="2400" b="1" dirty="0" err="1">
                <a:solidFill>
                  <a:schemeClr val="tx1"/>
                </a:solidFill>
                <a:latin typeface="Arial" panose="020B0604020202020204" pitchFamily="34" charset="0"/>
                <a:cs typeface="Arial" panose="020B0604020202020204" pitchFamily="34" charset="0"/>
              </a:rPr>
              <a:t>organisations</a:t>
            </a:r>
            <a:r>
              <a:rPr lang="en-US" sz="2400" b="1" dirty="0">
                <a:solidFill>
                  <a:schemeClr val="tx1"/>
                </a:solidFill>
                <a:latin typeface="Arial" panose="020B0604020202020204" pitchFamily="34" charset="0"/>
                <a:cs typeface="Arial" panose="020B0604020202020204" pitchFamily="34" charset="0"/>
              </a:rPr>
              <a:t> within their own industry in SA</a:t>
            </a:r>
            <a:endParaRPr lang="en-US" sz="24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07806271"/>
              </p:ext>
            </p:extLst>
          </p:nvPr>
        </p:nvGraphicFramePr>
        <p:xfrm>
          <a:off x="838200" y="2072640"/>
          <a:ext cx="9977846" cy="3892731"/>
        </p:xfrm>
        <a:graphic>
          <a:graphicData uri="http://schemas.openxmlformats.org/drawingml/2006/table">
            <a:tbl>
              <a:tblPr firstRow="1" firstCol="1" bandRow="1">
                <a:tableStyleId>{5C22544A-7EE6-4342-B048-85BDC9FD1C3A}</a:tableStyleId>
              </a:tblPr>
              <a:tblGrid>
                <a:gridCol w="9977846">
                  <a:extLst>
                    <a:ext uri="{9D8B030D-6E8A-4147-A177-3AD203B41FA5}">
                      <a16:colId xmlns:a16="http://schemas.microsoft.com/office/drawing/2014/main" val="191182002"/>
                    </a:ext>
                  </a:extLst>
                </a:gridCol>
              </a:tblGrid>
              <a:tr h="730942">
                <a:tc>
                  <a:txBody>
                    <a:bodyPr/>
                    <a:lstStyle/>
                    <a:p>
                      <a:pPr marL="0" marR="0" algn="ctr">
                        <a:lnSpc>
                          <a:spcPct val="150000"/>
                        </a:lnSpc>
                        <a:spcBef>
                          <a:spcPts val="0"/>
                        </a:spcBef>
                        <a:spcAft>
                          <a:spcPts val="300"/>
                        </a:spcAft>
                      </a:pPr>
                      <a:r>
                        <a:rPr lang="en-ZA" sz="1600" kern="1600" dirty="0">
                          <a:effectLst/>
                        </a:rPr>
                        <a:t>Assessment Criteria</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141690793"/>
                  </a:ext>
                </a:extLst>
              </a:tr>
              <a:tr h="3161789">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rPr>
                        <a:t> The various types of </a:t>
                      </a:r>
                      <a:r>
                        <a:rPr lang="en-US" sz="1600" dirty="0" err="1">
                          <a:effectLst/>
                        </a:rPr>
                        <a:t>organisation</a:t>
                      </a:r>
                      <a:r>
                        <a:rPr lang="en-US" sz="1600" dirty="0">
                          <a:effectLst/>
                        </a:rPr>
                        <a:t> are named and explained using the terminology accepted within their own industry. </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The roles of the different types of </a:t>
                      </a:r>
                      <a:r>
                        <a:rPr lang="en-US" sz="1600" dirty="0" err="1">
                          <a:effectLst/>
                        </a:rPr>
                        <a:t>organisation</a:t>
                      </a:r>
                      <a:r>
                        <a:rPr lang="en-US" sz="1600" dirty="0">
                          <a:effectLst/>
                        </a:rPr>
                        <a:t> are explained in the context of the business environment. </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Business activities common to all </a:t>
                      </a:r>
                      <a:r>
                        <a:rPr lang="en-US" sz="1600" dirty="0" err="1">
                          <a:effectLst/>
                        </a:rPr>
                        <a:t>organisations</a:t>
                      </a:r>
                      <a:r>
                        <a:rPr lang="en-US" sz="1600" dirty="0">
                          <a:effectLst/>
                        </a:rPr>
                        <a:t> within the sector are identified and listed from readily available information. </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Two examples of companies in each business sub-sector are identified from advertisements in the media. </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Four of the main players in the field are identified and the kind of products or services offered by each are listed and </a:t>
                      </a:r>
                      <a:r>
                        <a:rPr lang="en-US" sz="1600" dirty="0" err="1">
                          <a:effectLst/>
                        </a:rPr>
                        <a:t>categorised</a:t>
                      </a:r>
                      <a:r>
                        <a:rPr lang="en-US" sz="1600" dirty="0">
                          <a:effectLst/>
                        </a:rPr>
                        <a:t> according to purpose.</a:t>
                      </a:r>
                      <a:endParaRPr lang="en-US" sz="1600" dirty="0">
                        <a:effectLst/>
                        <a:latin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545226474"/>
                  </a:ext>
                </a:extLst>
              </a:tr>
            </a:tbl>
          </a:graphicData>
        </a:graphic>
      </p:graphicFrame>
    </p:spTree>
    <p:custDataLst>
      <p:tags r:id="rId1"/>
    </p:custDataLst>
    <p:extLst>
      <p:ext uri="{BB962C8B-B14F-4D97-AF65-F5344CB8AC3E}">
        <p14:creationId xmlns:p14="http://schemas.microsoft.com/office/powerpoint/2010/main" val="105067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827314"/>
            <a:ext cx="10761615" cy="5607309"/>
          </a:xfrm>
        </p:spPr>
        <p:txBody>
          <a:bodyPr/>
          <a:lstStyle/>
          <a:p>
            <a:pPr lvl="0"/>
            <a:r>
              <a:rPr lang="en-US" b="1" dirty="0">
                <a:solidFill>
                  <a:schemeClr val="tx1"/>
                </a:solidFill>
              </a:rPr>
              <a:t>Associates</a:t>
            </a:r>
            <a:endParaRPr lang="en-US" dirty="0">
              <a:solidFill>
                <a:schemeClr val="tx1"/>
              </a:solidFill>
            </a:endParaRPr>
          </a:p>
          <a:p>
            <a:r>
              <a:rPr lang="en-US" dirty="0">
                <a:solidFill>
                  <a:schemeClr val="tx1"/>
                </a:solidFill>
              </a:rPr>
              <a:t>These are persons with at least three years’ experience in public relations practice, or who have passed the Final Examination of PRISA and have at least one year's experience in public relations practice, or can satisfy the Council that they possess a thorough understanding of the principles of public relations, and are qualified to undertake its practice by reason of previous experience, general qualifications and the position they occupy. Associate Members shall be entitled to use the unabbreviated description 'Associate of the Public Relations Institute of South Africa'.</a:t>
            </a:r>
          </a:p>
          <a:p>
            <a:r>
              <a:rPr lang="en-US" dirty="0">
                <a:solidFill>
                  <a:schemeClr val="tx1"/>
                </a:solidFill>
              </a:rPr>
              <a:t>Fellows, Members and Associates have full voting rights in the affairs of PRISA.</a:t>
            </a:r>
          </a:p>
          <a:p>
            <a:r>
              <a:rPr lang="en-US" dirty="0">
                <a:solidFill>
                  <a:schemeClr val="tx1"/>
                </a:solidFill>
              </a:rPr>
              <a:t> </a:t>
            </a:r>
          </a:p>
          <a:p>
            <a:pPr lvl="0"/>
            <a:r>
              <a:rPr lang="en-US" b="1" dirty="0">
                <a:solidFill>
                  <a:schemeClr val="tx1"/>
                </a:solidFill>
              </a:rPr>
              <a:t>Affiliates</a:t>
            </a:r>
            <a:endParaRPr lang="en-US" dirty="0">
              <a:solidFill>
                <a:schemeClr val="tx1"/>
              </a:solidFill>
            </a:endParaRPr>
          </a:p>
          <a:p>
            <a:r>
              <a:rPr lang="en-US" dirty="0">
                <a:solidFill>
                  <a:schemeClr val="tx1"/>
                </a:solidFill>
              </a:rPr>
              <a:t>These are persons not eligible for Associate Membership, but associated with the practice of public relations, or who have passed the Intermediate Examination of the Institute. Affiliates are not entitled to the use of any letters or description and cannot vote at a general meeting of the Institute.</a:t>
            </a:r>
          </a:p>
          <a:p>
            <a:endParaRPr lang="en-US" dirty="0"/>
          </a:p>
        </p:txBody>
      </p:sp>
    </p:spTree>
    <p:extLst>
      <p:ext uri="{BB962C8B-B14F-4D97-AF65-F5344CB8AC3E}">
        <p14:creationId xmlns:p14="http://schemas.microsoft.com/office/powerpoint/2010/main" val="3630499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59529" y="322217"/>
            <a:ext cx="10918368" cy="5642143"/>
          </a:xfrm>
        </p:spPr>
        <p:txBody>
          <a:bodyPr/>
          <a:lstStyle/>
          <a:p>
            <a:pPr lvl="0"/>
            <a:r>
              <a:rPr lang="en-US" b="1" dirty="0">
                <a:solidFill>
                  <a:schemeClr val="tx1"/>
                </a:solidFill>
              </a:rPr>
              <a:t>Student Members</a:t>
            </a:r>
            <a:endParaRPr lang="en-US" dirty="0">
              <a:solidFill>
                <a:schemeClr val="tx1"/>
              </a:solidFill>
            </a:endParaRPr>
          </a:p>
          <a:p>
            <a:r>
              <a:rPr lang="en-US" dirty="0">
                <a:solidFill>
                  <a:schemeClr val="tx1"/>
                </a:solidFill>
              </a:rPr>
              <a:t>(a)	Are those following a </a:t>
            </a:r>
            <a:r>
              <a:rPr lang="en-US" dirty="0" err="1">
                <a:solidFill>
                  <a:schemeClr val="tx1"/>
                </a:solidFill>
              </a:rPr>
              <a:t>recognised</a:t>
            </a:r>
            <a:r>
              <a:rPr lang="en-US" dirty="0">
                <a:solidFill>
                  <a:schemeClr val="tx1"/>
                </a:solidFill>
              </a:rPr>
              <a:t> bachelor degree course with Communication Science as a major and public relations as a </a:t>
            </a:r>
            <a:r>
              <a:rPr lang="en-US" dirty="0" err="1">
                <a:solidFill>
                  <a:schemeClr val="tx1"/>
                </a:solidFill>
              </a:rPr>
              <a:t>specialisation</a:t>
            </a:r>
            <a:r>
              <a:rPr lang="en-US" dirty="0">
                <a:solidFill>
                  <a:schemeClr val="tx1"/>
                </a:solidFill>
              </a:rPr>
              <a:t> upon submission of written proof of having registered to study the public relations component.</a:t>
            </a:r>
          </a:p>
          <a:p>
            <a:r>
              <a:rPr lang="en-US" dirty="0">
                <a:solidFill>
                  <a:schemeClr val="tx1"/>
                </a:solidFill>
              </a:rPr>
              <a:t>b)	Students of the National Diploma in Public Relations upon submission of written proof of having registered for the second year of study.</a:t>
            </a:r>
          </a:p>
          <a:p>
            <a:pPr lvl="0"/>
            <a:r>
              <a:rPr lang="en-US" b="1" dirty="0">
                <a:solidFill>
                  <a:schemeClr val="tx1"/>
                </a:solidFill>
              </a:rPr>
              <a:t>Honorary Membership</a:t>
            </a:r>
            <a:endParaRPr lang="en-US" dirty="0">
              <a:solidFill>
                <a:schemeClr val="tx1"/>
              </a:solidFill>
            </a:endParaRPr>
          </a:p>
          <a:p>
            <a:r>
              <a:rPr lang="en-US" dirty="0">
                <a:solidFill>
                  <a:schemeClr val="tx1"/>
                </a:solidFill>
              </a:rPr>
              <a:t>Honorary Membership can be conferred by the Council in exceptional circumstances on persons, from within or without the Institute, in recognition of outstanding services to the Institute or to the public relations profession.</a:t>
            </a:r>
          </a:p>
          <a:p>
            <a:endParaRPr lang="en-US" dirty="0">
              <a:solidFill>
                <a:schemeClr val="tx1"/>
              </a:solidFill>
            </a:endParaRPr>
          </a:p>
        </p:txBody>
      </p:sp>
    </p:spTree>
    <p:extLst>
      <p:ext uri="{BB962C8B-B14F-4D97-AF65-F5344CB8AC3E}">
        <p14:creationId xmlns:p14="http://schemas.microsoft.com/office/powerpoint/2010/main" val="1149642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59131"/>
            <a:ext cx="9725295" cy="4675492"/>
          </a:xfrm>
        </p:spPr>
        <p:txBody>
          <a:bodyPr/>
          <a:lstStyle/>
          <a:p>
            <a:r>
              <a:rPr lang="en-US" dirty="0">
                <a:solidFill>
                  <a:schemeClr val="tx1"/>
                </a:solidFill>
              </a:rPr>
              <a:t>The </a:t>
            </a:r>
            <a:r>
              <a:rPr lang="en-US" b="1" dirty="0">
                <a:solidFill>
                  <a:schemeClr val="tx1"/>
                </a:solidFill>
              </a:rPr>
              <a:t>PRISA</a:t>
            </a:r>
            <a:r>
              <a:rPr lang="en-US" dirty="0">
                <a:solidFill>
                  <a:schemeClr val="tx1"/>
                </a:solidFill>
              </a:rPr>
              <a:t> Constitution lists the following objectives:</a:t>
            </a:r>
          </a:p>
          <a:p>
            <a:r>
              <a:rPr lang="en-US" dirty="0">
                <a:solidFill>
                  <a:schemeClr val="tx1"/>
                </a:solidFill>
              </a:rPr>
              <a:t> (a)	To bring together those engaged in public relations work, for the interchange of views and experience and for mutual consultation and advantage.</a:t>
            </a:r>
          </a:p>
          <a:p>
            <a:r>
              <a:rPr lang="en-US" dirty="0">
                <a:solidFill>
                  <a:schemeClr val="tx1"/>
                </a:solidFill>
              </a:rPr>
              <a:t>(b)	To establish and maintain the full professional status and dignity of public relations work amongst members, practitioners, employers and the general public.</a:t>
            </a:r>
          </a:p>
          <a:p>
            <a:r>
              <a:rPr lang="en-US" dirty="0">
                <a:solidFill>
                  <a:schemeClr val="tx1"/>
                </a:solidFill>
              </a:rPr>
              <a:t>(c)	To foster and encourage the close observance of the highest professional conduct by its members, and to prescribe such conduct.</a:t>
            </a:r>
          </a:p>
          <a:p>
            <a:r>
              <a:rPr lang="en-US" dirty="0">
                <a:solidFill>
                  <a:schemeClr val="tx1"/>
                </a:solidFill>
              </a:rPr>
              <a:t>(d)	To give a united voice to the practice of public relations and to enhance its influence.</a:t>
            </a:r>
          </a:p>
          <a:p>
            <a:r>
              <a:rPr lang="en-US" dirty="0">
                <a:solidFill>
                  <a:schemeClr val="tx1"/>
                </a:solidFill>
              </a:rPr>
              <a:t>(e)	To undertake all such activities as are likely to be of benefit to the practice of public relations and in the interest of its members.</a:t>
            </a:r>
          </a:p>
          <a:p>
            <a:endParaRPr lang="en-US" dirty="0"/>
          </a:p>
        </p:txBody>
      </p:sp>
      <p:sp>
        <p:nvSpPr>
          <p:cNvPr id="4" name="Title 3"/>
          <p:cNvSpPr>
            <a:spLocks noGrp="1"/>
          </p:cNvSpPr>
          <p:nvPr>
            <p:ph type="title"/>
          </p:nvPr>
        </p:nvSpPr>
        <p:spPr>
          <a:xfrm>
            <a:off x="707573" y="546652"/>
            <a:ext cx="10526483" cy="1273681"/>
          </a:xfrm>
        </p:spPr>
        <p:txBody>
          <a:bodyPr/>
          <a:lstStyle/>
          <a:p>
            <a:r>
              <a:rPr lang="en-US" b="1" dirty="0"/>
              <a:t>OBJECTIVES OF PRISA</a:t>
            </a:r>
            <a:r>
              <a:rPr lang="en-US" dirty="0"/>
              <a:t/>
            </a:r>
            <a:br>
              <a:rPr lang="en-US" dirty="0"/>
            </a:br>
            <a:endParaRPr lang="en-US" dirty="0"/>
          </a:p>
        </p:txBody>
      </p:sp>
    </p:spTree>
    <p:extLst>
      <p:ext uri="{BB962C8B-B14F-4D97-AF65-F5344CB8AC3E}">
        <p14:creationId xmlns:p14="http://schemas.microsoft.com/office/powerpoint/2010/main" val="354589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54629"/>
            <a:ext cx="9760129" cy="4779994"/>
          </a:xfrm>
        </p:spPr>
        <p:txBody>
          <a:bodyPr/>
          <a:lstStyle/>
          <a:p>
            <a:r>
              <a:rPr lang="en-US" dirty="0">
                <a:solidFill>
                  <a:schemeClr val="tx1"/>
                </a:solidFill>
              </a:rPr>
              <a:t>The Public Relations Institute of South Africa abides by the Code of Conduct of the International Public Relations Association.</a:t>
            </a:r>
          </a:p>
          <a:p>
            <a:r>
              <a:rPr lang="en-US" dirty="0">
                <a:solidFill>
                  <a:schemeClr val="tx1"/>
                </a:solidFill>
              </a:rPr>
              <a:t>This is quoted below:</a:t>
            </a:r>
          </a:p>
          <a:p>
            <a:r>
              <a:rPr lang="en-US" b="1" dirty="0">
                <a:solidFill>
                  <a:schemeClr val="tx1"/>
                </a:solidFill>
              </a:rPr>
              <a:t>1.	Conduct Towards Clients and Employers</a:t>
            </a:r>
            <a:endParaRPr lang="en-US" dirty="0">
              <a:solidFill>
                <a:schemeClr val="tx1"/>
              </a:solidFill>
            </a:endParaRPr>
          </a:p>
          <a:p>
            <a:r>
              <a:rPr lang="en-US" dirty="0">
                <a:solidFill>
                  <a:schemeClr val="tx1"/>
                </a:solidFill>
              </a:rPr>
              <a:t>(a)	A member has a general duty of fair dealing towards his clients or employers, past and present.</a:t>
            </a:r>
          </a:p>
          <a:p>
            <a:r>
              <a:rPr lang="en-US" dirty="0">
                <a:solidFill>
                  <a:schemeClr val="tx1"/>
                </a:solidFill>
              </a:rPr>
              <a:t>(b)	A member shall not represent conflicting or competing interests without the express consent of those concerned,</a:t>
            </a:r>
          </a:p>
          <a:p>
            <a:r>
              <a:rPr lang="en-US" dirty="0">
                <a:solidFill>
                  <a:schemeClr val="tx1"/>
                </a:solidFill>
              </a:rPr>
              <a:t>(c)	A member shall safeguard the confidences of both present and former clients or employers.</a:t>
            </a:r>
          </a:p>
          <a:p>
            <a:r>
              <a:rPr lang="en-US" dirty="0">
                <a:solidFill>
                  <a:schemeClr val="tx1"/>
                </a:solidFill>
              </a:rPr>
              <a:t>(d)	A member shall not employ methods tending to be derogatory to another member's client or employer.</a:t>
            </a:r>
          </a:p>
          <a:p>
            <a:endParaRPr lang="en-US" dirty="0"/>
          </a:p>
        </p:txBody>
      </p:sp>
      <p:sp>
        <p:nvSpPr>
          <p:cNvPr id="4" name="Title 3"/>
          <p:cNvSpPr>
            <a:spLocks noGrp="1"/>
          </p:cNvSpPr>
          <p:nvPr>
            <p:ph type="title"/>
          </p:nvPr>
        </p:nvSpPr>
        <p:spPr>
          <a:xfrm>
            <a:off x="707573" y="546652"/>
            <a:ext cx="10125889" cy="1273681"/>
          </a:xfrm>
        </p:spPr>
        <p:txBody>
          <a:bodyPr/>
          <a:lstStyle/>
          <a:p>
            <a:r>
              <a:rPr lang="en-US" b="1" dirty="0"/>
              <a:t>CODE OF CONDUCT OF PRISA</a:t>
            </a:r>
            <a:r>
              <a:rPr lang="en-US" dirty="0"/>
              <a:t/>
            </a:r>
            <a:br>
              <a:rPr lang="en-US" dirty="0"/>
            </a:br>
            <a:endParaRPr lang="en-US" dirty="0"/>
          </a:p>
        </p:txBody>
      </p:sp>
    </p:spTree>
    <p:extLst>
      <p:ext uri="{BB962C8B-B14F-4D97-AF65-F5344CB8AC3E}">
        <p14:creationId xmlns:p14="http://schemas.microsoft.com/office/powerpoint/2010/main" val="751448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83771"/>
            <a:ext cx="11031580" cy="5650852"/>
          </a:xfrm>
        </p:spPr>
        <p:txBody>
          <a:bodyPr/>
          <a:lstStyle/>
          <a:p>
            <a:r>
              <a:rPr lang="en-US" b="1" dirty="0">
                <a:solidFill>
                  <a:schemeClr val="tx1"/>
                </a:solidFill>
              </a:rPr>
              <a:t>2.	Conduct Towards the Public and the Media</a:t>
            </a:r>
            <a:endParaRPr lang="en-US" dirty="0">
              <a:solidFill>
                <a:schemeClr val="tx1"/>
              </a:solidFill>
            </a:endParaRPr>
          </a:p>
          <a:p>
            <a:r>
              <a:rPr lang="en-US" dirty="0">
                <a:solidFill>
                  <a:schemeClr val="tx1"/>
                </a:solidFill>
              </a:rPr>
              <a:t>(a)	A member shall conduct his professional activities in accordance with the public interest, and with full respect for the dignity of the individual.</a:t>
            </a:r>
          </a:p>
          <a:p>
            <a:r>
              <a:rPr lang="en-US" dirty="0">
                <a:solidFill>
                  <a:schemeClr val="tx1"/>
                </a:solidFill>
              </a:rPr>
              <a:t>(b)	A member shall not engage in any practice which tends to corrupt the integrity of channels of public communication.</a:t>
            </a:r>
          </a:p>
          <a:p>
            <a:r>
              <a:rPr lang="en-US" dirty="0">
                <a:solidFill>
                  <a:schemeClr val="tx1"/>
                </a:solidFill>
              </a:rPr>
              <a:t>(c)	A member shall not intentionally disseminate false or misleading information.</a:t>
            </a:r>
          </a:p>
          <a:p>
            <a:r>
              <a:rPr lang="en-US" dirty="0">
                <a:solidFill>
                  <a:schemeClr val="tx1"/>
                </a:solidFill>
              </a:rPr>
              <a:t>(d)	A member shall at all times seek to give a balanced and faithful re presentation of the </a:t>
            </a:r>
            <a:r>
              <a:rPr lang="en-US" dirty="0" err="1">
                <a:solidFill>
                  <a:schemeClr val="tx1"/>
                </a:solidFill>
              </a:rPr>
              <a:t>organisation</a:t>
            </a:r>
            <a:r>
              <a:rPr lang="en-US" dirty="0">
                <a:solidFill>
                  <a:schemeClr val="tx1"/>
                </a:solidFill>
              </a:rPr>
              <a:t> which he serves.</a:t>
            </a:r>
          </a:p>
          <a:p>
            <a:r>
              <a:rPr lang="en-US" dirty="0">
                <a:solidFill>
                  <a:schemeClr val="tx1"/>
                </a:solidFill>
              </a:rPr>
              <a:t>(e)	A member shall not create any </a:t>
            </a:r>
            <a:r>
              <a:rPr lang="en-US" dirty="0" err="1">
                <a:solidFill>
                  <a:schemeClr val="tx1"/>
                </a:solidFill>
              </a:rPr>
              <a:t>organisation</a:t>
            </a:r>
            <a:r>
              <a:rPr lang="en-US" dirty="0">
                <a:solidFill>
                  <a:schemeClr val="tx1"/>
                </a:solidFill>
              </a:rPr>
              <a:t> to serve some announced cause but actually to serve an undisclosed special or private interest of a member or his client or his employer, nor shall he make use of it or any such existing </a:t>
            </a:r>
            <a:r>
              <a:rPr lang="en-US" dirty="0" err="1">
                <a:solidFill>
                  <a:schemeClr val="tx1"/>
                </a:solidFill>
              </a:rPr>
              <a:t>organisation</a:t>
            </a:r>
            <a:r>
              <a:rPr lang="en-US" dirty="0">
                <a:solidFill>
                  <a:schemeClr val="tx1"/>
                </a:solidFill>
              </a:rPr>
              <a:t>.</a:t>
            </a:r>
          </a:p>
          <a:p>
            <a:endParaRPr lang="en-US" dirty="0"/>
          </a:p>
        </p:txBody>
      </p:sp>
    </p:spTree>
    <p:extLst>
      <p:ext uri="{BB962C8B-B14F-4D97-AF65-F5344CB8AC3E}">
        <p14:creationId xmlns:p14="http://schemas.microsoft.com/office/powerpoint/2010/main" val="1231935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03071" y="464301"/>
            <a:ext cx="10839992" cy="4978556"/>
          </a:xfrm>
        </p:spPr>
        <p:txBody>
          <a:bodyPr/>
          <a:lstStyle/>
          <a:p>
            <a:r>
              <a:rPr lang="en-US" dirty="0"/>
              <a:t> </a:t>
            </a:r>
          </a:p>
          <a:p>
            <a:r>
              <a:rPr lang="en-US" b="1" dirty="0">
                <a:solidFill>
                  <a:schemeClr val="tx1"/>
                </a:solidFill>
              </a:rPr>
              <a:t>3.	Conduct Towards Colleagues</a:t>
            </a:r>
            <a:endParaRPr lang="en-US" dirty="0">
              <a:solidFill>
                <a:schemeClr val="tx1"/>
              </a:solidFill>
            </a:endParaRPr>
          </a:p>
          <a:p>
            <a:r>
              <a:rPr lang="en-US" dirty="0">
                <a:solidFill>
                  <a:schemeClr val="tx1"/>
                </a:solidFill>
              </a:rPr>
              <a:t>(a)	A member shall not intentionally injure the professional reputation or practice of another member. However, if a member has evidence that another member has been guilty of unethical, illegal or unfair practices, including practices in violation of this Code, he should present the information to the council of his national Public Relations Institute.</a:t>
            </a:r>
          </a:p>
          <a:p>
            <a:r>
              <a:rPr lang="en-US" dirty="0">
                <a:solidFill>
                  <a:schemeClr val="tx1"/>
                </a:solidFill>
              </a:rPr>
              <a:t>(b)	A member shall not seek to supplant another member with his employer or client.</a:t>
            </a:r>
          </a:p>
          <a:p>
            <a:r>
              <a:rPr lang="en-US" dirty="0">
                <a:solidFill>
                  <a:schemeClr val="tx1"/>
                </a:solidFill>
              </a:rPr>
              <a:t>(c)	A member shall cooperate with fellow members in upholding and enforcing this Code</a:t>
            </a:r>
          </a:p>
          <a:p>
            <a:r>
              <a:rPr lang="en-US" b="1" u="sng" dirty="0">
                <a:solidFill>
                  <a:schemeClr val="tx1"/>
                </a:solidFill>
              </a:rPr>
              <a:t>Representative body</a:t>
            </a:r>
            <a:r>
              <a:rPr lang="en-US" b="1" dirty="0">
                <a:solidFill>
                  <a:schemeClr val="tx1"/>
                </a:solidFill>
              </a:rPr>
              <a:t> Freight Forwarders</a:t>
            </a:r>
          </a:p>
          <a:p>
            <a:r>
              <a:rPr lang="en-US" dirty="0">
                <a:solidFill>
                  <a:schemeClr val="tx1"/>
                </a:solidFill>
              </a:rPr>
              <a:t>The representative body of the freight forwarding industry is called South African Association of Freight Forwarders (SAAFF).  The following information was taken from their website at </a:t>
            </a:r>
          </a:p>
          <a:p>
            <a:r>
              <a:rPr lang="en-US" u="sng" dirty="0">
                <a:solidFill>
                  <a:schemeClr val="tx1"/>
                </a:solidFill>
                <a:hlinkClick r:id="rId3"/>
              </a:rPr>
              <a:t>www.saaff.org.za</a:t>
            </a:r>
            <a:endParaRPr lang="en-US" dirty="0">
              <a:solidFill>
                <a:schemeClr val="tx1"/>
              </a:solidFill>
            </a:endParaRPr>
          </a:p>
          <a:p>
            <a:endParaRPr lang="en-US" dirty="0"/>
          </a:p>
        </p:txBody>
      </p:sp>
    </p:spTree>
    <p:extLst>
      <p:ext uri="{BB962C8B-B14F-4D97-AF65-F5344CB8AC3E}">
        <p14:creationId xmlns:p14="http://schemas.microsoft.com/office/powerpoint/2010/main" val="2248768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Title 5"/>
          <p:cNvSpPr>
            <a:spLocks noGrp="1"/>
          </p:cNvSpPr>
          <p:nvPr>
            <p:ph type="title"/>
          </p:nvPr>
        </p:nvSpPr>
        <p:spPr/>
        <p:txBody>
          <a:bodyPr/>
          <a:lstStyle/>
          <a:p>
            <a:endParaRPr lang="en-US"/>
          </a:p>
        </p:txBody>
      </p:sp>
      <p:sp>
        <p:nvSpPr>
          <p:cNvPr id="7" name="ISPRING_QUIZ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9" name="ISPRING_QUIZ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Quiz</a:t>
            </a:r>
            <a:endParaRPr lang="en-US" sz="3000">
              <a:solidFill>
                <a:srgbClr val="343944"/>
              </a:solidFill>
              <a:effectLst/>
              <a:latin typeface="Segoe UI" panose="020B0502040204020203" pitchFamily="34" charset="0"/>
            </a:endParaRPr>
          </a:p>
        </p:txBody>
      </p:sp>
      <p:pic>
        <p:nvPicPr>
          <p:cNvPr id="10" name="ISPRING_QUIZ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1" name="ISPRING_QUIZ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Quiz</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267784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2002971"/>
            <a:ext cx="10570026" cy="4431652"/>
          </a:xfrm>
        </p:spPr>
        <p:txBody>
          <a:bodyPr/>
          <a:lstStyle/>
          <a:p>
            <a:pPr lvl="0"/>
            <a:r>
              <a:rPr lang="en-US" dirty="0">
                <a:solidFill>
                  <a:schemeClr val="tx1"/>
                </a:solidFill>
              </a:rPr>
              <a:t>A list of 10 of the products and / or services marketed by a selected organization is tabulated and compared with equivalent products and / or services of competitor organizations. </a:t>
            </a:r>
          </a:p>
          <a:p>
            <a:pPr lvl="0"/>
            <a:r>
              <a:rPr lang="en-US" dirty="0">
                <a:solidFill>
                  <a:schemeClr val="tx1"/>
                </a:solidFill>
              </a:rPr>
              <a:t> A description of the </a:t>
            </a:r>
            <a:r>
              <a:rPr lang="en-US" dirty="0" err="1">
                <a:solidFill>
                  <a:schemeClr val="tx1"/>
                </a:solidFill>
              </a:rPr>
              <a:t>organisation's</a:t>
            </a:r>
            <a:r>
              <a:rPr lang="en-US" dirty="0">
                <a:solidFill>
                  <a:schemeClr val="tx1"/>
                </a:solidFill>
              </a:rPr>
              <a:t> current competitive position is given, based on available audited data. </a:t>
            </a:r>
          </a:p>
          <a:p>
            <a:pPr lvl="0"/>
            <a:r>
              <a:rPr lang="en-US" dirty="0">
                <a:solidFill>
                  <a:schemeClr val="tx1"/>
                </a:solidFill>
              </a:rPr>
              <a:t> The strengths and weaknesses of the organization are compared with those of its two major competitors. </a:t>
            </a:r>
          </a:p>
          <a:p>
            <a:r>
              <a:rPr lang="en-US" dirty="0">
                <a:solidFill>
                  <a:schemeClr val="tx1"/>
                </a:solidFill>
              </a:rPr>
              <a:t> The opportunities and threats facing the organization are explained with reference to the external environment.</a:t>
            </a:r>
          </a:p>
        </p:txBody>
      </p:sp>
      <p:sp>
        <p:nvSpPr>
          <p:cNvPr id="4" name="Title 3"/>
          <p:cNvSpPr>
            <a:spLocks noGrp="1"/>
          </p:cNvSpPr>
          <p:nvPr>
            <p:ph type="title"/>
          </p:nvPr>
        </p:nvSpPr>
        <p:spPr>
          <a:xfrm>
            <a:off x="707574" y="546652"/>
            <a:ext cx="10718072" cy="1273681"/>
          </a:xfrm>
        </p:spPr>
        <p:txBody>
          <a:bodyPr/>
          <a:lstStyle/>
          <a:p>
            <a:r>
              <a:rPr lang="en-ZA" b="1" dirty="0"/>
              <a:t>SESSION 4. </a:t>
            </a:r>
            <a:r>
              <a:rPr lang="en-US" dirty="0"/>
              <a:t/>
            </a:r>
            <a:br>
              <a:rPr lang="en-US" dirty="0"/>
            </a:br>
            <a:r>
              <a:rPr lang="en-US" b="1" dirty="0"/>
              <a:t>Discuss the market position of a selected organization in the relevant sub-sector</a:t>
            </a:r>
            <a:endParaRPr lang="en-US" dirty="0"/>
          </a:p>
        </p:txBody>
      </p:sp>
    </p:spTree>
    <p:extLst>
      <p:ext uri="{BB962C8B-B14F-4D97-AF65-F5344CB8AC3E}">
        <p14:creationId xmlns:p14="http://schemas.microsoft.com/office/powerpoint/2010/main" val="21604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98171"/>
            <a:ext cx="10770323" cy="4736452"/>
          </a:xfrm>
        </p:spPr>
        <p:txBody>
          <a:bodyPr/>
          <a:lstStyle/>
          <a:p>
            <a:r>
              <a:rPr lang="en-US" dirty="0">
                <a:solidFill>
                  <a:schemeClr val="tx1"/>
                </a:solidFill>
              </a:rPr>
              <a:t>In marketing, positioning has come to mean the process by which marketers try to create an image or identity in the minds of their target market for its product brand, or </a:t>
            </a:r>
            <a:r>
              <a:rPr lang="en-US" dirty="0" err="1">
                <a:solidFill>
                  <a:schemeClr val="tx1"/>
                </a:solidFill>
              </a:rPr>
              <a:t>organisation</a:t>
            </a:r>
            <a:r>
              <a:rPr lang="en-US" dirty="0">
                <a:solidFill>
                  <a:schemeClr val="tx1"/>
                </a:solidFill>
              </a:rPr>
              <a:t>, and what adds value to the customers.</a:t>
            </a:r>
          </a:p>
          <a:p>
            <a:r>
              <a:rPr lang="en-US" dirty="0">
                <a:solidFill>
                  <a:schemeClr val="tx1"/>
                </a:solidFill>
              </a:rPr>
              <a:t>Market positioning is the manipulation of a brand or family of brands to create a positive perception in the eyes of the public. If a product is well positioned, it will have strong sales, and it may become the go-to brand for people who need that particular product. Poor positioning, on the other hand, can lead to bad sales and a dubious reputation. A number of things are involved in market positioning, with entire firms specializing in this activity and working with clients to position their products effectively.</a:t>
            </a:r>
          </a:p>
          <a:p>
            <a:r>
              <a:rPr lang="en-US" dirty="0">
                <a:solidFill>
                  <a:schemeClr val="tx1"/>
                </a:solidFill>
              </a:rPr>
              <a:t>When a product is released, the company needs to think beyond what the product is for when it comes to positioning. It also thinks about the kinds of people it wants to buy the product. For example, a luxury car manufacturer might be less interested in promoting reliability, and more interested in promoting drivability, appealing to people who are looking for high-end cars which are enjoyable and exciting to drive. Conversely, a company making mouthwash might want to go for the bottom end of the market with an appealing low price, accompanied by claims asking consumers to “compare to the leading brand” so that they can see that the product contains the same active ingredients as a famous brand, at a much lower price.</a:t>
            </a:r>
          </a:p>
          <a:p>
            <a:endParaRPr lang="en-US" dirty="0"/>
          </a:p>
        </p:txBody>
      </p:sp>
      <p:sp>
        <p:nvSpPr>
          <p:cNvPr id="4" name="Title 3"/>
          <p:cNvSpPr>
            <a:spLocks noGrp="1"/>
          </p:cNvSpPr>
          <p:nvPr>
            <p:ph type="title"/>
          </p:nvPr>
        </p:nvSpPr>
        <p:spPr>
          <a:xfrm>
            <a:off x="707574" y="546652"/>
            <a:ext cx="10361020" cy="1273681"/>
          </a:xfrm>
        </p:spPr>
        <p:txBody>
          <a:bodyPr/>
          <a:lstStyle/>
          <a:p>
            <a:r>
              <a:rPr lang="en-US" b="1" dirty="0"/>
              <a:t>Introduction</a:t>
            </a:r>
            <a:br>
              <a:rPr lang="en-US" b="1" dirty="0"/>
            </a:br>
            <a:endParaRPr lang="en-US" dirty="0"/>
          </a:p>
        </p:txBody>
      </p:sp>
    </p:spTree>
    <p:extLst>
      <p:ext uri="{BB962C8B-B14F-4D97-AF65-F5344CB8AC3E}">
        <p14:creationId xmlns:p14="http://schemas.microsoft.com/office/powerpoint/2010/main" val="428891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33006"/>
            <a:ext cx="10988037" cy="4701617"/>
          </a:xfrm>
        </p:spPr>
        <p:txBody>
          <a:bodyPr/>
          <a:lstStyle/>
          <a:p>
            <a:r>
              <a:rPr lang="en-US" dirty="0">
                <a:solidFill>
                  <a:schemeClr val="tx1"/>
                </a:solidFill>
              </a:rPr>
              <a:t>The competitive position of a business is the position that a firm occupies in a market, or is trying to occupy, relative to its competition. </a:t>
            </a:r>
          </a:p>
          <a:p>
            <a:r>
              <a:rPr lang="en-US" b="1" dirty="0">
                <a:solidFill>
                  <a:schemeClr val="tx1"/>
                </a:solidFill>
              </a:rPr>
              <a:t>Competitive Advantage'</a:t>
            </a:r>
          </a:p>
          <a:p>
            <a:r>
              <a:rPr lang="en-US" dirty="0">
                <a:solidFill>
                  <a:schemeClr val="tx1"/>
                </a:solidFill>
              </a:rPr>
              <a:t> </a:t>
            </a:r>
          </a:p>
          <a:p>
            <a:r>
              <a:rPr lang="en-US" dirty="0">
                <a:solidFill>
                  <a:schemeClr val="tx1"/>
                </a:solidFill>
              </a:rPr>
              <a:t>An advantage that a firm ha </a:t>
            </a:r>
            <a:r>
              <a:rPr lang="en-US" dirty="0" err="1">
                <a:solidFill>
                  <a:schemeClr val="tx1"/>
                </a:solidFill>
              </a:rPr>
              <a:t>sover</a:t>
            </a:r>
            <a:r>
              <a:rPr lang="en-US" dirty="0">
                <a:solidFill>
                  <a:schemeClr val="tx1"/>
                </a:solidFill>
              </a:rPr>
              <a:t> its competitors, allowing it to generate greater sales or margins and/or retain more customers than its competition.</a:t>
            </a:r>
          </a:p>
          <a:p>
            <a:r>
              <a:rPr lang="en-US" dirty="0">
                <a:solidFill>
                  <a:schemeClr val="tx1"/>
                </a:solidFill>
              </a:rPr>
              <a:t>Competitive advantages give a company an edge over its rivals and an ability to generate greater value for the firm and its shareholders.</a:t>
            </a:r>
          </a:p>
          <a:p>
            <a:endParaRPr lang="en-US" dirty="0"/>
          </a:p>
        </p:txBody>
      </p:sp>
      <p:sp>
        <p:nvSpPr>
          <p:cNvPr id="4" name="Title 3"/>
          <p:cNvSpPr>
            <a:spLocks noGrp="1"/>
          </p:cNvSpPr>
          <p:nvPr>
            <p:ph type="title"/>
          </p:nvPr>
        </p:nvSpPr>
        <p:spPr>
          <a:xfrm>
            <a:off x="707574" y="546652"/>
            <a:ext cx="10665820" cy="1273681"/>
          </a:xfrm>
        </p:spPr>
        <p:txBody>
          <a:bodyPr/>
          <a:lstStyle/>
          <a:p>
            <a:r>
              <a:rPr lang="en-US" b="1" dirty="0"/>
              <a:t>Competitive position</a:t>
            </a:r>
            <a:br>
              <a:rPr lang="en-US" b="1" dirty="0"/>
            </a:br>
            <a:endParaRPr lang="en-US" dirty="0"/>
          </a:p>
        </p:txBody>
      </p:sp>
    </p:spTree>
    <p:extLst>
      <p:ext uri="{BB962C8B-B14F-4D97-AF65-F5344CB8AC3E}">
        <p14:creationId xmlns:p14="http://schemas.microsoft.com/office/powerpoint/2010/main" val="22319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31391478"/>
              </p:ext>
            </p:extLst>
          </p:nvPr>
        </p:nvGraphicFramePr>
        <p:xfrm>
          <a:off x="838200" y="1724296"/>
          <a:ext cx="10515600" cy="3727269"/>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1294662484"/>
                    </a:ext>
                  </a:extLst>
                </a:gridCol>
              </a:tblGrid>
              <a:tr h="1024430">
                <a:tc>
                  <a:txBody>
                    <a:bodyPr/>
                    <a:lstStyle/>
                    <a:p>
                      <a:pPr algn="ctr">
                        <a:lnSpc>
                          <a:spcPct val="115000"/>
                        </a:lnSpc>
                        <a:spcAft>
                          <a:spcPts val="0"/>
                        </a:spcAft>
                      </a:pPr>
                      <a:r>
                        <a:rPr lang="en-US" sz="1600" dirty="0">
                          <a:effectLst/>
                        </a:rPr>
                        <a:t>ESSENTIAL EMBEDDED KNOWLEDGE</a:t>
                      </a:r>
                      <a:endParaRPr lang="en-US" sz="1600" dirty="0">
                        <a:effectLst/>
                        <a:latin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051717357"/>
                  </a:ext>
                </a:extLst>
              </a:tr>
              <a:tr h="2702839">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1600" dirty="0">
                          <a:effectLst/>
                        </a:rPr>
                        <a:t>Learners can explain the structure and roles of the different types of </a:t>
                      </a:r>
                      <a:r>
                        <a:rPr lang="en-US" sz="1600" dirty="0" err="1">
                          <a:effectLst/>
                        </a:rPr>
                        <a:t>organisation</a:t>
                      </a:r>
                      <a:r>
                        <a:rPr lang="en-US" sz="1600" dirty="0">
                          <a:effectLst/>
                        </a:rPr>
                        <a:t> in this sector in South Africa, including their main business activities, using the terminology accepted within this sector. They are able to name </a:t>
                      </a:r>
                      <a:r>
                        <a:rPr lang="en-US" sz="1600" dirty="0" err="1">
                          <a:effectLst/>
                        </a:rPr>
                        <a:t>organisations</a:t>
                      </a:r>
                      <a:r>
                        <a:rPr lang="en-US" sz="1600" dirty="0">
                          <a:effectLst/>
                        </a:rPr>
                        <a:t> operating within this environment.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505783626"/>
                  </a:ext>
                </a:extLst>
              </a:tr>
            </a:tbl>
          </a:graphicData>
        </a:graphic>
      </p:graphicFrame>
    </p:spTree>
    <p:custDataLst>
      <p:tags r:id="rId1"/>
    </p:custDataLst>
    <p:extLst>
      <p:ext uri="{BB962C8B-B14F-4D97-AF65-F5344CB8AC3E}">
        <p14:creationId xmlns:p14="http://schemas.microsoft.com/office/powerpoint/2010/main" val="218084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Title 5"/>
          <p:cNvSpPr>
            <a:spLocks noGrp="1"/>
          </p:cNvSpPr>
          <p:nvPr>
            <p:ph type="title"/>
          </p:nvPr>
        </p:nvSpPr>
        <p:spPr/>
        <p:txBody>
          <a:bodyPr/>
          <a:lstStyle/>
          <a:p>
            <a:endParaRPr lang="en-US"/>
          </a:p>
        </p:txBody>
      </p:sp>
      <p:sp>
        <p:nvSpPr>
          <p:cNvPr id="7"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9"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10"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1"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839102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24297"/>
            <a:ext cx="10552609" cy="4710326"/>
          </a:xfrm>
        </p:spPr>
        <p:txBody>
          <a:bodyPr/>
          <a:lstStyle/>
          <a:p>
            <a:r>
              <a:rPr lang="en-US" dirty="0">
                <a:solidFill>
                  <a:schemeClr val="tx1"/>
                </a:solidFill>
              </a:rPr>
              <a:t>Because of the impact they had on the growth of the brand, and because they manage to hit on some universal truth that allows us to remember these campaigns years after they first began. In fact, many of us (myself included) might not have even been alive when these campaigns first aired! So here they are, in no particular order (rest assured, you can nominate your favorites in the comments) -- the best marketing and advertising campaigns of all time, and the lessons we can learn from them!</a:t>
            </a:r>
          </a:p>
          <a:p>
            <a:r>
              <a:rPr lang="en-US" b="1" dirty="0">
                <a:solidFill>
                  <a:schemeClr val="tx1"/>
                </a:solidFill>
              </a:rPr>
              <a:t>Volkswagen: Think Small</a:t>
            </a:r>
            <a:endParaRPr lang="en-US" dirty="0">
              <a:solidFill>
                <a:schemeClr val="tx1"/>
              </a:solidFill>
            </a:endParaRPr>
          </a:p>
          <a:p>
            <a:endParaRPr lang="en-US" dirty="0">
              <a:solidFill>
                <a:schemeClr val="tx1"/>
              </a:solidFill>
            </a:endParaRPr>
          </a:p>
        </p:txBody>
      </p:sp>
      <p:sp>
        <p:nvSpPr>
          <p:cNvPr id="4" name="Title 3"/>
          <p:cNvSpPr>
            <a:spLocks noGrp="1"/>
          </p:cNvSpPr>
          <p:nvPr>
            <p:ph type="title"/>
          </p:nvPr>
        </p:nvSpPr>
        <p:spPr>
          <a:xfrm>
            <a:off x="707574" y="546652"/>
            <a:ext cx="10874826" cy="1273681"/>
          </a:xfrm>
        </p:spPr>
        <p:txBody>
          <a:bodyPr/>
          <a:lstStyle/>
          <a:p>
            <a:r>
              <a:rPr lang="en-US" b="1" dirty="0"/>
              <a:t>Why are these 10 marketing campaigns the best of all time? </a:t>
            </a:r>
            <a:r>
              <a:rPr lang="en-US" dirty="0"/>
              <a:t/>
            </a:r>
            <a:br>
              <a:rPr lang="en-US" dirty="0"/>
            </a:br>
            <a:endParaRPr lang="en-US" dirty="0"/>
          </a:p>
        </p:txBody>
      </p:sp>
      <p:pic>
        <p:nvPicPr>
          <p:cNvPr id="8" name="img-1336489495538" descr="Think small"/>
          <p:cNvPicPr/>
          <p:nvPr/>
        </p:nvPicPr>
        <p:blipFill>
          <a:blip r:embed="rId3" cstate="print"/>
          <a:srcRect/>
          <a:stretch>
            <a:fillRect/>
          </a:stretch>
        </p:blipFill>
        <p:spPr bwMode="auto">
          <a:xfrm>
            <a:off x="1168445" y="3765505"/>
            <a:ext cx="2994252" cy="2409825"/>
          </a:xfrm>
          <a:prstGeom prst="rect">
            <a:avLst/>
          </a:prstGeom>
          <a:noFill/>
          <a:ln w="9525">
            <a:noFill/>
            <a:miter lim="800000"/>
            <a:headEnd/>
            <a:tailEnd/>
          </a:ln>
        </p:spPr>
      </p:pic>
    </p:spTree>
    <p:extLst>
      <p:ext uri="{BB962C8B-B14F-4D97-AF65-F5344CB8AC3E}">
        <p14:creationId xmlns:p14="http://schemas.microsoft.com/office/powerpoint/2010/main" val="659699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57349"/>
            <a:ext cx="10779032" cy="5877274"/>
          </a:xfrm>
        </p:spPr>
        <p:txBody>
          <a:bodyPr/>
          <a:lstStyle/>
          <a:p>
            <a:r>
              <a:rPr lang="en-US" dirty="0">
                <a:solidFill>
                  <a:schemeClr val="tx1"/>
                </a:solidFill>
              </a:rPr>
              <a:t>Many marketing and advertising professionals like to call this campaign the gold standard. Created by a legendary advertising group at Doyle Dane &amp; </a:t>
            </a:r>
            <a:r>
              <a:rPr lang="en-US" dirty="0" err="1">
                <a:solidFill>
                  <a:schemeClr val="tx1"/>
                </a:solidFill>
              </a:rPr>
              <a:t>Bernbach</a:t>
            </a:r>
            <a:r>
              <a:rPr lang="en-US" dirty="0">
                <a:solidFill>
                  <a:schemeClr val="tx1"/>
                </a:solidFill>
              </a:rPr>
              <a:t> in 1960, the campaign set out to answer one question: How do you change peoples' perceptions about not only a product, but about an entire group of people? Americans always had a propensity to buy big American cars, but even 15 years after WWII ended, Americans </a:t>
            </a:r>
            <a:r>
              <a:rPr lang="en-US" i="1" dirty="0">
                <a:solidFill>
                  <a:schemeClr val="tx1"/>
                </a:solidFill>
              </a:rPr>
              <a:t>really</a:t>
            </a:r>
            <a:r>
              <a:rPr lang="en-US" dirty="0">
                <a:solidFill>
                  <a:schemeClr val="tx1"/>
                </a:solidFill>
              </a:rPr>
              <a:t> didn’t buy small German cars. So what did this Volkswagen advertisement do? It played right into the audience’s expectations. You think I’m small? Yeah, I am. They never tried to be something they were not -- and that's the most important lesson we can learn from this campaign. Don’t try to sell your company, product, or service as something it’s not. Consumers appreciate honesty just as much as they appreciate hot girls in beer commercials.</a:t>
            </a:r>
          </a:p>
          <a:p>
            <a:r>
              <a:rPr lang="en-US" b="1" dirty="0">
                <a:solidFill>
                  <a:schemeClr val="tx1"/>
                </a:solidFill>
              </a:rPr>
              <a:t>Miller Lite: Great Taste, Less Filling</a:t>
            </a:r>
            <a:endParaRPr lang="en-US" dirty="0">
              <a:solidFill>
                <a:schemeClr val="tx1"/>
              </a:solidFill>
            </a:endParaRPr>
          </a:p>
          <a:p>
            <a:endParaRPr lang="en-US" dirty="0">
              <a:solidFill>
                <a:schemeClr val="tx1"/>
              </a:solidFill>
            </a:endParaRPr>
          </a:p>
        </p:txBody>
      </p:sp>
      <p:pic>
        <p:nvPicPr>
          <p:cNvPr id="5" name="img-1336488788009" descr="bob ueker "/>
          <p:cNvPicPr/>
          <p:nvPr/>
        </p:nvPicPr>
        <p:blipFill>
          <a:blip r:embed="rId3" cstate="print"/>
          <a:srcRect/>
          <a:stretch>
            <a:fillRect/>
          </a:stretch>
        </p:blipFill>
        <p:spPr bwMode="auto">
          <a:xfrm>
            <a:off x="1763077" y="3783602"/>
            <a:ext cx="1838325" cy="2495550"/>
          </a:xfrm>
          <a:prstGeom prst="rect">
            <a:avLst/>
          </a:prstGeom>
          <a:noFill/>
          <a:ln w="9525">
            <a:noFill/>
            <a:miter lim="800000"/>
            <a:headEnd/>
            <a:tailEnd/>
          </a:ln>
        </p:spPr>
      </p:pic>
    </p:spTree>
    <p:extLst>
      <p:ext uri="{BB962C8B-B14F-4D97-AF65-F5344CB8AC3E}">
        <p14:creationId xmlns:p14="http://schemas.microsoft.com/office/powerpoint/2010/main" val="12075646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79269"/>
            <a:ext cx="10404563" cy="5755354"/>
          </a:xfrm>
        </p:spPr>
        <p:txBody>
          <a:bodyPr/>
          <a:lstStyle/>
          <a:p>
            <a:r>
              <a:rPr lang="en-US" b="1" dirty="0">
                <a:solidFill>
                  <a:schemeClr val="tx1"/>
                </a:solidFill>
              </a:rPr>
              <a:t>Market Positioning </a:t>
            </a:r>
            <a:endParaRPr lang="en-US" dirty="0">
              <a:solidFill>
                <a:schemeClr val="tx1"/>
              </a:solidFill>
            </a:endParaRPr>
          </a:p>
          <a:p>
            <a:r>
              <a:rPr lang="en-US" b="1" dirty="0">
                <a:solidFill>
                  <a:schemeClr val="tx1"/>
                </a:solidFill>
              </a:rPr>
              <a:t>Positioning</a:t>
            </a:r>
            <a:r>
              <a:rPr lang="en-US" dirty="0">
                <a:solidFill>
                  <a:schemeClr val="tx1"/>
                </a:solidFill>
              </a:rPr>
              <a:t> refers to how you communicate the essential benefits of your small business to potential customers. Where you sell your product, how you make it, where you make it and your price all convey subtle messages to the marketplace, even without your using any overt advertising, public relations or promotions.</a:t>
            </a:r>
          </a:p>
          <a:p>
            <a:r>
              <a:rPr lang="en-US" b="1" dirty="0">
                <a:solidFill>
                  <a:schemeClr val="tx1"/>
                </a:solidFill>
              </a:rPr>
              <a:t> </a:t>
            </a:r>
            <a:endParaRPr lang="en-US" dirty="0">
              <a:solidFill>
                <a:schemeClr val="tx1"/>
              </a:solidFill>
            </a:endParaRPr>
          </a:p>
          <a:p>
            <a:r>
              <a:rPr lang="en-US" b="1" dirty="0">
                <a:solidFill>
                  <a:schemeClr val="tx1"/>
                </a:solidFill>
              </a:rPr>
              <a:t>Positioning Strategy</a:t>
            </a:r>
            <a:endParaRPr lang="en-US" dirty="0">
              <a:solidFill>
                <a:schemeClr val="tx1"/>
              </a:solidFill>
            </a:endParaRPr>
          </a:p>
          <a:p>
            <a:r>
              <a:rPr lang="en-US" dirty="0">
                <a:solidFill>
                  <a:schemeClr val="tx1"/>
                </a:solidFill>
              </a:rPr>
              <a:t>Positioning strategies can be conceived and developed in a variety of ways. It can be derived from the object attributes, competition, application, the types of consumers involved, or the characteristics of the product class. All these attributes represent a different approach in developing positioning strategies, even though all of them have the common objective of projecting a favorable image in the minds of the consumers or audience. </a:t>
            </a:r>
          </a:p>
        </p:txBody>
      </p:sp>
    </p:spTree>
    <p:extLst>
      <p:ext uri="{BB962C8B-B14F-4D97-AF65-F5344CB8AC3E}">
        <p14:creationId xmlns:p14="http://schemas.microsoft.com/office/powerpoint/2010/main" val="663467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143306" cy="4614290"/>
          </a:xfrm>
        </p:spPr>
        <p:txBody>
          <a:bodyPr/>
          <a:lstStyle/>
          <a:p>
            <a:pPr lvl="0"/>
            <a:r>
              <a:rPr lang="en-US" b="1" dirty="0">
                <a:solidFill>
                  <a:schemeClr val="tx1"/>
                </a:solidFill>
              </a:rPr>
              <a:t>Market profile:</a:t>
            </a:r>
            <a:r>
              <a:rPr lang="en-US" dirty="0">
                <a:solidFill>
                  <a:schemeClr val="tx1"/>
                </a:solidFill>
              </a:rPr>
              <a:t> Size, competitors, stage of growth</a:t>
            </a:r>
          </a:p>
          <a:p>
            <a:pPr lvl="0"/>
            <a:r>
              <a:rPr lang="en-US" b="1" dirty="0">
                <a:solidFill>
                  <a:schemeClr val="tx1"/>
                </a:solidFill>
              </a:rPr>
              <a:t>Customer segments:</a:t>
            </a:r>
            <a:r>
              <a:rPr lang="en-US" dirty="0">
                <a:solidFill>
                  <a:schemeClr val="tx1"/>
                </a:solidFill>
              </a:rPr>
              <a:t> Groups of prospects with similar wants &amp; needs</a:t>
            </a:r>
          </a:p>
          <a:p>
            <a:pPr lvl="0"/>
            <a:r>
              <a:rPr lang="en-US" b="1" dirty="0">
                <a:solidFill>
                  <a:schemeClr val="tx1"/>
                </a:solidFill>
              </a:rPr>
              <a:t>Competitive analysis:</a:t>
            </a:r>
            <a:r>
              <a:rPr lang="en-US" dirty="0">
                <a:solidFill>
                  <a:schemeClr val="tx1"/>
                </a:solidFill>
              </a:rPr>
              <a:t> Strengths, weaknesses, opportunities and threats in the landscape</a:t>
            </a:r>
          </a:p>
          <a:p>
            <a:pPr lvl="0"/>
            <a:r>
              <a:rPr lang="en-US" b="1" dirty="0">
                <a:solidFill>
                  <a:schemeClr val="tx1"/>
                </a:solidFill>
              </a:rPr>
              <a:t>Method for delivering value: </a:t>
            </a:r>
            <a:r>
              <a:rPr lang="en-US" dirty="0">
                <a:solidFill>
                  <a:schemeClr val="tx1"/>
                </a:solidFill>
              </a:rPr>
              <a:t>How you deliver value to your market at the highest level</a:t>
            </a:r>
          </a:p>
          <a:p>
            <a:r>
              <a:rPr lang="en-US" b="1" dirty="0">
                <a:solidFill>
                  <a:schemeClr val="tx1"/>
                </a:solidFill>
              </a:rPr>
              <a:t> </a:t>
            </a:r>
            <a:endParaRPr lang="en-US" dirty="0">
              <a:solidFill>
                <a:schemeClr val="tx1"/>
              </a:solidFill>
            </a:endParaRPr>
          </a:p>
          <a:p>
            <a:r>
              <a:rPr lang="en-US" b="1" dirty="0">
                <a:solidFill>
                  <a:schemeClr val="tx1"/>
                </a:solidFill>
              </a:rPr>
              <a:t>Evaluate your competition</a:t>
            </a:r>
            <a:endParaRPr lang="en-US" dirty="0">
              <a:solidFill>
                <a:schemeClr val="tx1"/>
              </a:solidFill>
            </a:endParaRPr>
          </a:p>
          <a:p>
            <a:pPr lvl="0"/>
            <a:r>
              <a:rPr lang="en-US" dirty="0">
                <a:solidFill>
                  <a:schemeClr val="tx1"/>
                </a:solidFill>
              </a:rPr>
              <a:t>List your competitors. Include any that can solve your customers’ problems, even if the competitors’ solutions are much different from yours – they’re still your competition.</a:t>
            </a:r>
          </a:p>
          <a:p>
            <a:pPr lvl="0"/>
            <a:r>
              <a:rPr lang="en-US" dirty="0">
                <a:solidFill>
                  <a:schemeClr val="tx1"/>
                </a:solidFill>
              </a:rPr>
              <a:t>Rate yourself and your direct competitors based on operational efficiency (price), product leadership and customer intimacy. It’s easy to think you’re the best, so be as impartial as you can be.</a:t>
            </a:r>
          </a:p>
          <a:p>
            <a:r>
              <a:rPr lang="en-US" b="1" dirty="0"/>
              <a:t> </a:t>
            </a:r>
            <a:endParaRPr lang="en-US" dirty="0"/>
          </a:p>
          <a:p>
            <a:endParaRPr lang="en-US" dirty="0"/>
          </a:p>
        </p:txBody>
      </p:sp>
      <p:sp>
        <p:nvSpPr>
          <p:cNvPr id="4" name="Title 3"/>
          <p:cNvSpPr>
            <a:spLocks noGrp="1"/>
          </p:cNvSpPr>
          <p:nvPr>
            <p:ph type="title"/>
          </p:nvPr>
        </p:nvSpPr>
        <p:spPr>
          <a:xfrm>
            <a:off x="707574" y="546652"/>
            <a:ext cx="9873340" cy="1273681"/>
          </a:xfrm>
        </p:spPr>
        <p:txBody>
          <a:bodyPr/>
          <a:lstStyle/>
          <a:p>
            <a:r>
              <a:rPr lang="en-US" dirty="0"/>
              <a:t>A good positioning strategy is influenced by:</a:t>
            </a:r>
            <a:br>
              <a:rPr lang="en-US" dirty="0"/>
            </a:br>
            <a:endParaRPr lang="en-US" dirty="0"/>
          </a:p>
        </p:txBody>
      </p:sp>
    </p:spTree>
    <p:extLst>
      <p:ext uri="{BB962C8B-B14F-4D97-AF65-F5344CB8AC3E}">
        <p14:creationId xmlns:p14="http://schemas.microsoft.com/office/powerpoint/2010/main" val="35113093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809897"/>
            <a:ext cx="10726780" cy="5624726"/>
          </a:xfrm>
        </p:spPr>
        <p:txBody>
          <a:bodyPr/>
          <a:lstStyle/>
          <a:p>
            <a:r>
              <a:rPr lang="en-US" b="1" dirty="0">
                <a:solidFill>
                  <a:schemeClr val="tx1"/>
                </a:solidFill>
              </a:rPr>
              <a:t>Stake a position</a:t>
            </a:r>
            <a:endParaRPr lang="en-US" dirty="0">
              <a:solidFill>
                <a:schemeClr val="tx1"/>
              </a:solidFill>
            </a:endParaRPr>
          </a:p>
          <a:p>
            <a:pPr lvl="0"/>
            <a:r>
              <a:rPr lang="en-US" dirty="0">
                <a:solidFill>
                  <a:schemeClr val="tx1"/>
                </a:solidFill>
              </a:rPr>
              <a:t>Identify areas where your competition is vulnerable.</a:t>
            </a:r>
          </a:p>
          <a:p>
            <a:pPr lvl="0"/>
            <a:r>
              <a:rPr lang="en-US" dirty="0">
                <a:solidFill>
                  <a:schemeClr val="tx1"/>
                </a:solidFill>
              </a:rPr>
              <a:t>Determine whether you can focus on those vulnerable areas – they’re major opportunities.</a:t>
            </a:r>
          </a:p>
          <a:p>
            <a:pPr lvl="0"/>
            <a:r>
              <a:rPr lang="en-US" dirty="0">
                <a:solidFill>
                  <a:schemeClr val="tx1"/>
                </a:solidFill>
              </a:rPr>
              <a:t>Make a decision on how to position your offering or company</a:t>
            </a:r>
            <a:r>
              <a:rPr lang="en-US" dirty="0" smtClean="0">
                <a:solidFill>
                  <a:schemeClr val="tx1"/>
                </a:solidFill>
              </a:rPr>
              <a:t>.</a:t>
            </a:r>
            <a:endParaRPr lang="en-US" dirty="0">
              <a:solidFill>
                <a:schemeClr val="tx1"/>
              </a:solidFill>
            </a:endParaRPr>
          </a:p>
          <a:p>
            <a:r>
              <a:rPr lang="en-US" b="1" dirty="0">
                <a:solidFill>
                  <a:schemeClr val="tx1"/>
                </a:solidFill>
              </a:rPr>
              <a:t>Select the mindshare you want to own, and record your strategy</a:t>
            </a:r>
            <a:endParaRPr lang="en-US" dirty="0">
              <a:solidFill>
                <a:schemeClr val="tx1"/>
              </a:solidFill>
            </a:endParaRPr>
          </a:p>
          <a:p>
            <a:pPr lvl="0"/>
            <a:r>
              <a:rPr lang="en-US" dirty="0">
                <a:solidFill>
                  <a:schemeClr val="tx1"/>
                </a:solidFill>
              </a:rPr>
              <a:t>Review the components of your market and evaluate what you want to be known for in the future. Condense all your research and analysis into the “one thing” that you want to be known for, and design your long-term strategy to achieve it.</a:t>
            </a:r>
          </a:p>
          <a:p>
            <a:r>
              <a:rPr lang="en-US" b="1" dirty="0">
                <a:solidFill>
                  <a:schemeClr val="tx1"/>
                </a:solidFill>
              </a:rPr>
              <a:t> Specific </a:t>
            </a:r>
            <a:r>
              <a:rPr lang="en-US" b="1" dirty="0" smtClean="0">
                <a:solidFill>
                  <a:schemeClr val="tx1"/>
                </a:solidFill>
              </a:rPr>
              <a:t>Demographic</a:t>
            </a:r>
            <a:endParaRPr lang="en-US" dirty="0">
              <a:solidFill>
                <a:schemeClr val="tx1"/>
              </a:solidFill>
            </a:endParaRPr>
          </a:p>
          <a:p>
            <a:r>
              <a:rPr lang="en-US" dirty="0">
                <a:solidFill>
                  <a:schemeClr val="tx1"/>
                </a:solidFill>
              </a:rPr>
              <a:t>If you try to be everything to everyone, you may not appeal to any group. For example, Secret deodorant markets itself as made specifically for women. This loses it sales among men; but it may increase its overall market share by getting more women to buy this deodorant than other brands, since they believe it is unique. Makers of athletic equipment offer different models of the same equipment for beginners and advanced players, making those products more attractive to specific consumers.</a:t>
            </a:r>
          </a:p>
          <a:p>
            <a:r>
              <a:rPr lang="en-US" b="1" dirty="0"/>
              <a:t/>
            </a:r>
            <a:br>
              <a:rPr lang="en-US" b="1" dirty="0"/>
            </a:br>
            <a:endParaRPr lang="en-US" dirty="0"/>
          </a:p>
        </p:txBody>
      </p:sp>
    </p:spTree>
    <p:extLst>
      <p:ext uri="{BB962C8B-B14F-4D97-AF65-F5344CB8AC3E}">
        <p14:creationId xmlns:p14="http://schemas.microsoft.com/office/powerpoint/2010/main" val="11097553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35726"/>
            <a:ext cx="11092540" cy="5798897"/>
          </a:xfrm>
        </p:spPr>
        <p:txBody>
          <a:bodyPr/>
          <a:lstStyle/>
          <a:p>
            <a:r>
              <a:rPr lang="en-US" b="1" dirty="0">
                <a:solidFill>
                  <a:schemeClr val="tx1"/>
                </a:solidFill>
              </a:rPr>
              <a:t>Low-Price Strategy</a:t>
            </a:r>
            <a:endParaRPr lang="en-US" dirty="0">
              <a:solidFill>
                <a:schemeClr val="tx1"/>
              </a:solidFill>
            </a:endParaRPr>
          </a:p>
          <a:p>
            <a:r>
              <a:rPr lang="en-US" dirty="0">
                <a:solidFill>
                  <a:schemeClr val="tx1"/>
                </a:solidFill>
              </a:rPr>
              <a:t>Some companies position themselves as affordable options for consumers by selling low-priced goods. This may require a corresponding decrease in quality, such as a restaurant spending less on interior design or a car manufacturer offering fewer standard options, such as leather seats. An example of this low-price strategy is the 99-cent menus offered by many fast-food chains. Consumers know they can get a sandwich, side and drink for less than R50-00. This strategy works only if your potential customer is looking for affordability.</a:t>
            </a:r>
          </a:p>
          <a:p>
            <a:r>
              <a:rPr lang="en-US" b="1" dirty="0">
                <a:solidFill>
                  <a:schemeClr val="tx1"/>
                </a:solidFill>
              </a:rPr>
              <a:t> </a:t>
            </a:r>
            <a:endParaRPr lang="en-US" dirty="0">
              <a:solidFill>
                <a:schemeClr val="tx1"/>
              </a:solidFill>
            </a:endParaRPr>
          </a:p>
          <a:p>
            <a:r>
              <a:rPr lang="en-US" b="1" dirty="0">
                <a:solidFill>
                  <a:schemeClr val="tx1"/>
                </a:solidFill>
              </a:rPr>
              <a:t>High-Price Strategy</a:t>
            </a:r>
            <a:endParaRPr lang="en-US" dirty="0">
              <a:solidFill>
                <a:schemeClr val="tx1"/>
              </a:solidFill>
            </a:endParaRPr>
          </a:p>
          <a:p>
            <a:r>
              <a:rPr lang="en-US" dirty="0">
                <a:solidFill>
                  <a:schemeClr val="tx1"/>
                </a:solidFill>
              </a:rPr>
              <a:t>Some companies price their products or services higher than their competition to create a perceived value. Consumers wonder why a particular company is able to sell its product for more or why their fellow consumers are willing to pay more for the product. In the end, they may believe that the higher-priced product or service is worth more. An example of this strategy is a personal trainer who charges </a:t>
            </a:r>
            <a:r>
              <a:rPr lang="en-US" dirty="0" smtClean="0">
                <a:solidFill>
                  <a:schemeClr val="tx1"/>
                </a:solidFill>
              </a:rPr>
              <a:t>R10 </a:t>
            </a:r>
            <a:r>
              <a:rPr lang="en-US" dirty="0">
                <a:solidFill>
                  <a:schemeClr val="tx1"/>
                </a:solidFill>
              </a:rPr>
              <a:t>per hour more than the other trainers in his town.</a:t>
            </a:r>
          </a:p>
          <a:p>
            <a:endParaRPr lang="en-US" dirty="0">
              <a:solidFill>
                <a:schemeClr val="tx1"/>
              </a:solidFill>
            </a:endParaRPr>
          </a:p>
        </p:txBody>
      </p:sp>
    </p:spTree>
    <p:extLst>
      <p:ext uri="{BB962C8B-B14F-4D97-AF65-F5344CB8AC3E}">
        <p14:creationId xmlns:p14="http://schemas.microsoft.com/office/powerpoint/2010/main" val="23561414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33997" y="1349829"/>
            <a:ext cx="10552609" cy="5973069"/>
          </a:xfrm>
        </p:spPr>
        <p:txBody>
          <a:bodyPr/>
          <a:lstStyle/>
          <a:p>
            <a:r>
              <a:rPr lang="en-US" b="1" dirty="0">
                <a:solidFill>
                  <a:schemeClr val="tx1"/>
                </a:solidFill>
              </a:rPr>
              <a:t>Distribution</a:t>
            </a:r>
            <a:endParaRPr lang="en-US" dirty="0">
              <a:solidFill>
                <a:schemeClr val="tx1"/>
              </a:solidFill>
            </a:endParaRPr>
          </a:p>
          <a:p>
            <a:r>
              <a:rPr lang="en-US" dirty="0">
                <a:solidFill>
                  <a:schemeClr val="tx1"/>
                </a:solidFill>
              </a:rPr>
              <a:t>Where you sell your product says much about its quality. Tennis and golf equipment manufacturers position certain models in their line as higher quality by selling them only in pro shops or specialty stores. Because these rackets and clubs are not available at Walmart or Target, the public may believe these are the top-of-the-line models and desire them more.</a:t>
            </a:r>
          </a:p>
          <a:p>
            <a:r>
              <a:rPr lang="en-US" b="1" dirty="0">
                <a:solidFill>
                  <a:schemeClr val="tx1"/>
                </a:solidFill>
              </a:rPr>
              <a:t> </a:t>
            </a:r>
            <a:endParaRPr lang="en-US" dirty="0">
              <a:solidFill>
                <a:schemeClr val="tx1"/>
              </a:solidFill>
            </a:endParaRPr>
          </a:p>
          <a:p>
            <a:r>
              <a:rPr lang="en-US" b="1" dirty="0">
                <a:solidFill>
                  <a:schemeClr val="tx1"/>
                </a:solidFill>
              </a:rPr>
              <a:t>Affinity</a:t>
            </a:r>
            <a:endParaRPr lang="en-US" dirty="0">
              <a:solidFill>
                <a:schemeClr val="tx1"/>
              </a:solidFill>
            </a:endParaRPr>
          </a:p>
          <a:p>
            <a:r>
              <a:rPr lang="en-US" dirty="0">
                <a:solidFill>
                  <a:schemeClr val="tx1"/>
                </a:solidFill>
              </a:rPr>
              <a:t>If you have a customer base with a common, personal denominator, you can position your company to play on their loyalty to their group. Examples of this type of positioning include marketers who advertise their products as made locally or in the United States; Christian-owned businesses; alignment with a charity; or sponsorship of a school sports program.</a:t>
            </a:r>
          </a:p>
          <a:p>
            <a:endParaRPr lang="en-US" dirty="0"/>
          </a:p>
        </p:txBody>
      </p:sp>
    </p:spTree>
    <p:extLst>
      <p:ext uri="{BB962C8B-B14F-4D97-AF65-F5344CB8AC3E}">
        <p14:creationId xmlns:p14="http://schemas.microsoft.com/office/powerpoint/2010/main" val="2980371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047208" y="2654126"/>
            <a:ext cx="10282643" cy="1273681"/>
          </a:xfrm>
        </p:spPr>
        <p:txBody>
          <a:bodyPr/>
          <a:lstStyle/>
          <a:p>
            <a:pPr algn="ctr"/>
            <a:r>
              <a:rPr lang="en-US" b="1" dirty="0"/>
              <a:t>Biggest challenges / threats to an organization’s future success.</a:t>
            </a:r>
            <a:endParaRPr lang="en-US" dirty="0"/>
          </a:p>
        </p:txBody>
      </p:sp>
    </p:spTree>
    <p:extLst>
      <p:ext uri="{BB962C8B-B14F-4D97-AF65-F5344CB8AC3E}">
        <p14:creationId xmlns:p14="http://schemas.microsoft.com/office/powerpoint/2010/main" val="15789980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www.cherylcran.com/wp-content/uploads/2012/04/Biggest-challenges-of-your-organization-Cran-030512-Q6.jpg">
            <a:hlinkClick r:id="rId3"/>
          </p:cNvPr>
          <p:cNvPicPr/>
          <p:nvPr/>
        </p:nvPicPr>
        <p:blipFill>
          <a:blip r:embed="rId4" cstate="print"/>
          <a:srcRect/>
          <a:stretch>
            <a:fillRect/>
          </a:stretch>
        </p:blipFill>
        <p:spPr bwMode="auto">
          <a:xfrm>
            <a:off x="2577737" y="0"/>
            <a:ext cx="6662057" cy="6858000"/>
          </a:xfrm>
          <a:prstGeom prst="rect">
            <a:avLst/>
          </a:prstGeom>
          <a:noFill/>
          <a:ln w="9525">
            <a:noFill/>
            <a:miter lim="800000"/>
            <a:headEnd/>
            <a:tailEnd/>
          </a:ln>
        </p:spPr>
      </p:pic>
    </p:spTree>
    <p:extLst>
      <p:ext uri="{BB962C8B-B14F-4D97-AF65-F5344CB8AC3E}">
        <p14:creationId xmlns:p14="http://schemas.microsoft.com/office/powerpoint/2010/main" val="3114069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715589"/>
            <a:ext cx="10064929" cy="4719034"/>
          </a:xfrm>
        </p:spPr>
        <p:txBody>
          <a:bodyPr/>
          <a:lstStyle/>
          <a:p>
            <a:pPr lvl="0"/>
            <a:r>
              <a:rPr lang="en-US" dirty="0">
                <a:solidFill>
                  <a:schemeClr val="tx1"/>
                </a:solidFill>
              </a:rPr>
              <a:t>"A group of persons with a common objective" (Neoclassical)</a:t>
            </a:r>
          </a:p>
          <a:p>
            <a:pPr lvl="0"/>
            <a:r>
              <a:rPr lang="en-US" dirty="0">
                <a:solidFill>
                  <a:schemeClr val="tx1"/>
                </a:solidFill>
              </a:rPr>
              <a:t>"A structured process in which individuals interact for objectives" (Hicks, Management of Organizations, p.23)</a:t>
            </a:r>
          </a:p>
          <a:p>
            <a:pPr lvl="0"/>
            <a:r>
              <a:rPr lang="en-US" dirty="0">
                <a:solidFill>
                  <a:schemeClr val="tx1"/>
                </a:solidFill>
              </a:rPr>
              <a:t>"A structure of relationships, power, objectives, roles, activities, communications and other factors that exist when persons work together" (Classical </a:t>
            </a:r>
            <a:r>
              <a:rPr lang="en-US" dirty="0" err="1">
                <a:solidFill>
                  <a:schemeClr val="tx1"/>
                </a:solidFill>
              </a:rPr>
              <a:t>amalgamism</a:t>
            </a:r>
            <a:r>
              <a:rPr lang="en-US" dirty="0">
                <a:solidFill>
                  <a:schemeClr val="tx1"/>
                </a:solidFill>
              </a:rPr>
              <a:t>)</a:t>
            </a:r>
          </a:p>
          <a:p>
            <a:pPr lvl="0"/>
            <a:r>
              <a:rPr lang="en-US" dirty="0">
                <a:solidFill>
                  <a:schemeClr val="tx1"/>
                </a:solidFill>
              </a:rPr>
              <a:t>"A dynamic social system of cooperative interactions with the purpose of satisfying individual needs" (</a:t>
            </a:r>
            <a:r>
              <a:rPr lang="en-US" dirty="0" err="1">
                <a:solidFill>
                  <a:schemeClr val="tx1"/>
                </a:solidFill>
              </a:rPr>
              <a:t>Chaster</a:t>
            </a:r>
            <a:r>
              <a:rPr lang="en-US" dirty="0">
                <a:solidFill>
                  <a:schemeClr val="tx1"/>
                </a:solidFill>
              </a:rPr>
              <a:t> Barnard, 1938; = transition between neoclassical and modern; accommodating formal and informal aspects of organizations)</a:t>
            </a:r>
          </a:p>
          <a:p>
            <a:pPr lvl="0"/>
            <a:r>
              <a:rPr lang="en-US" dirty="0">
                <a:solidFill>
                  <a:schemeClr val="tx1"/>
                </a:solidFill>
              </a:rPr>
              <a:t>"A set of social relations deliberately created, with the explicit intention of continuously accomplishing some specific goals or purposes" (</a:t>
            </a:r>
            <a:r>
              <a:rPr lang="en-US" dirty="0" err="1">
                <a:solidFill>
                  <a:schemeClr val="tx1"/>
                </a:solidFill>
              </a:rPr>
              <a:t>Stinchcombe</a:t>
            </a:r>
            <a:r>
              <a:rPr lang="en-US" dirty="0">
                <a:solidFill>
                  <a:schemeClr val="tx1"/>
                </a:solidFill>
              </a:rPr>
              <a:t>, in </a:t>
            </a:r>
            <a:r>
              <a:rPr lang="en-US" dirty="0" err="1">
                <a:solidFill>
                  <a:schemeClr val="tx1"/>
                </a:solidFill>
              </a:rPr>
              <a:t>J.March</a:t>
            </a:r>
            <a:r>
              <a:rPr lang="en-US" dirty="0">
                <a:solidFill>
                  <a:schemeClr val="tx1"/>
                </a:solidFill>
              </a:rPr>
              <a:t>, ed., Handbook of Organizations, 1964, p.142.)</a:t>
            </a:r>
          </a:p>
          <a:p>
            <a:pPr lvl="0"/>
            <a:r>
              <a:rPr lang="en-US" dirty="0">
                <a:solidFill>
                  <a:schemeClr val="tx1"/>
                </a:solidFill>
              </a:rPr>
              <a:t>"A system of structural interpersonal relations ... (within which) ... individuals are differentiated in terms of authority, status, and role with the result that personal interaction is prescribed... Anticipated reactions tend to occur, while ambiguity and spontaneity are decreased" (R.V. </a:t>
            </a:r>
            <a:r>
              <a:rPr lang="en-US" dirty="0" err="1">
                <a:solidFill>
                  <a:schemeClr val="tx1"/>
                </a:solidFill>
              </a:rPr>
              <a:t>Presthus</a:t>
            </a:r>
            <a:r>
              <a:rPr lang="en-US" dirty="0">
                <a:solidFill>
                  <a:schemeClr val="tx1"/>
                </a:solidFill>
              </a:rPr>
              <a:t>)</a:t>
            </a:r>
          </a:p>
          <a:p>
            <a:endParaRPr lang="en-US" dirty="0">
              <a:solidFill>
                <a:schemeClr val="tx1"/>
              </a:solidFill>
            </a:endParaRPr>
          </a:p>
        </p:txBody>
      </p:sp>
      <p:sp>
        <p:nvSpPr>
          <p:cNvPr id="4" name="Title 3"/>
          <p:cNvSpPr>
            <a:spLocks noGrp="1"/>
          </p:cNvSpPr>
          <p:nvPr>
            <p:ph type="title"/>
          </p:nvPr>
        </p:nvSpPr>
        <p:spPr>
          <a:xfrm>
            <a:off x="707573" y="546652"/>
            <a:ext cx="10552609" cy="1273681"/>
          </a:xfrm>
        </p:spPr>
        <p:txBody>
          <a:bodyPr/>
          <a:lstStyle/>
          <a:p>
            <a:r>
              <a:rPr lang="en-US" b="1" dirty="0">
                <a:solidFill>
                  <a:schemeClr val="tx1"/>
                </a:solidFill>
              </a:rPr>
              <a:t>What is an "Organization?</a:t>
            </a:r>
            <a:r>
              <a:rPr lang="en-US" dirty="0">
                <a:solidFill>
                  <a:schemeClr val="tx1"/>
                </a:solidFill>
              </a:rPr>
              <a:t/>
            </a:r>
            <a:br>
              <a:rPr lang="en-US" dirty="0">
                <a:solidFill>
                  <a:schemeClr val="tx1"/>
                </a:solidFill>
              </a:rPr>
            </a:br>
            <a:endParaRPr lang="en-US" dirty="0">
              <a:solidFill>
                <a:schemeClr val="tx1"/>
              </a:solidFill>
            </a:endParaRPr>
          </a:p>
        </p:txBody>
      </p:sp>
    </p:spTree>
    <p:custDataLst>
      <p:tags r:id="rId1"/>
    </p:custDataLst>
    <p:extLst>
      <p:ext uri="{BB962C8B-B14F-4D97-AF65-F5344CB8AC3E}">
        <p14:creationId xmlns:p14="http://schemas.microsoft.com/office/powerpoint/2010/main" val="9769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33551" y="1593668"/>
            <a:ext cx="10265226" cy="4788703"/>
          </a:xfrm>
        </p:spPr>
        <p:txBody>
          <a:bodyPr/>
          <a:lstStyle/>
          <a:p>
            <a:r>
              <a:rPr lang="en-US" dirty="0">
                <a:solidFill>
                  <a:schemeClr val="tx1"/>
                </a:solidFill>
              </a:rPr>
              <a:t>Organizations are facing different challenges in today's environment like</a:t>
            </a:r>
            <a:r>
              <a:rPr lang="en-US" dirty="0" smtClean="0">
                <a:solidFill>
                  <a:schemeClr val="tx1"/>
                </a:solidFill>
              </a:rPr>
              <a:t>:</a:t>
            </a:r>
            <a:endParaRPr lang="en-US" dirty="0">
              <a:solidFill>
                <a:schemeClr val="tx1"/>
              </a:solidFill>
            </a:endParaRPr>
          </a:p>
          <a:p>
            <a:pPr lvl="0"/>
            <a:r>
              <a:rPr lang="en-US" b="1" dirty="0">
                <a:solidFill>
                  <a:schemeClr val="tx1"/>
                </a:solidFill>
              </a:rPr>
              <a:t>Technology</a:t>
            </a:r>
            <a:r>
              <a:rPr lang="en-US" dirty="0">
                <a:solidFill>
                  <a:schemeClr val="tx1"/>
                </a:solidFill>
              </a:rPr>
              <a:t>: Only 20 years ago, few workers used fax machines or e-mail, and computers occupied entire rooms, not desktops. Advances in information and communication technology have permanently altered the workplace by changing the way information is created, stored, used, and shared.</a:t>
            </a:r>
          </a:p>
          <a:p>
            <a:pPr lvl="0"/>
            <a:r>
              <a:rPr lang="en-US" b="1" dirty="0">
                <a:solidFill>
                  <a:schemeClr val="tx1"/>
                </a:solidFill>
              </a:rPr>
              <a:t>Diverse Workforce</a:t>
            </a:r>
            <a:r>
              <a:rPr lang="en-US" dirty="0">
                <a:solidFill>
                  <a:schemeClr val="tx1"/>
                </a:solidFill>
              </a:rPr>
              <a:t>: A diverse workforce refers to two or more groups, each of whose members are identifiable and distinguishable based on demographic or other characteristics like gender, age group, education etc. Several barriers in dealing with diversity include stereotyping, prejudice, ethnocentrism, discrimination, tokenism, and gender-role stereotypes.</a:t>
            </a:r>
          </a:p>
          <a:p>
            <a:pPr lvl="0"/>
            <a:r>
              <a:rPr lang="en-US" b="1" dirty="0">
                <a:solidFill>
                  <a:schemeClr val="tx1"/>
                </a:solidFill>
              </a:rPr>
              <a:t>Multiple Stakeholders</a:t>
            </a:r>
            <a:r>
              <a:rPr lang="en-US" dirty="0">
                <a:solidFill>
                  <a:schemeClr val="tx1"/>
                </a:solidFill>
              </a:rPr>
              <a:t>: Stakeholders are those who have interests in the company. Multiple stakeholders for an organization include the customers, suppliers, consumers, investors, lenders, etc.</a:t>
            </a:r>
          </a:p>
          <a:p>
            <a:pPr lvl="0"/>
            <a:r>
              <a:rPr lang="en-US" b="1" dirty="0">
                <a:solidFill>
                  <a:schemeClr val="tx1"/>
                </a:solidFill>
              </a:rPr>
              <a:t>Responsiveness</a:t>
            </a:r>
            <a:r>
              <a:rPr lang="en-US" dirty="0">
                <a:solidFill>
                  <a:schemeClr val="tx1"/>
                </a:solidFill>
              </a:rPr>
              <a:t>: A corporation has to be responsive to the challenges and threats that it faces from within the internal or external environment. It requires quick responsiveness to meet the challenges and opportunities arising out of these changes</a:t>
            </a:r>
            <a:r>
              <a:rPr lang="en-US" dirty="0"/>
              <a:t>.</a:t>
            </a:r>
          </a:p>
          <a:p>
            <a:endParaRPr lang="en-US" dirty="0"/>
          </a:p>
        </p:txBody>
      </p:sp>
      <p:sp>
        <p:nvSpPr>
          <p:cNvPr id="4" name="Title 3"/>
          <p:cNvSpPr>
            <a:spLocks noGrp="1"/>
          </p:cNvSpPr>
          <p:nvPr>
            <p:ph type="title"/>
          </p:nvPr>
        </p:nvSpPr>
        <p:spPr>
          <a:xfrm>
            <a:off x="707574" y="546652"/>
            <a:ext cx="10117180" cy="1273681"/>
          </a:xfrm>
        </p:spPr>
        <p:txBody>
          <a:bodyPr/>
          <a:lstStyle/>
          <a:p>
            <a:r>
              <a:rPr lang="en-US" b="1" dirty="0"/>
              <a:t>The challenges faced by today's organizations:</a:t>
            </a:r>
            <a:r>
              <a:rPr lang="en-US" dirty="0"/>
              <a:t/>
            </a:r>
            <a:br>
              <a:rPr lang="en-US" dirty="0"/>
            </a:br>
            <a:endParaRPr lang="en-US" dirty="0"/>
          </a:p>
        </p:txBody>
      </p:sp>
    </p:spTree>
    <p:extLst>
      <p:ext uri="{BB962C8B-B14F-4D97-AF65-F5344CB8AC3E}">
        <p14:creationId xmlns:p14="http://schemas.microsoft.com/office/powerpoint/2010/main" val="2624455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709363" cy="4614290"/>
          </a:xfrm>
        </p:spPr>
        <p:txBody>
          <a:bodyPr/>
          <a:lstStyle/>
          <a:p>
            <a:r>
              <a:rPr lang="en-US" dirty="0">
                <a:solidFill>
                  <a:schemeClr val="tx1"/>
                </a:solidFill>
              </a:rPr>
              <a:t>Specifically, it is your company's unique skills and resources working to implement strategies that competitors cannot implement as effectively. Understanding your competitive advantage is critical. It is the reason you are in business. It is what you do best that draws customers to buy your product/service instead of your competitor's. Extremely successful companies deliberately make choices to be unique and different in activities that they are really, really good at and they focus all of their energy in these areas.</a:t>
            </a:r>
          </a:p>
          <a:p>
            <a:r>
              <a:rPr lang="en-US" b="1" dirty="0">
                <a:solidFill>
                  <a:schemeClr val="tx1"/>
                </a:solidFill>
              </a:rPr>
              <a:t> </a:t>
            </a:r>
            <a:endParaRPr lang="en-US" dirty="0">
              <a:solidFill>
                <a:schemeClr val="tx1"/>
              </a:solidFill>
            </a:endParaRPr>
          </a:p>
          <a:p>
            <a:r>
              <a:rPr lang="en-US" b="1" dirty="0">
                <a:solidFill>
                  <a:schemeClr val="tx1"/>
                </a:solidFill>
              </a:rPr>
              <a:t>Sustaining Your Advantage Over the </a:t>
            </a:r>
            <a:r>
              <a:rPr lang="en-US" b="1" dirty="0" smtClean="0">
                <a:solidFill>
                  <a:schemeClr val="tx1"/>
                </a:solidFill>
              </a:rPr>
              <a:t>Competition</a:t>
            </a:r>
            <a:endParaRPr lang="en-US" dirty="0">
              <a:solidFill>
                <a:schemeClr val="tx1"/>
              </a:solidFill>
            </a:endParaRPr>
          </a:p>
          <a:p>
            <a:r>
              <a:rPr lang="en-US" dirty="0">
                <a:solidFill>
                  <a:schemeClr val="tx1"/>
                </a:solidFill>
              </a:rPr>
              <a:t>Of course, once you have identified your competitive advantage(s), you're not done. It is not enough just to have an advantage over your competitors. For your business to be great, it needs to weather competitive and environmental storms. You have to be able to combat today's fierce market forces and uncertainty. In other words, your competitive advantage needs to be sustainable and able to endure the test of time for your company to be great. Why? Because most advantages can be duplicated within a period of time.</a:t>
            </a:r>
          </a:p>
          <a:p>
            <a:endParaRPr lang="en-US" dirty="0"/>
          </a:p>
        </p:txBody>
      </p:sp>
      <p:sp>
        <p:nvSpPr>
          <p:cNvPr id="4" name="Title 3"/>
          <p:cNvSpPr>
            <a:spLocks noGrp="1"/>
          </p:cNvSpPr>
          <p:nvPr>
            <p:ph type="title"/>
          </p:nvPr>
        </p:nvSpPr>
        <p:spPr>
          <a:xfrm>
            <a:off x="707574" y="546652"/>
            <a:ext cx="10570026" cy="1273681"/>
          </a:xfrm>
        </p:spPr>
        <p:txBody>
          <a:bodyPr/>
          <a:lstStyle/>
          <a:p>
            <a:r>
              <a:rPr lang="en-US" b="1" dirty="0"/>
              <a:t>What is Competitive Advantage?</a:t>
            </a:r>
            <a:r>
              <a:rPr lang="en-US" dirty="0"/>
              <a:t/>
            </a:r>
            <a:br>
              <a:rPr lang="en-US" dirty="0"/>
            </a:br>
            <a:endParaRPr lang="en-US" dirty="0"/>
          </a:p>
        </p:txBody>
      </p:sp>
    </p:spTree>
    <p:extLst>
      <p:ext uri="{BB962C8B-B14F-4D97-AF65-F5344CB8AC3E}">
        <p14:creationId xmlns:p14="http://schemas.microsoft.com/office/powerpoint/2010/main" val="1129351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698171"/>
            <a:ext cx="10770323" cy="4736452"/>
          </a:xfrm>
        </p:spPr>
        <p:txBody>
          <a:bodyPr/>
          <a:lstStyle/>
          <a:p>
            <a:r>
              <a:rPr lang="en-US" b="1" dirty="0">
                <a:solidFill>
                  <a:schemeClr val="tx1"/>
                </a:solidFill>
              </a:rPr>
              <a:t>Assess the Market Place and Industry </a:t>
            </a:r>
            <a:r>
              <a:rPr lang="en-US" b="1" dirty="0" smtClean="0">
                <a:solidFill>
                  <a:schemeClr val="tx1"/>
                </a:solidFill>
              </a:rPr>
              <a:t>Direction</a:t>
            </a:r>
            <a:endParaRPr lang="en-US" dirty="0">
              <a:solidFill>
                <a:schemeClr val="tx1"/>
              </a:solidFill>
            </a:endParaRPr>
          </a:p>
          <a:p>
            <a:r>
              <a:rPr lang="en-US" dirty="0">
                <a:solidFill>
                  <a:schemeClr val="tx1"/>
                </a:solidFill>
              </a:rPr>
              <a:t>Identify drivers in the market place and the future direction of the organization's industry (e.g., free trade, de-regulation, technology and its impact on consumers and business, merging of industries offering distinct but related products and services, such as telephone, cable television and computer companies). Identify issues affecting the industry (e.g., economics, regulatory or political issues).</a:t>
            </a:r>
          </a:p>
          <a:p>
            <a:r>
              <a:rPr lang="en-US" dirty="0">
                <a:solidFill>
                  <a:schemeClr val="tx1"/>
                </a:solidFill>
              </a:rPr>
              <a:t> </a:t>
            </a:r>
          </a:p>
          <a:p>
            <a:r>
              <a:rPr lang="en-US" b="1" dirty="0">
                <a:solidFill>
                  <a:schemeClr val="tx1"/>
                </a:solidFill>
              </a:rPr>
              <a:t>Assess Products and Services</a:t>
            </a:r>
            <a:endParaRPr lang="en-US" dirty="0">
              <a:solidFill>
                <a:schemeClr val="tx1"/>
              </a:solidFill>
            </a:endParaRPr>
          </a:p>
          <a:p>
            <a:r>
              <a:rPr lang="en-US" dirty="0">
                <a:solidFill>
                  <a:schemeClr val="tx1"/>
                </a:solidFill>
              </a:rPr>
              <a:t> </a:t>
            </a:r>
          </a:p>
          <a:p>
            <a:r>
              <a:rPr lang="en-US" dirty="0">
                <a:solidFill>
                  <a:schemeClr val="tx1"/>
                </a:solidFill>
              </a:rPr>
              <a:t>Identify the strengths and weaknesses with the organization's products and services.  This information can be gathered by reviewing the organization's </a:t>
            </a:r>
            <a:r>
              <a:rPr lang="en-US" u="sng" dirty="0">
                <a:solidFill>
                  <a:schemeClr val="tx1"/>
                </a:solidFill>
              </a:rPr>
              <a:t>Strategic Business Plan</a:t>
            </a:r>
            <a:r>
              <a:rPr lang="en-US" dirty="0">
                <a:solidFill>
                  <a:schemeClr val="tx1"/>
                </a:solidFill>
              </a:rPr>
              <a:t> and the </a:t>
            </a:r>
            <a:r>
              <a:rPr lang="en-US" u="sng" dirty="0">
                <a:solidFill>
                  <a:schemeClr val="tx1"/>
                </a:solidFill>
              </a:rPr>
              <a:t>customer</a:t>
            </a:r>
            <a:r>
              <a:rPr lang="en-US" dirty="0">
                <a:solidFill>
                  <a:schemeClr val="tx1"/>
                </a:solidFill>
              </a:rPr>
              <a:t>, </a:t>
            </a:r>
            <a:r>
              <a:rPr lang="en-US" u="sng" dirty="0">
                <a:solidFill>
                  <a:schemeClr val="tx1"/>
                </a:solidFill>
              </a:rPr>
              <a:t>supplier</a:t>
            </a:r>
            <a:r>
              <a:rPr lang="en-US" dirty="0">
                <a:solidFill>
                  <a:schemeClr val="tx1"/>
                </a:solidFill>
              </a:rPr>
              <a:t> and </a:t>
            </a:r>
            <a:r>
              <a:rPr lang="en-US" u="sng" dirty="0">
                <a:solidFill>
                  <a:schemeClr val="tx1"/>
                </a:solidFill>
              </a:rPr>
              <a:t>intermediary</a:t>
            </a:r>
            <a:r>
              <a:rPr lang="en-US" dirty="0">
                <a:solidFill>
                  <a:schemeClr val="tx1"/>
                </a:solidFill>
              </a:rPr>
              <a:t> surveys and/or interview results. </a:t>
            </a:r>
          </a:p>
          <a:p>
            <a:endParaRPr lang="en-US" dirty="0"/>
          </a:p>
        </p:txBody>
      </p:sp>
      <p:sp>
        <p:nvSpPr>
          <p:cNvPr id="4" name="Title 3"/>
          <p:cNvSpPr>
            <a:spLocks noGrp="1"/>
          </p:cNvSpPr>
          <p:nvPr>
            <p:ph type="title"/>
          </p:nvPr>
        </p:nvSpPr>
        <p:spPr>
          <a:xfrm>
            <a:off x="707573" y="546652"/>
            <a:ext cx="10378437" cy="1273681"/>
          </a:xfrm>
        </p:spPr>
        <p:txBody>
          <a:bodyPr/>
          <a:lstStyle/>
          <a:p>
            <a:r>
              <a:rPr lang="en-US" b="1" dirty="0"/>
              <a:t>Analyzing Your Organization's Competitive Advantage</a:t>
            </a:r>
            <a:r>
              <a:rPr lang="en-US" dirty="0"/>
              <a:t/>
            </a:r>
            <a:br>
              <a:rPr lang="en-US" dirty="0"/>
            </a:br>
            <a:endParaRPr lang="en-US" dirty="0"/>
          </a:p>
        </p:txBody>
      </p:sp>
    </p:spTree>
    <p:extLst>
      <p:ext uri="{BB962C8B-B14F-4D97-AF65-F5344CB8AC3E}">
        <p14:creationId xmlns:p14="http://schemas.microsoft.com/office/powerpoint/2010/main" val="1599179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178140" cy="4614290"/>
          </a:xfrm>
        </p:spPr>
        <p:txBody>
          <a:bodyPr/>
          <a:lstStyle/>
          <a:p>
            <a:r>
              <a:rPr lang="en-US" dirty="0">
                <a:solidFill>
                  <a:schemeClr val="tx1"/>
                </a:solidFill>
              </a:rPr>
              <a:t>Compare the organization's performance with that of its competitors.  </a:t>
            </a:r>
            <a:r>
              <a:rPr lang="en-US" u="sng" dirty="0">
                <a:solidFill>
                  <a:schemeClr val="tx1"/>
                </a:solidFill>
              </a:rPr>
              <a:t>Benchmarking </a:t>
            </a:r>
            <a:r>
              <a:rPr lang="en-US" dirty="0">
                <a:solidFill>
                  <a:schemeClr val="tx1"/>
                </a:solidFill>
              </a:rPr>
              <a:t>can be used to compare the organization's performance with the industry's best or with the "best-of-breed" in other industries.  Benchmarking can be expensive and can put artificial limits on the degree of innovation sought by the organization.</a:t>
            </a:r>
          </a:p>
          <a:p>
            <a:r>
              <a:rPr lang="en-US" dirty="0">
                <a:solidFill>
                  <a:schemeClr val="tx1"/>
                </a:solidFill>
              </a:rPr>
              <a:t> </a:t>
            </a:r>
          </a:p>
          <a:p>
            <a:r>
              <a:rPr lang="en-US" b="1" dirty="0">
                <a:solidFill>
                  <a:schemeClr val="tx1"/>
                </a:solidFill>
              </a:rPr>
              <a:t>Industry Analysis</a:t>
            </a:r>
            <a:endParaRPr lang="en-US" dirty="0">
              <a:solidFill>
                <a:schemeClr val="tx1"/>
              </a:solidFill>
            </a:endParaRPr>
          </a:p>
          <a:p>
            <a:r>
              <a:rPr lang="en-US" dirty="0">
                <a:solidFill>
                  <a:schemeClr val="tx1"/>
                </a:solidFill>
              </a:rPr>
              <a:t> </a:t>
            </a:r>
          </a:p>
          <a:p>
            <a:r>
              <a:rPr lang="en-US" dirty="0">
                <a:solidFill>
                  <a:schemeClr val="tx1"/>
                </a:solidFill>
              </a:rPr>
              <a:t>Michael Porter's Industry Analysis technique can be used to analyze an organization's competitive business position in its industry.</a:t>
            </a:r>
          </a:p>
        </p:txBody>
      </p:sp>
      <p:sp>
        <p:nvSpPr>
          <p:cNvPr id="4" name="Title 3"/>
          <p:cNvSpPr>
            <a:spLocks noGrp="1"/>
          </p:cNvSpPr>
          <p:nvPr>
            <p:ph type="title"/>
          </p:nvPr>
        </p:nvSpPr>
        <p:spPr>
          <a:xfrm>
            <a:off x="707573" y="546652"/>
            <a:ext cx="10282643" cy="1273681"/>
          </a:xfrm>
        </p:spPr>
        <p:txBody>
          <a:bodyPr/>
          <a:lstStyle/>
          <a:p>
            <a:r>
              <a:rPr lang="en-US" b="1" dirty="0"/>
              <a:t>Assess Competitors and Other Types of Industries</a:t>
            </a:r>
            <a:r>
              <a:rPr lang="en-US" dirty="0"/>
              <a:t/>
            </a:r>
            <a:br>
              <a:rPr lang="en-US" dirty="0"/>
            </a:br>
            <a:endParaRPr lang="en-US" dirty="0"/>
          </a:p>
        </p:txBody>
      </p:sp>
    </p:spTree>
    <p:extLst>
      <p:ext uri="{BB962C8B-B14F-4D97-AF65-F5344CB8AC3E}">
        <p14:creationId xmlns:p14="http://schemas.microsoft.com/office/powerpoint/2010/main" val="400180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83474"/>
            <a:ext cx="10622277" cy="5851149"/>
          </a:xfrm>
        </p:spPr>
        <p:txBody>
          <a:bodyPr/>
          <a:lstStyle/>
          <a:p>
            <a:pPr lvl="0"/>
            <a:r>
              <a:rPr lang="en-US" dirty="0"/>
              <a:t>"</a:t>
            </a:r>
            <a:r>
              <a:rPr lang="en-US" dirty="0">
                <a:solidFill>
                  <a:schemeClr val="tx1"/>
                </a:solidFill>
              </a:rPr>
              <a:t>A system consisting generally of inputs, process, outputs, feedback, and environment" (Norbert Wiener's cybernetic interpretation of organization)</a:t>
            </a:r>
          </a:p>
          <a:p>
            <a:pPr lvl="0"/>
            <a:r>
              <a:rPr lang="en-US" dirty="0">
                <a:solidFill>
                  <a:schemeClr val="tx1"/>
                </a:solidFill>
              </a:rPr>
              <a:t>"A set of interlocked activities under unified control" (</a:t>
            </a:r>
            <a:r>
              <a:rPr lang="en-US" dirty="0" err="1">
                <a:solidFill>
                  <a:schemeClr val="tx1"/>
                </a:solidFill>
              </a:rPr>
              <a:t>Pfeffer</a:t>
            </a:r>
            <a:r>
              <a:rPr lang="en-US" dirty="0">
                <a:solidFill>
                  <a:schemeClr val="tx1"/>
                </a:solidFill>
              </a:rPr>
              <a:t> &amp; </a:t>
            </a:r>
            <a:r>
              <a:rPr lang="en-US" dirty="0" err="1">
                <a:solidFill>
                  <a:schemeClr val="tx1"/>
                </a:solidFill>
              </a:rPr>
              <a:t>Salancik</a:t>
            </a:r>
            <a:r>
              <a:rPr lang="en-US" dirty="0">
                <a:solidFill>
                  <a:schemeClr val="tx1"/>
                </a:solidFill>
              </a:rPr>
              <a:t>)</a:t>
            </a:r>
          </a:p>
          <a:p>
            <a:pPr lvl="0"/>
            <a:r>
              <a:rPr lang="en-US" dirty="0">
                <a:solidFill>
                  <a:schemeClr val="tx1"/>
                </a:solidFill>
              </a:rPr>
              <a:t>"Every organized human activity -- from the making of pots to the placing of a man on the moon -- gives rise to two fundamental and opposing requirements: The </a:t>
            </a:r>
            <a:r>
              <a:rPr lang="en-US" i="1" dirty="0">
                <a:solidFill>
                  <a:schemeClr val="tx1"/>
                </a:solidFill>
              </a:rPr>
              <a:t>division of labor</a:t>
            </a:r>
            <a:r>
              <a:rPr lang="en-US" dirty="0">
                <a:solidFill>
                  <a:schemeClr val="tx1"/>
                </a:solidFill>
              </a:rPr>
              <a:t> into various tasks to be performed, and the </a:t>
            </a:r>
            <a:r>
              <a:rPr lang="en-US" i="1" dirty="0">
                <a:solidFill>
                  <a:schemeClr val="tx1"/>
                </a:solidFill>
              </a:rPr>
              <a:t>coordination</a:t>
            </a:r>
            <a:r>
              <a:rPr lang="en-US" dirty="0">
                <a:solidFill>
                  <a:schemeClr val="tx1"/>
                </a:solidFill>
              </a:rPr>
              <a:t> of these tasks to accomplish the activity" (</a:t>
            </a:r>
            <a:r>
              <a:rPr lang="en-US" dirty="0" err="1">
                <a:solidFill>
                  <a:schemeClr val="tx1"/>
                </a:solidFill>
              </a:rPr>
              <a:t>Mintzberg</a:t>
            </a:r>
            <a:r>
              <a:rPr lang="en-US" dirty="0">
                <a:solidFill>
                  <a:schemeClr val="tx1"/>
                </a:solidFill>
              </a:rPr>
              <a:t>, 1983)</a:t>
            </a:r>
          </a:p>
          <a:p>
            <a:pPr lvl="0"/>
            <a:r>
              <a:rPr lang="en-US" dirty="0">
                <a:solidFill>
                  <a:schemeClr val="tx1"/>
                </a:solidFill>
              </a:rPr>
              <a:t>"The most effective organizations achieve a degree of </a:t>
            </a:r>
            <a:r>
              <a:rPr lang="en-US" i="1" dirty="0">
                <a:solidFill>
                  <a:schemeClr val="tx1"/>
                </a:solidFill>
              </a:rPr>
              <a:t>differentiation</a:t>
            </a:r>
            <a:r>
              <a:rPr lang="en-US" dirty="0">
                <a:solidFill>
                  <a:schemeClr val="tx1"/>
                </a:solidFill>
              </a:rPr>
              <a:t> and </a:t>
            </a:r>
            <a:r>
              <a:rPr lang="en-US" i="1" dirty="0">
                <a:solidFill>
                  <a:schemeClr val="tx1"/>
                </a:solidFill>
              </a:rPr>
              <a:t>integration</a:t>
            </a:r>
            <a:r>
              <a:rPr lang="en-US" dirty="0">
                <a:solidFill>
                  <a:schemeClr val="tx1"/>
                </a:solidFill>
              </a:rPr>
              <a:t> in organizational boundary-spanning functions which is compatible with environmental demands" (Lawrence &amp; </a:t>
            </a:r>
            <a:r>
              <a:rPr lang="en-US" dirty="0" err="1">
                <a:solidFill>
                  <a:schemeClr val="tx1"/>
                </a:solidFill>
              </a:rPr>
              <a:t>Lorsch</a:t>
            </a:r>
            <a:r>
              <a:rPr lang="en-US" dirty="0">
                <a:solidFill>
                  <a:schemeClr val="tx1"/>
                </a:solidFill>
              </a:rPr>
              <a:t>, 1967)</a:t>
            </a:r>
          </a:p>
          <a:p>
            <a:pPr lvl="0"/>
            <a:r>
              <a:rPr lang="en-US" dirty="0">
                <a:solidFill>
                  <a:schemeClr val="tx1"/>
                </a:solidFill>
              </a:rPr>
              <a:t>"Formal organization: "The goals to be achieved, the rules the members of the organization are expected to follow, and the status structure that defines the relations between them have not been spontaneously emerged in the course of social interaction but have been consciously designed </a:t>
            </a:r>
            <a:r>
              <a:rPr lang="en-US" i="1" dirty="0">
                <a:solidFill>
                  <a:schemeClr val="tx1"/>
                </a:solidFill>
              </a:rPr>
              <a:t>a priori</a:t>
            </a:r>
            <a:r>
              <a:rPr lang="en-US" dirty="0">
                <a:solidFill>
                  <a:schemeClr val="tx1"/>
                </a:solidFill>
              </a:rPr>
              <a:t> to anticipate and guide interaction and activities" (</a:t>
            </a:r>
            <a:r>
              <a:rPr lang="en-US" dirty="0" err="1">
                <a:solidFill>
                  <a:schemeClr val="tx1"/>
                </a:solidFill>
              </a:rPr>
              <a:t>Blau</a:t>
            </a:r>
            <a:r>
              <a:rPr lang="en-US" dirty="0">
                <a:solidFill>
                  <a:schemeClr val="tx1"/>
                </a:solidFill>
              </a:rPr>
              <a:t> &amp; Scott, Formal Organization, 1962, p.5)</a:t>
            </a:r>
          </a:p>
          <a:p>
            <a:endParaRPr lang="en-US" dirty="0"/>
          </a:p>
        </p:txBody>
      </p:sp>
    </p:spTree>
    <p:custDataLst>
      <p:tags r:id="rId1"/>
    </p:custDataLst>
    <p:extLst>
      <p:ext uri="{BB962C8B-B14F-4D97-AF65-F5344CB8AC3E}">
        <p14:creationId xmlns:p14="http://schemas.microsoft.com/office/powerpoint/2010/main" val="378788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959429"/>
            <a:ext cx="10526483" cy="4475194"/>
          </a:xfrm>
        </p:spPr>
        <p:txBody>
          <a:bodyPr/>
          <a:lstStyle/>
          <a:p>
            <a:r>
              <a:rPr lang="en-US" dirty="0">
                <a:solidFill>
                  <a:schemeClr val="tx1"/>
                </a:solidFill>
              </a:rPr>
              <a:t>The Standard Industrial Classification Divides Businesses and </a:t>
            </a:r>
            <a:r>
              <a:rPr lang="en-US" dirty="0" err="1">
                <a:solidFill>
                  <a:schemeClr val="tx1"/>
                </a:solidFill>
              </a:rPr>
              <a:t>Organisations</a:t>
            </a:r>
            <a:r>
              <a:rPr lang="en-US" dirty="0">
                <a:solidFill>
                  <a:schemeClr val="tx1"/>
                </a:solidFill>
              </a:rPr>
              <a:t> into the following Industries: </a:t>
            </a:r>
          </a:p>
          <a:p>
            <a:pPr lvl="0"/>
            <a:r>
              <a:rPr lang="en-ZA" dirty="0">
                <a:solidFill>
                  <a:schemeClr val="tx1"/>
                </a:solidFill>
              </a:rPr>
              <a:t>Agriculture</a:t>
            </a:r>
            <a:endParaRPr lang="en-US" dirty="0">
              <a:solidFill>
                <a:schemeClr val="tx1"/>
              </a:solidFill>
            </a:endParaRPr>
          </a:p>
          <a:p>
            <a:pPr lvl="0"/>
            <a:r>
              <a:rPr lang="en-ZA" dirty="0">
                <a:solidFill>
                  <a:schemeClr val="tx1"/>
                </a:solidFill>
              </a:rPr>
              <a:t>Mining and Quarrying</a:t>
            </a:r>
            <a:endParaRPr lang="en-US" dirty="0">
              <a:solidFill>
                <a:schemeClr val="tx1"/>
              </a:solidFill>
            </a:endParaRPr>
          </a:p>
          <a:p>
            <a:pPr lvl="0"/>
            <a:r>
              <a:rPr lang="en-ZA" dirty="0">
                <a:solidFill>
                  <a:schemeClr val="tx1"/>
                </a:solidFill>
              </a:rPr>
              <a:t>Manufacturing</a:t>
            </a:r>
            <a:endParaRPr lang="en-US" dirty="0">
              <a:solidFill>
                <a:schemeClr val="tx1"/>
              </a:solidFill>
            </a:endParaRPr>
          </a:p>
          <a:p>
            <a:pPr lvl="0"/>
            <a:r>
              <a:rPr lang="en-ZA" dirty="0">
                <a:solidFill>
                  <a:schemeClr val="tx1"/>
                </a:solidFill>
              </a:rPr>
              <a:t>Electricity, Gas and Water</a:t>
            </a:r>
            <a:endParaRPr lang="en-US" dirty="0">
              <a:solidFill>
                <a:schemeClr val="tx1"/>
              </a:solidFill>
            </a:endParaRPr>
          </a:p>
          <a:p>
            <a:pPr lvl="0"/>
            <a:r>
              <a:rPr lang="en-ZA" dirty="0">
                <a:solidFill>
                  <a:schemeClr val="tx1"/>
                </a:solidFill>
              </a:rPr>
              <a:t>Construction</a:t>
            </a:r>
            <a:endParaRPr lang="en-US" dirty="0">
              <a:solidFill>
                <a:schemeClr val="tx1"/>
              </a:solidFill>
            </a:endParaRPr>
          </a:p>
          <a:p>
            <a:pPr lvl="0"/>
            <a:r>
              <a:rPr lang="en-ZA" dirty="0">
                <a:solidFill>
                  <a:schemeClr val="tx1"/>
                </a:solidFill>
              </a:rPr>
              <a:t>Retail and Motor Trade and Repair Services</a:t>
            </a:r>
            <a:endParaRPr lang="en-US" dirty="0">
              <a:solidFill>
                <a:schemeClr val="tx1"/>
              </a:solidFill>
            </a:endParaRPr>
          </a:p>
          <a:p>
            <a:pPr lvl="0"/>
            <a:r>
              <a:rPr lang="en-ZA" dirty="0">
                <a:solidFill>
                  <a:schemeClr val="tx1"/>
                </a:solidFill>
              </a:rPr>
              <a:t>Wholesale Trade, Commercial Agents and Allied Services</a:t>
            </a:r>
            <a:endParaRPr lang="en-US" dirty="0">
              <a:solidFill>
                <a:schemeClr val="tx1"/>
              </a:solidFill>
            </a:endParaRPr>
          </a:p>
          <a:p>
            <a:pPr lvl="0"/>
            <a:r>
              <a:rPr lang="en-ZA" dirty="0">
                <a:solidFill>
                  <a:schemeClr val="tx1"/>
                </a:solidFill>
              </a:rPr>
              <a:t>Catering, Accommodation and other Trade</a:t>
            </a:r>
            <a:endParaRPr lang="en-US" dirty="0">
              <a:solidFill>
                <a:schemeClr val="tx1"/>
              </a:solidFill>
            </a:endParaRPr>
          </a:p>
          <a:p>
            <a:pPr lvl="0"/>
            <a:r>
              <a:rPr lang="en-ZA" dirty="0">
                <a:solidFill>
                  <a:schemeClr val="tx1"/>
                </a:solidFill>
              </a:rPr>
              <a:t>Transport, Storage and Communications</a:t>
            </a:r>
            <a:endParaRPr lang="en-US" dirty="0">
              <a:solidFill>
                <a:schemeClr val="tx1"/>
              </a:solidFill>
            </a:endParaRPr>
          </a:p>
          <a:p>
            <a:endParaRPr lang="en-US" dirty="0"/>
          </a:p>
        </p:txBody>
      </p:sp>
      <p:sp>
        <p:nvSpPr>
          <p:cNvPr id="4" name="Title 3"/>
          <p:cNvSpPr>
            <a:spLocks noGrp="1"/>
          </p:cNvSpPr>
          <p:nvPr>
            <p:ph type="title"/>
          </p:nvPr>
        </p:nvSpPr>
        <p:spPr>
          <a:xfrm>
            <a:off x="707573" y="546652"/>
            <a:ext cx="9794963" cy="1273681"/>
          </a:xfrm>
        </p:spPr>
        <p:txBody>
          <a:bodyPr/>
          <a:lstStyle/>
          <a:p>
            <a:r>
              <a:rPr lang="en-US" b="1" dirty="0">
                <a:solidFill>
                  <a:schemeClr val="tx1"/>
                </a:solidFill>
              </a:rPr>
              <a:t>The Standard Industrial Classification</a:t>
            </a:r>
            <a:r>
              <a:rPr lang="en-US" b="1" dirty="0"/>
              <a:t/>
            </a:r>
            <a:br>
              <a:rPr lang="en-US" b="1" dirty="0"/>
            </a:br>
            <a:endParaRPr lang="en-US" dirty="0"/>
          </a:p>
        </p:txBody>
      </p:sp>
    </p:spTree>
    <p:custDataLst>
      <p:tags r:id="rId1"/>
    </p:custDataLst>
    <p:extLst>
      <p:ext uri="{BB962C8B-B14F-4D97-AF65-F5344CB8AC3E}">
        <p14:creationId xmlns:p14="http://schemas.microsoft.com/office/powerpoint/2010/main" val="293651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985554"/>
            <a:ext cx="10535192" cy="4449069"/>
          </a:xfrm>
        </p:spPr>
        <p:txBody>
          <a:bodyPr/>
          <a:lstStyle/>
          <a:p>
            <a:r>
              <a:rPr lang="en-US" dirty="0">
                <a:solidFill>
                  <a:schemeClr val="tx1"/>
                </a:solidFill>
              </a:rPr>
              <a:t>When we have determined what type of business we are dealing with, we can classify them further according to their activities:</a:t>
            </a:r>
          </a:p>
          <a:p>
            <a:pPr lvl="0"/>
            <a:r>
              <a:rPr lang="en-ZA" b="1" dirty="0">
                <a:solidFill>
                  <a:schemeClr val="tx1"/>
                </a:solidFill>
              </a:rPr>
              <a:t>Primary</a:t>
            </a:r>
            <a:r>
              <a:rPr lang="en-ZA" dirty="0">
                <a:solidFill>
                  <a:schemeClr val="tx1"/>
                </a:solidFill>
              </a:rPr>
              <a:t> sector:  This sector is involved in exploiting natural resources in their raw and unprocessed form.  This would be the dairy farmer, who is classified as agriculture according to the type of organisation.</a:t>
            </a:r>
            <a:endParaRPr lang="en-US" dirty="0">
              <a:solidFill>
                <a:schemeClr val="tx1"/>
              </a:solidFill>
            </a:endParaRPr>
          </a:p>
          <a:p>
            <a:pPr lvl="0"/>
            <a:r>
              <a:rPr lang="en-ZA" b="1" dirty="0">
                <a:solidFill>
                  <a:schemeClr val="tx1"/>
                </a:solidFill>
              </a:rPr>
              <a:t>Secondary</a:t>
            </a:r>
            <a:r>
              <a:rPr lang="en-ZA" dirty="0">
                <a:solidFill>
                  <a:schemeClr val="tx1"/>
                </a:solidFill>
              </a:rPr>
              <a:t> sector:  This sector is involved in processing and converting these exploited natural resources into a final product.  This would be Dairy Belle, who buys the milk from the farmer, processes and packages it and delivers it to the retailer.  We classify them as wholesalers.</a:t>
            </a:r>
            <a:endParaRPr lang="en-US" dirty="0">
              <a:solidFill>
                <a:schemeClr val="tx1"/>
              </a:solidFill>
            </a:endParaRPr>
          </a:p>
          <a:p>
            <a:pPr lvl="0"/>
            <a:r>
              <a:rPr lang="en-ZA" b="1" dirty="0">
                <a:solidFill>
                  <a:schemeClr val="tx1"/>
                </a:solidFill>
              </a:rPr>
              <a:t>Tertiary</a:t>
            </a:r>
            <a:r>
              <a:rPr lang="en-ZA" dirty="0">
                <a:solidFill>
                  <a:schemeClr val="tx1"/>
                </a:solidFill>
              </a:rPr>
              <a:t> sector:  This sector is responsible for conveying the final products from the manufacturer to the consumer.  This would be the supermarket, the </a:t>
            </a:r>
            <a:r>
              <a:rPr lang="en-ZA" dirty="0" err="1">
                <a:solidFill>
                  <a:schemeClr val="tx1"/>
                </a:solidFill>
              </a:rPr>
              <a:t>spaza</a:t>
            </a:r>
            <a:r>
              <a:rPr lang="en-ZA" dirty="0">
                <a:solidFill>
                  <a:schemeClr val="tx1"/>
                </a:solidFill>
              </a:rPr>
              <a:t> shop, wherever you buy your milk. We classify them as retail trade.</a:t>
            </a:r>
            <a:endParaRPr lang="en-US" dirty="0">
              <a:solidFill>
                <a:schemeClr val="tx1"/>
              </a:solidFill>
            </a:endParaRPr>
          </a:p>
          <a:p>
            <a:endParaRPr lang="en-US" dirty="0">
              <a:solidFill>
                <a:schemeClr val="tx1"/>
              </a:solidFill>
            </a:endParaRPr>
          </a:p>
        </p:txBody>
      </p:sp>
      <p:sp>
        <p:nvSpPr>
          <p:cNvPr id="4" name="Title 3"/>
          <p:cNvSpPr>
            <a:spLocks noGrp="1"/>
          </p:cNvSpPr>
          <p:nvPr>
            <p:ph type="title"/>
          </p:nvPr>
        </p:nvSpPr>
        <p:spPr>
          <a:xfrm>
            <a:off x="707574" y="546652"/>
            <a:ext cx="10596152" cy="1273681"/>
          </a:xfrm>
        </p:spPr>
        <p:txBody>
          <a:bodyPr/>
          <a:lstStyle/>
          <a:p>
            <a:r>
              <a:rPr lang="en-US" b="1" dirty="0"/>
              <a:t>Sectors Of Business</a:t>
            </a:r>
            <a:br>
              <a:rPr lang="en-US" b="1" dirty="0"/>
            </a:br>
            <a:endParaRPr lang="en-US" dirty="0"/>
          </a:p>
        </p:txBody>
      </p:sp>
    </p:spTree>
    <p:custDataLst>
      <p:tags r:id="rId1"/>
    </p:custDataLst>
    <p:extLst>
      <p:ext uri="{BB962C8B-B14F-4D97-AF65-F5344CB8AC3E}">
        <p14:creationId xmlns:p14="http://schemas.microsoft.com/office/powerpoint/2010/main" val="275768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672B5A1-DCBA-41C6-B76B-885A9107620D}"/>
  <p:tag name="ISPRING_PROJECT_VERSION" val="9.3"/>
  <p:tag name="ISPRING_PROJECT_FOLDER_UPDATED" val="1"/>
  <p:tag name="ISPRING_PRESENTATION_INFO_2" val="&lt;?xml version=&quot;1.0&quot; encoding=&quot;UTF-8&quot; standalone=&quot;no&quot; ?&gt;&#10;&lt;presentation2&gt;&#10;&#10;  &lt;slides&gt;&#10;    &lt;slide id=&quot;{E540AA06-529F-4C2C-AEC8-7DC846E90833}&quot; pptId=&quot;256&quot;/&gt;&#10;    &lt;slide id=&quot;{0373B1F6-ABFD-4DAA-A948-D10E1D17E9AD}&quot; pptId=&quot;258&quot;/&gt;&#10;    &lt;slide id=&quot;{B4E7A86D-6B0A-4A9A-9E5C-9F0C4EB46D17}&quot; pptId=&quot;260&quot;/&gt;&#10;    &lt;slide id=&quot;{6EA7C2B4-8DFA-46E2-B60C-853847F202B8}&quot; pptId=&quot;262&quot;/&gt;&#10;    &lt;slide id=&quot;{53B59E5E-B2DE-45C3-944C-C551893E1285}&quot; pptId=&quot;278&quot;/&gt;&#10;    &lt;slide id=&quot;{E5C62E09-B8E3-4018-8A05-DB5260828112}&quot; pptId=&quot;263&quot;/&gt;&#10;    &lt;slide id=&quot;{0C8D29F7-18BF-4663-A510-88FDF20B25D1}&quot; pptId=&quot;276&quot;/&gt;&#10;    &lt;slide id=&quot;{1B85B4D5-8D20-437D-8294-1389AA125A9B}&quot; pptId=&quot;275&quot;/&gt;&#10;    &lt;slide id=&quot;{542B7C80-6890-4375-BB4E-ACE7078912A2}&quot; pptId=&quot;274&quot;/&gt;&#10;    &lt;slide id=&quot;{3009A3F7-94DC-4716-AEF0-EEC2F64F81C4}&quot; pptId=&quot;273&quot;/&gt;&#10;    &lt;slide id=&quot;{D5B518BA-79E3-4EBB-8D91-53E096DD7706}&quot; pptId=&quot;272&quot;/&gt;&#10;    &lt;slide id=&quot;{87371C12-F66C-4388-A6F9-14F61EF9A722}&quot; pptId=&quot;271&quot;/&gt;&#10;    &lt;slide id=&quot;{ADC6D463-1EE3-47F0-A1FF-C5B30829D303}&quot; pptId=&quot;270&quot;/&gt;&#10;    &lt;slide id=&quot;{0958FE4F-89EF-476F-ADB1-6F787B71D0DF}&quot; pptId=&quot;269&quot;/&gt;&#10;    &lt;slide id=&quot;{072AD749-4055-411D-B93A-F45A3C4763E7}&quot; pptId=&quot;268&quot;/&gt;&#10;    &lt;slide id=&quot;{CD66FB2E-E589-4755-BCD2-3098D3FE0A71}&quot; pptId=&quot;267&quot;/&gt;&#10;    &lt;slide id=&quot;{4CEB11C1-133B-4771-A990-3A7775714AA4}&quot; pptId=&quot;266&quot;/&gt;&#10;    &lt;slide id=&quot;{792FFA27-4FDF-47AA-BBC9-0C0EEF87BDE1}&quot; pptId=&quot;265&quot;/&gt;&#10;    &lt;slide id=&quot;{42299195-B525-458E-B50A-94C86CE923CE}&quot; pptId=&quot;264&quot;/&gt;&#10;  &lt;/slides&gt;&#10;&#10;  &lt;narration&gt;&#10;    &lt;audioTracks&gt;&#10;      &lt;audioTrack muted=&quot;false&quot; name=&quot;Audio 1&quot; resource=&quot;97f60f71&quot; slideId=&quot;{53B59E5E-B2DE-45C3-944C-C551893E1285}&quot; startTime=&quot;0&quot; stepIndex=&quot;0&quot; volume=&quot;1&quot;&gt;&#10;        &lt;audio channels=&quot;1&quot; format=&quot;s16&quot; sampleRate=&quot;44100&quot;/&gt;&#10;      &lt;/audioTrack&gt;&#10;      &lt;audioTrack muted=&quot;false&quot; name=&quot;Audio 2&quot; resource=&quot;0b640adf&quot; slideId=&quot;{E5C62E09-B8E3-4018-8A05-DB5260828112}&quot; startTime=&quot;0&quot; stepIndex=&quot;0&quot; volume=&quot;1&quot;&gt;&#10;        &lt;audio channels=&quot;1&quot; format=&quot;s16&quot; sampleRate=&quot;44100&quot;/&gt;&#10;      &lt;/audioTrack&gt;&#10;      &lt;audioTrack muted=&quot;false&quot; name=&quot;Audio 3&quot; resource=&quot;8f162bcb&quot; slideId=&quot;{0C8D29F7-18BF-4663-A510-88FDF20B25D1}&quot; startTime=&quot;0&quot; stepIndex=&quot;0&quot; volume=&quot;1&quot;&gt;&#10;        &lt;audio channels=&quot;1&quot; format=&quot;s16&quot; sampleRate=&quot;44100&quot;/&gt;&#10;      &lt;/audioTrack&gt;&#10;      &lt;audioTrack muted=&quot;false&quot; name=&quot;Audio 4&quot; resource=&quot;8f440567&quot; slideId=&quot;{1B85B4D5-8D20-437D-8294-1389AA125A9B}&quot; startTime=&quot;0&quot; stepIndex=&quot;0&quot; volume=&quot;1&quot;&gt;&#10;        &lt;audio channels=&quot;1&quot; format=&quot;s16&quot; sampleRate=&quot;44100&quot;/&gt;&#10;      &lt;/audioTrack&gt;&#10;      &lt;audioTrack muted=&quot;false&quot; name=&quot;Audio 5&quot; resource=&quot;1548ffde&quot; slideId=&quot;{542B7C80-6890-4375-BB4E-ACE7078912A2}&quot; startTime=&quot;0&quot; stepIndex=&quot;0&quot; volume=&quot;1&quot;&gt;&#10;        &lt;audio channels=&quot;1&quot; format=&quot;s16&quot; sampleRate=&quot;44100&quot;/&gt;&#10;      &lt;/audioTrack&gt;&#10;      &lt;audioTrack muted=&quot;false&quot; name=&quot;Audio 6&quot; resource=&quot;35606cc2&quot; slideId=&quot;{3009A3F7-94DC-4716-AEF0-EEC2F64F81C4}&quot; startTime=&quot;0&quot; stepIndex=&quot;0&quot; volume=&quot;1&quot;&gt;&#10;        &lt;audio channels=&quot;1&quot; format=&quot;s16&quot; sampleRate=&quot;44100&quot;/&gt;&#10;      &lt;/audioTrack&gt;&#10;      &lt;audioTrack muted=&quot;false&quot; name=&quot;Audio 7&quot; resource=&quot;aefc846f&quot; slideId=&quot;{D5B518BA-79E3-4EBB-8D91-53E096DD7706}&quot; startTime=&quot;0&quot; stepIndex=&quot;0&quot; volume=&quot;1&quot;&gt;&#10;        &lt;audio channels=&quot;1&quot; format=&quot;s16&quot; sampleRate=&quot;44100&quot;/&gt;&#10;      &lt;/audioTrack&gt;&#10;    &lt;/audioTracks&gt;&#10;    &lt;videoTracks/&gt;&#10;  &lt;/narration&gt;&#10;&#10;&lt;/presentation2&gt;&#10;"/>
  <p:tag name="ISPRING_FIRST_PUBLISH" val="1"/>
  <p:tag name="ISPRING_ULTRA_SCORM_COURSE_ID" val="DCB8FAD2-F8B2-4BE0-88CF-A53D8703E71A"/>
  <p:tag name="ISPRING_CMI5_LAUNCH_METHOD" val="any window"/>
  <p:tag name="ISPRINGCLOUDFOLDERID" val="1"/>
  <p:tag name="ISPRINGONLINEFOLDERID" val="1"/>
  <p:tag name="ISPRING_SCORM_RATE_SLIDES" val="0"/>
  <p:tag name="ISPRING_SCORM_PASSING_SCORE" val="80.000000"/>
  <p:tag name="ISPRING_CURRENT_PLAYER_ID" val="universal"/>
  <p:tag name="ISPRING_RESOURCE_FOLDER" val="C:\Users\zwane\Documents\skills college\E-Learning\BUSINESS SKILLS\14344\"/>
  <p:tag name="ISPRING_PRESENTATION_PATH" val="C:\Users\zwane\Documents\skills college\E-Learning\BUSINESS SKILLS\14344.pptx"/>
  <p:tag name="ISPRING_SCREEN_RECS_UPDATED" val="C:\Users\zwane\Documents\skills college\E-Learning\BUSINESS SKILLS\14344\"/>
  <p:tag name="ISPRING_PLAYERS_CUSTOMIZATION_2" val="UEsDBBQAAgAIAJMGl1A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CWTJRjqW8+RYGAAA5FwAAHQAAAHVuaXZlcnNhbC9jb21tb25fbWVzc2FnZXMubG5nrVjbbuM2EH1fYP+BMBCgBbbZ3QIbFEXiBS0xsRBZ1Ep0vOkFAmPRNhFJdHVxkj71a/ph/ZIOKdmx9wJJSR5sWJTnzJA8Z2bI04/3aYI2Ii+kys4G74/fDZDI5iqW2fJsMGXnP/0yQEXJs5gnKhNng0wN0Mfh61enCc+WFV8K+P36FUKnqSgKeCyG+unxGcn4bOCPImxZJAydkUsiPLUdGnk4CDBzqBe5eETcwRBXsVQo43nOSwjm9G2D0A7ou/iaBFFoEQDV0JRF4dT3acCIPRiylUCFTKvE4CJZoEyVqKjWa5WXIkYyQyX8hc/n4EHeyESWDyhVsegRQnjpeBG4N/Nrhh3XYdfRhNpkMCQZv0kgjHkuRIZywWORP8eHR4MJdhtwWxYvhO4HJCQeg8X0x5TRwdDPRSGyEuDWK1WqPniuY0OcET2PLDr12GAYJjIW6OjTlIRm373pZESCI6QW6IhRBtPZvgqPeji6Aj/foNMVOHsanWYYFmCCg8t6TayAwIAdzRw2HgwtWF1NmjtZrpAM1zkIBYkNT6qaXY2U2tyNsHUZMRph349GU8Ye4x7x+W2btUUnPvauI5de0GjkXEBYKl3z7AG5aqn+yH74+eTk/v2Hkx97AYXAKPcQChmkD+86AHksoG4EaMSNPPIZ9lt/97OjU+Y6HjC6+dHPGsh7BYyF71a7aRAAzRuOOqHJGHotXGIyxrWq0IpvBCoV2khxZ/IDyEDmIDLDYngxVzCQVa0as+kEA41AWSxwLE1RkILK84c3ddqpypXKwV2B4lrHsfGpeaXfr2sF1uxSOlVBAotVymV23O565rkU24ZmE+A3voDFZbtJAdIBvCH1RgvnDbi4yxLFY7SApIIkDRFfrxM5b5Jow3w/4Q+tUQR45ngXQHfqhpDA7O2ITosxsnOuJ9sTJcAhCQAg54XIn2AbGa4bc4STpB/C2LkYu/BhOoSxXK4S+JR94/AJMMEXrbmiScg4DGc0sPWi6XzM0ZoXxZ3K4wOW7u9nG7DjWRSEYLE9cF0sd8DADwnNQJ6LedkOBlFiw+9GVzBVIGDETDLQkkqrogTZpOtElMJEK/VU+NxQ6kYsFOgrEXxTcx+8G7G10tzFU88aRyO2S6Iur7L5qqMdiPOb+thXQwU02ed8a0wNWjSinyG7QDKkfSzoJeTAyz4W1ySERSZhm42Hr5yLulBC3tsmpW3Sm3OdY5KHphnSbNpIVRUwopcEUpPZkeK4n5uQQGX3mIPd7+TWGnXbiS3lBtoYIKDIWx1BureIrUX1aer8Fp1jxzW1+kvq8QfT9fF4w7O5ALLNud7TB3gXy9i807Q3/v+q5N+Il02qP2qqhGeTz0d94zkoLN9RBC9Lka7LNtd6wZrwnxKFlvh3Q+gy9af53zXlL7Ize238s/fn4LjQZ49ag3jmSnXfrZeOpOn9CTQsujhCj5F0txprtyOH6orYfvJ4tHO884ODhpMtVHdrjzYAnkJPxQjHsMYm8hBanRSqUHdbc/rYD9+cO7rbz8godBhUnZm4KWTZ6tnouXN9NXJ+emHd61kPig1zmAshewC43B2qE5lC/HEHzOmEbFegLhEHM5mpKomN/BN5a8oErG2Viq+74UWuUjOa8GJL/7pMfXxOFPXkgtqp36Of2im48/7sCfjpuxQSHEAbY2HP0r2PpdWedDQC+eilcFm4bZ1ARykv5ysoxwtVZXFHoPoIZpNzDGDNnEPB8/YurAH4Iox6FDWjv/YC0R0dJFGyA/vdU6Uo/uwNoqexw6ivL0pxX7YDTUeGRWFEz8+hk1ss2iwYHh2GbB66WDVH5a1dx5Mzc4D9L3Ik5XVRTFUKQ8ftfpm+sDNkwYxhazwB/YVGbqrKoensg7Clm0WnARzpGuVaAAQNBJNlIhC551pvfVD11Q9kZnNIGwwnPL+FtM6USnrFZjZQy6nsN6fHO5CqTGTWK/LnFVU9Yeb4EbZtcyEEKwnn/du6h4jhwDlvboYStewMZo2xB1XjCzwRy7IvYEDI7sJHX2qYCwRXcX1V/d8//7bZ19eETU6GtFc/Pya9zdd1e/dUmEvu07d7d97/A1BLAwQUAAIACACCWTJRAAAAAAIAAAAAAAAALgAAAHVuaXZlcnNhbC9wbGF5YmFja19hbmRfbmF2aWdhdGlvbl9zZXR0aW5ncy54bWwDAFBLAwQUAAIACACCWTJR2QpF8FEFAAAaHgAAJwAAAHVuaXZlcnNhbC9mbGFzaF9wdWJsaXNoaW5nX3NldHRpbmdzLnhtbOVZ3XLaOBS+z1NovNPLhtAkbZoBMhTMxFP+FjttMzs7GWELrI0suZJMSq/2afbB9kn2yA4GQn5EWzrd9iJDLJ/v05GOzp9cO/uUMDQjUlHB6051/8BBhIcionxady6CzvMTBymNeYSZ4KTucOGgs8ZeLc3GjKrYJ1qDqEJAw9VpqutOrHV6Wqnc3NzsU5VK81awTAO/2g9FUkklUYRrIispw3P40fOUKOeWwYIA/hLBb2GNvT2EagVTT0QZI4hGoDmnZlGYdRhWsVMpxMY4vJ5KkfGoJZiQSE7Hdee3ltuutg8XMgVVmyaEmz1RDRg0w/oURxE1WmDm088ExYROY1C3enDkoBsa6bjuHB68MDwgX9nkydmLxWPD0xKwC1zfTpAQjSOscfFYzCjJhEgwB1ENLTMCpGtjK5KafNLlQDEUzTlOaBjAG2T2qu60g6uR23FHbr/lXl2MuoWq1ojAC7quFcbvem33qj8IXP/qPOh1twYF7odgC9C2mlnTD0eu7/YDd3T1xhtsibBXaolxe02vuyXmvfvG94JtZ+o3e9tChueDvh3m/HLojrpe/+1VMBh0A2+4ROVneOW01irrB78GDiIyuXq8dZwlY44pg2Bz54wroiFcMSynJBAdCt44wUwRB/2VkunvGWZUz42HQlS7JiRtqpSEemS8r+4Yj3KWdAUhKAYuWfr28evStV+drC29Usy+XNa9WtbKYDeMhRbfWfvqwXGp/uujx9V/QNHajEZE9LGUecjaXMCTKrxYRsfq4cuXj2vxwGw1rDUOYwilehEJV0cWUtToj0NNZxCnyR1dJxljfpamQuplMF0dLJV4gKY2EXzt/JlnNBYsKu1GkjGJ+jghKwnIv6a8A5JVB03AUxhYdJASjnzMIelRDVYOSwKVjZWmOk92nVvppqSYIeCDrExQz9+wehhjqdZco7SPSTRh44++0ET9WWx3MfSgqM/ABMg4qJW8yyPUlvgGkrSN+JBwG7FzODzMHCAirZSQWG0hiZqMWQkn4M02gu/JWFFNrERFxiI0Fxli9Br2WSDwuyyB/2KCVosDNJEiyUehgNFI5WaZUXJDojObiS5hiiQDJFRLKSO6mOFjRj+jMZkICbwEz8BsME5Vwb+/FXGKlVqS4oWOz4oU6/Xb7odnZoE4mmEoV7YjB/cmSap3wo/niAu9wMF2hDiDU2GMEtEof2eztv0vN0MZYcDO38gaa/yKJhnD35K+3JAV6h2afDezbGP4JzWwnjbGs9zRjfPm1ODiFExScMKLELID5RmxJQwxR4KzOcIhlEnKhI0ZFZmCkSJAFNTqyzUs8HBM86cpZDKYUUZEWlEeVF8cHh2/fHXy+nS/8u/f/zx/FHRbQA4ZNtMVFWTr0bbDGnmnxXkC90ArYYe601A8AXqwrbDGbavmIy2GNfKeRsMae7fdsAZuNB1PIB9pPTawHSETE3WiDXve34VawD2jdLMVeO+84PIegtwVNgu2WsUUk/fXlnml/6OWlr7bHLXOEZjrohv4pzbhoS8gEuswhgAzMVcxlpi8NbCRHVwEYH/XitaY2apuHbnvrAjB4FZR127a/sBqwW9tpEZFnTlcqTGtVIC6YVrkQagcGE2g0I2+Wxb4mphs5cPfOJzvLMz9P0LVV7fBRazbUagiWIbxzo7ur5FMdmmgn3jbf+z7oZ/5Eme0uE62Ee5heU0kCoRgVvLDxaUp8vjEqjjxCUEJNOR2GxiR7xqu1g++7/a8N4Nu+xdIDT/oDhZP5YeStS8j5Y39+qdE8yahnCawraaJL78/No6PDmqV+1/t7QHb+vfcxt5/UEsDBBQAAgAIAIJZMlGY5LBzcAMAAPgLAAAhAAAAdW5pdmVyc2FsL2ZsYXNoX3NraW5fc2V0dGluZ3MueG1slVZRb9owEH4evwKxd1gpG62URqItSNVYW62Mdyc5wMKxI9uh49/v7MTBgQBZIqT4u+/s893nM4HaUt7dgVRU8IfebS/sfAniXErgegFpxoiGbkQUvCQPvdmf+bw3sAzBhPwArSlfKwRKpEuRFYs0I3w/F2vRj0i8XUuR86QXfp3dmjcYWOqR02afgWSUb5H3fXj3+Dxr5jGq9IuGtL8iMfQFBo4O05vpcDps45BJUApMMPfPk+HkxxUfRiJgbpXReHQ3mrTyOCwzs08rpx1VVFun8XB8Ox41O2FqkVvP64U1CrqGv/rKDjKR5Vn7emVSrM0mjzzG5r3iwQRJUDZIf7437xU6SnBvFrkijDZbJGuoxxtDcpOc2yGuC7LOX9mnmR/lWgvejwXXeHb6XMiUsP/zKYXWwsOKuVoC8xIlLRyckKNxEp9Ju2I0wSQJmVgqfDPvgVp+eSc/MMFLwd6N0Godweg5YhBqmUMwcCNjURvx+ZZrPO4QrghTaPYhR3nHCryTXLkp6phj/YZPyhOPUgLOvhQsT+GpiNKj1XHHfnp6tAnz46qwKjAJuxLyIjuAjveKmjzheaDjfZikv3G2PyEfW4yHOxmPxBbvQqK/BMAJfrvsuJE1mennpvEob70SsIRUJBBaPSxoCqYywcBiJojBURQBJzu6JhpvkV+GE+1t6CoYHBkKDTVKJtBUMzgVUixyqTAINC7LzZXVabAYh0LzaqLnsNKOWwdd6s0t5dfaji+rt5yoSFIx6Gq8vh56KZFbkAshmOp1SxfsTDiDvTWP6eaWwGMP8oWvRBsHLjT4M9u4G5miOEqtuERrEm9SjKQ56ip1tnaNNQrK9U5rx/M0AjnFelNwQqtjhrWh6w3Dn15S+ISkTj9jNH56g1NxQisNe4CtMBAZb5y+i4HB05xpymAHriF4gNnkme0ECiV9ukejm7rWPOSq0MrecVCCz6obTuhLjEfUe5BvuKxjTSJlN3PoB64DH2b0enLZ04wG/XZmx1Ym/oRobMgVFsTLG8m1+NBE6nK6w9hulOxgwmlqWwfC3rINFuPBhMjKDFiTS+QJ7hY3l0k1kXL0Bkuzg2mL4bDJwVrqXXGBZy1cSQC/I1qwU/Xpn7CPBJHJa0WoNe4Gs/HFneFFZpsrNuU008HAg2wpqqzjN/7fDzudf1BLAwQUAAIACACCWTJR0R5ofU4FAACkHQAAJgAAAHVuaXZlcnNhbC9odG1sX3B1Ymxpc2hpbmdfc2V0dGluZ3MueG1s3Vnbbts4EH3PVxBa9LFxLk3aBnYCx1YQob6tpbQNFouAlmiLG4pUScqp+7Rfsx+2X7JDKZbt2HHobpyifShS0XMOh5yZw6FUPfuaMDQmUlHBa87+7p6DCA9FRPmo5lwFF6/fOUhpzCPMBCc1hwsHnZ3uVNNswKiKfaI1mCoENFydpLrmxFqnJ5XK3d3dLlWpNL8KlmngV7uhSCqpJIpwTWQlZXgCf/QkJcq5Z7AggH+J4Pew050dhKoFU1tEGSOIRuA5p2ZRmF3qhDmVwmqAw9uRFBmPGoIJieRoUHN+a7jN/ebh1KZgatKEcLMl6hQGzbA+wVFEjROY+fQbQTGhoxi83d9746A7Gum45hzuHRgesK8s8+Tsxdqx4WkI2ASu7ydIiMYR1rh4LGaUZEgkRIOoUy0zAqQLY3OWmnzV5UAxFE04TmgYwC/IbFXNaQY3fffC7budhntz1W8VrlojAi9ouVYYv+U13ZtON3D9m8ug3doYFLifgw1Am3pmTd/ru77bCdz+zbnX3RBh79QM47brXmtDzCf33PeCTWfq1NubQnqX3Y4d5vK65/ZbXufDTdDttgKvN0PlOTyXrdXKYuJXoUBEJufTW8dZMuCYMtCaBzmuiAa1YliOSCAuKFTjEDNFHPRXSka/Z5hRPTEVCqJ2S0haVykJdd9UX80xFeXM6ApCcAxKsqzto/dlab99t7D0SjH7bFkrvayWWteLhRYv7P3+3lHp/vs3691/xNHqmEZEdLCUuWQtL+BJFw5m6rh/eHy83otHZqtirXEYg5TqqRLOj0ytqPEfh5qOQafJA1+HGWN+lqZC6pmYzg+WTjxCUx0KvpB/5hkNBIvKuJFkQKIOTqAKehfcQUMoDQYh7KaEIx9zOOSohrCGJUJlA6Wpzg+3i3vruqSYITjA4BQmqO0vhTmMsVQLtVAGxJws4ekfHaGJ+rPY32LoUVOfwZ4jU5FW9i6PUFPiOziUbcx7hNuYXUK2MJMxRFo5IbHawBLVGbMyTqB8bQw/kYGimliZioxFaCIyxOgt7LNAUGhZAv+LCZrvBtBQiiQfZVhppPKwjCm5I9GZzUTXMEWSARK6o5QRXczwJaPf0IAMhQRegscQNhinquDf3Yg4xUrNSPHUx1fFmep1mu7nV2aBOBpj6E82I4d6Jkmqt8KPJ4gLPcXBdoQ4g6wwQYlolP9ms7bd7w9DKSkQ52eKxgK/oknG8HPSlxsyR73FkG9nlk0C/6QH1tPGeJwXuinenBpKnEJICk74IYSDg/KM2BKGmCPB2QThEPoiZWRjTEWmYKQQiIJafb+HBR7SNH8awdUJZpQRkVaUe/sHh2+Ojt++e3+yW/n3739erwXdd4w9hs10RcvYWHvPsEY+uNM8gXvk7mCHenCDeAL06D3CGrepm2vuFNbIFTcLa+zD+4U1cOmW8QRyzV1jCXshZGJUJ1qK5+prpwXcM07XG4H30QuuVxDkpbDcsFUrpntc3Uzmrf2DXnLw45pJ3633G5cIAnTVCvwTG0HoCNBeHcYgKUPztsUSk3f/NrbdqwAi7lrRmsBadap996MVIYTYSmftpu10rRb8wcaqX3SWvbmu0soF6BRGxckHvQKjCbS20Yvp/v9RYauqfWYB35qw/RzitPKmS9eqU6FnWxIngmUYby1Zf+ID48fF5Bfe6ZXZr1YdzsgnCTWgFzqlf+X3Mv3pK2Eb4zaWt0SiQAhmZd+bvvhEHh9adR8+ISiBO7bdBkbkRdVpMel9t+2dd1vNrWY/tUv/n0Jynnf7iqfyS8fCp43ylfvit8AdGF/8snq68x9QSwMEFAACAAgAglkyUTKQaxK8AQAAegYAAB8AAAB1bml2ZXJzYWwvaHRtbF9za2luX3NldHRpbmdzLmpzjZRRT8IwEMff+RRkvhqiA534hgESEx5M5M340HXHWOh6TVsmaPzurkOk225I+7L+99v/etf1vnr9cgQ86D/2v6rnav1SX1caOM3qLVzXddGh504PjMgSWGY5iExC0ECK46d/8veJoIwDWZnG+1dnazy/AN2bFRPGxxVhoQnNEFpBaB+EtqMCf9Yy+83qkJFX5nhrLcoBR2lB2oFEnbOKCa5W1fATbMBYgP4HXTEONdO78CFOOsmT4yiOEj72OY65YnK/wBQHMeObVONWJgd6PnTTp9d7Bbo88M1f2Kfp3AdEZuyzhbwZeHY7C2dhN6k0GAO/ccfTSTi5J2HBYhB+QtHoYTQ5g9aM59U4QxeZyeyRjsJoGI18WrEUWlXikNwmwzomS69WNVvBD5yFne1KRgm2B92yav8YCtVWXXCASmPqKtJGIzdJVCBLMpkeuOnYTZJzm3W2Xf9G1TEGMerkeHpw46bPtIpRu2bYuGZr4tbmXc3lgs5gycttGlEXVF8QlEjFRUJT1McFuRnb7DRu/VamzfQG9BJRlM3THQqYspmAfpYrdAKzlvF1XmplOu9+oyB3zi/OsbHN3vcPUEsDBBQAAgAIAIJZMlG45zzyXgAAAGMAAAAcAAAAdW5pdmVyc2FsL2xvY2FsX3NldHRpbmdzLnhtbA3KvQ5AQAwA4N1TNN39bQbHZrTgARoakfRacUd4e7d9w9f2rxd4+AqHqcO6qBBYV9sO3R0u85A3CCGSbiSm7FANoe+yVmwlmTjGFAOcQh9fM/uEyCP5NIdbBMsu+wFQSwECAAAUAAIACACTBpdQNmFYAkcDAADhCQAAFAAAAAAAAAABAAAAAAAAAAAAdW5pdmVyc2FsL3BsYXllci54bWxQSwECAAAUAAIACACCWTJRjqW8+RYGAAA5FwAAHQAAAAAAAAABAAAAAAB5AwAAdW5pdmVyc2FsL2NvbW1vbl9tZXNzYWdlcy5sbmdQSwECAAAUAAIACACCWTJRAAAAAAIAAAAAAAAALgAAAAAAAAAAAAAAAADKCQAAdW5pdmVyc2FsL3BsYXliYWNrX2FuZF9uYXZpZ2F0aW9uX3NldHRpbmdzLnhtbFBLAQIAABQAAgAIAIJZMlHZCkXwUQUAABoeAAAnAAAAAAAAAAEAAAAAABgKAAB1bml2ZXJzYWwvZmxhc2hfcHVibGlzaGluZ19zZXR0aW5ncy54bWxQSwECAAAUAAIACACCWTJRmOSwc3ADAAD4CwAAIQAAAAAAAAABAAAAAACuDwAAdW5pdmVyc2FsL2ZsYXNoX3NraW5fc2V0dGluZ3MueG1sUEsBAgAAFAACAAgAglkyUdEeaH1OBQAApB0AACYAAAAAAAAAAQAAAAAAXRMAAHVuaXZlcnNhbC9odG1sX3B1Ymxpc2hpbmdfc2V0dGluZ3MueG1sUEsBAgAAFAACAAgAglkyUTKQaxK8AQAAegYAAB8AAAAAAAAAAQAAAAAA7xgAAHVuaXZlcnNhbC9odG1sX3NraW5fc2V0dGluZ3MuanNQSwECAAAUAAIACACCWTJRuOc88l4AAABjAAAAHAAAAAAAAAABAAAAAADoGgAAdW5pdmVyc2FsL2xvY2FsX3NldHRpbmdzLnhtbFBLBQYAAAAACAAIAHgCAACAGwAAAAA="/>
  <p:tag name="ISPRING_LMS_API_VERSION" val="SCORM 1.2"/>
  <p:tag name="ISPRING_OUTPUT_FOLDER" val="[[&quot;\uFFFD\u0003\uFFFD\u000E{09704398-9100-46D7-85B0-45317F34F785}&quot;,&quot;C:\\Users\\zwane\\Documents\\williams publish&quot;]]"/>
  <p:tag name="ISPRING_ULTRA_SCORM_COURCE_TITLE" val="14344 small_1"/>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TRU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30,&quot;optimizeImageForResolution&quot;:&quot;T_FALSE&quot;},&quot;audioQuality&quot;:40,&quot;videoQuality&quot;:4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PRESENTATION_TITLE" val="14344 small_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ISPRING_SLIDE_ID_2" val="{53B59E5E-B2DE-45C3-944C-C551893E1285}"/>
  <p:tag name="GENSWF_ADVANCE_TIME" val="27.823"/>
  <p:tag name="ISPRING_CUSTOM_TIMING_USED"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ISPRING_SLIDE_SCENARIO_PROPERTIES" val="&lt;ScenarioProperties&gt;&lt;passAction&gt;&lt;action&gt;3&lt;/action&gt;&lt;/passAction&gt;&lt;failAction&gt;&lt;action&gt;3&lt;/action&gt;&lt;/failAction&gt;&lt;viewSlidesPolicy&gt;0&lt;/viewSlidesPolicy&gt;&lt;allowInterrupt&gt;1&lt;/allowInterrupt&gt;&lt;/ScenarioProperties&gt;&#10;"/>
  <p:tag name="ISPRING_SLIDE_ID_2" val="{B4E7A86D-6B0A-4A9A-9E5C-9F0C4EB46D17}"/>
  <p:tag name="GENSWF_ADVANCE_TIME" val="5.000"/>
  <p:tag name="ISPRING_CUSTOM_TIMING_USED" val="1"/>
  <p:tag name="ISPRING_SCENARIO_RELATIVE_PATH" val="14344\scenarios\scenario2.scenario"/>
  <p:tag name="ISPRING_SCENARIO_FULL_PATH" val="C:\Users\zwane\Documents\skills college\E-Learning\BUSINESS SKILLS\14344\scenarios\scenario2.scenario"/>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ISPRING_SLIDE_ID_2" val="{6EA7C2B4-8DFA-46E2-B60C-853847F202B8}"/>
  <p:tag name="GENSWF_ADVANCE_TIME" val="5.000"/>
  <p:tag name="ISPRING_CUSTOM_TIMING_USED" val="1"/>
</p:tagLst>
</file>

<file path=ppt/tags/tag35.xml><?xml version="1.0" encoding="utf-8"?>
<p:tagLst xmlns:a="http://schemas.openxmlformats.org/drawingml/2006/main" xmlns:r="http://schemas.openxmlformats.org/officeDocument/2006/relationships" xmlns:p="http://schemas.openxmlformats.org/presentationml/2006/main">
  <p:tag name="ISPRING_SLIDE_ID_2" val="{0C8D29F7-18BF-4663-A510-88FDF20B25D1}"/>
  <p:tag name="GENSWF_ADVANCE_TIME" val="0.001"/>
  <p:tag name="ISPRING_CUSTOM_TIMING_USED" val="1"/>
</p:tagLst>
</file>

<file path=ppt/tags/tag36.xml><?xml version="1.0" encoding="utf-8"?>
<p:tagLst xmlns:a="http://schemas.openxmlformats.org/drawingml/2006/main" xmlns:r="http://schemas.openxmlformats.org/officeDocument/2006/relationships" xmlns:p="http://schemas.openxmlformats.org/presentationml/2006/main">
  <p:tag name="ISPRING_SLIDE_ID_2" val="{1B85B4D5-8D20-437D-8294-1389AA125A9B}"/>
  <p:tag name="GENSWF_ADVANCE_TIME" val="4.563"/>
  <p:tag name="ISPRING_CUSTOM_TIMING_USED" val="1"/>
</p:tagLst>
</file>

<file path=ppt/tags/tag37.xml><?xml version="1.0" encoding="utf-8"?>
<p:tagLst xmlns:a="http://schemas.openxmlformats.org/drawingml/2006/main" xmlns:r="http://schemas.openxmlformats.org/officeDocument/2006/relationships" xmlns:p="http://schemas.openxmlformats.org/presentationml/2006/main">
  <p:tag name="ISPRING_SLIDE_ID_2" val="{542B7C80-6890-4375-BB4E-ACE7078912A2}"/>
  <p:tag name="GENSWF_ADVANCE_TIME" val="0.001"/>
  <p:tag name="ISPRING_CUSTOM_TIMING_USED" val="1"/>
  <p:tag name="ISPRING_SLIDE_HAS_SCREEN_REC" val="1"/>
</p:tagLst>
</file>

<file path=ppt/tags/tag38.xml><?xml version="1.0" encoding="utf-8"?>
<p:tagLst xmlns:a="http://schemas.openxmlformats.org/drawingml/2006/main" xmlns:r="http://schemas.openxmlformats.org/officeDocument/2006/relationships" xmlns:p="http://schemas.openxmlformats.org/presentationml/2006/main">
  <p:tag name="ISPRING_SLIDE_ID_2" val="{3009A3F7-94DC-4716-AEF0-EEC2F64F81C4}"/>
  <p:tag name="GENSWF_ADVANCE_TIME" val="0.001"/>
  <p:tag name="ISPRING_CUSTOM_TIMING_USED" val="1"/>
</p:tagLst>
</file>

<file path=ppt/tags/tag39.xml><?xml version="1.0" encoding="utf-8"?>
<p:tagLst xmlns:a="http://schemas.openxmlformats.org/drawingml/2006/main" xmlns:r="http://schemas.openxmlformats.org/officeDocument/2006/relationships" xmlns:p="http://schemas.openxmlformats.org/presentationml/2006/main">
  <p:tag name="ISPRING_SLIDE_ID_2" val="{D5B518BA-79E3-4EBB-8D91-53E096DD7706}"/>
  <p:tag name="GENSWF_ADVANCE_TIME" val="58.527"/>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ISPRING_SLIDE_ID_2" val="{87371C12-F66C-4388-A6F9-14F61EF9A722}"/>
  <p:tag name="GENSWF_ADVANCE_TIME" val="5.000"/>
  <p:tag name="ISPRING_CUSTOM_TIMING_USED" val="1"/>
</p:tagLst>
</file>

<file path=ppt/tags/tag41.xml><?xml version="1.0" encoding="utf-8"?>
<p:tagLst xmlns:a="http://schemas.openxmlformats.org/drawingml/2006/main" xmlns:r="http://schemas.openxmlformats.org/officeDocument/2006/relationships" xmlns:p="http://schemas.openxmlformats.org/presentationml/2006/main">
  <p:tag name="ISPRING_SLIDE_ID_2" val="{ADC6D463-1EE3-47F0-A1FF-C5B30829D303}"/>
  <p:tag name="GENSWF_ADVANCE_TIME" val="5.000"/>
  <p:tag name="ISPRING_CUSTOM_TIMING_USED" val="1"/>
</p:tagLst>
</file>

<file path=ppt/tags/tag42.xml><?xml version="1.0" encoding="utf-8"?>
<p:tagLst xmlns:a="http://schemas.openxmlformats.org/drawingml/2006/main" xmlns:r="http://schemas.openxmlformats.org/officeDocument/2006/relationships" xmlns:p="http://schemas.openxmlformats.org/presentationml/2006/main">
  <p:tag name="ISPRING_SLIDE_ID_2" val="{0958FE4F-89EF-476F-ADB1-6F787B71D0DF}"/>
  <p:tag name="GENSWF_ADVANCE_TIME" val="5.000"/>
  <p:tag name="ISPRING_CUSTOM_TIMING_USED" val="1"/>
</p:tagLst>
</file>

<file path=ppt/tags/tag43.xml><?xml version="1.0" encoding="utf-8"?>
<p:tagLst xmlns:a="http://schemas.openxmlformats.org/drawingml/2006/main" xmlns:r="http://schemas.openxmlformats.org/officeDocument/2006/relationships" xmlns:p="http://schemas.openxmlformats.org/presentationml/2006/main">
  <p:tag name="ISPRING_SLIDE_ID_2" val="{072AD749-4055-411D-B93A-F45A3C4763E7}"/>
  <p:tag name="GENSWF_ADVANCE_TIME" val="5.000"/>
  <p:tag name="ISPRING_CUSTOM_TIMING_USED" val="1"/>
</p:tagLst>
</file>

<file path=ppt/tags/tag44.xml><?xml version="1.0" encoding="utf-8"?>
<p:tagLst xmlns:a="http://schemas.openxmlformats.org/drawingml/2006/main" xmlns:r="http://schemas.openxmlformats.org/officeDocument/2006/relationships" xmlns:p="http://schemas.openxmlformats.org/presentationml/2006/main">
  <p:tag name="ISPRING_SLIDE_ID_2" val="{CD66FB2E-E589-4755-BCD2-3098D3FE0A71}"/>
  <p:tag name="GENSWF_ADVANCE_TIME" val="5.000"/>
  <p:tag name="ISPRING_CUSTOM_TIMING_USED" val="1"/>
  <p:tag name="ISPRING_INTERACTION_TYPE_SHAPE_ADDED" val="iSpring.HotspotImage"/>
  <p:tag name="ISPRING_INTERACTION_RELATIVE_PATH" val="14344\interactions\intr1.visuals"/>
  <p:tag name="ISPRING_INTERACTION_FULL_PATH" val="C:\Users\zwane\Documents\skills college\E-Learning\BUSINESS SKILLS\14344\interactions\intr1.visuals"/>
</p:tagLst>
</file>

<file path=ppt/tags/tag45.xml><?xml version="1.0" encoding="utf-8"?>
<p:tagLst xmlns:a="http://schemas.openxmlformats.org/drawingml/2006/main" xmlns:r="http://schemas.openxmlformats.org/officeDocument/2006/relationships" xmlns:p="http://schemas.openxmlformats.org/presentationml/2006/main">
  <p:tag name="ISPRING_SLIDE_ID_2" val="{4CEB11C1-133B-4771-A990-3A7775714AA4}"/>
  <p:tag name="GENSWF_ADVANCE_TIME" val="5.000"/>
  <p:tag name="ISPRING_CUSTOM_TIMING_USED" val="1"/>
  <p:tag name="ISPRING_INTERACTION_TYPE_SHAPE_ADDED" val="iSpring.Tabs"/>
  <p:tag name="ISPRING_INTERACTION_RELATIVE_PATH" val="14344\interactions\intr2.visuals"/>
  <p:tag name="ISPRING_INTERACTION_FULL_PATH" val="C:\Users\zwane\Documents\skills college\E-Learning\BUSINESS SKILLS\14344\interactions\intr2.visuals"/>
</p:tagLst>
</file>

<file path=ppt/tags/tag46.xml><?xml version="1.0" encoding="utf-8"?>
<p:tagLst xmlns:a="http://schemas.openxmlformats.org/drawingml/2006/main" xmlns:r="http://schemas.openxmlformats.org/officeDocument/2006/relationships" xmlns:p="http://schemas.openxmlformats.org/presentationml/2006/main">
  <p:tag name="ISPRING_SLIDE_ID_2" val="{792FFA27-4FDF-47AA-BBC9-0C0EEF87BDE1}"/>
  <p:tag name="GENSWF_ADVANCE_TIME" val="5.000"/>
  <p:tag name="ISPRING_CUSTOM_TIMING_USED" val="1"/>
</p:tagLst>
</file>

<file path=ppt/tags/tag47.xml><?xml version="1.0" encoding="utf-8"?>
<p:tagLst xmlns:a="http://schemas.openxmlformats.org/drawingml/2006/main" xmlns:r="http://schemas.openxmlformats.org/officeDocument/2006/relationships" xmlns:p="http://schemas.openxmlformats.org/presentationml/2006/main">
  <p:tag name="ISPRING_SLIDE_ID_2" val="{42299195-B525-458E-B50A-94C86CE923CE}"/>
  <p:tag name="GENSWF_ADVANCE_TIME" val="5.000"/>
  <p:tag name="ISPRING_CUSTOM_TIMING_USED" val="1"/>
</p:tagLst>
</file>

<file path=ppt/tags/tag48.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1.quiz"/>
  <p:tag name="ISPRING_QUIZ_RELATIVE_PATH" val="14344\quiz\quiz1.quiz"/>
  <p:tag name="ISPRING_QUIZ_FULL_PATH" val="C:\Users\zwane\Documents\skills college\E-Learning\BUSINESS SKILLS\14344\quiz\quiz1.quiz"/>
</p:tagLst>
</file>

<file path=ppt/tags/tag49.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2.quiz"/>
  <p:tag name="ISPRING_QUIZ_RELATIVE_PATH" val="14344\quiz\quiz2.quiz"/>
  <p:tag name="ISPRING_QUIZ_FULL_PATH" val="C:\Users\zwane\Documents\skills college\E-Learning\BUSINESS SKILLS\14344\quiz\quiz2.quiz"/>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ISPRING_CONTENTLIB_ASSET_META" val="{&quot;ai&quot;:&quot;LPQ25lx8SJZmMMfll7CiCw&quot;,&quot;gi&quot;:&quot;9x3TqVtR56e5V2ibjX9ufw&quot;,&quot;ti&quot;:&quot;characters&quot;,&quot;vs&quot;:{&quot;f&quot;:[870,674],&quot;i&quot;:{&quot;d&quot;:&quot;LPQ25lx8SJZmMMfll7CiCw&quot;,&quot;p&quot;:true}}}"/>
</p:tagLst>
</file>

<file path=ppt/tags/tag51.xml><?xml version="1.0" encoding="utf-8"?>
<p:tagLst xmlns:a="http://schemas.openxmlformats.org/drawingml/2006/main" xmlns:r="http://schemas.openxmlformats.org/officeDocument/2006/relationships" xmlns:p="http://schemas.openxmlformats.org/presentationml/2006/main">
  <p:tag name="ISPRING_CONTENTLIB_ASSET_META" val="{&quot;ai&quot;:&quot;qIwMNmPBiThULWJebqvfIg&quot;,&quot;gi&quot;:&quot;B_ZoME8Um5gIPsvaw5hqWQ&quot;,&quot;ti&quot;:&quot;characters&quot;,&quot;vs&quot;:{&quot;f&quot;:[565],&quot;i&quot;:{&quot;d&quot;:&quot;qIwMNmPBiThULWJebqvfIg&quot;,&quot;p&quot;:true}}}"/>
</p:tagLst>
</file>

<file path=ppt/tags/tag52.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3.quiz"/>
  <p:tag name="ISPRING_QUIZ_RELATIVE_PATH" val="14344\quiz\quiz3.quiz"/>
  <p:tag name="ISPRING_QUIZ_FULL_PATH" val="C:\Users\zwane\Documents\skills college\E-Learning\BUSINESS SKILLS\14344\quiz\quiz3.quiz"/>
</p:tagLst>
</file>

<file path=ppt/tags/tag53.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RELATIVE_PATH" val="14344\interactions\intr3.visuals"/>
  <p:tag name="ISPRING_INTERACTION_FULL_PATH" val="C:\Users\zwane\Documents\skills college\E-Learning\BUSINESS SKILLS\14344\interactions\intr3.visuals"/>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3944FE52-47D3-4127-A149-DA466F9114D6}" vid="{598CEFF7-5E3D-41B2-9D2B-A5D13B285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4713</Words>
  <Application>Microsoft Office PowerPoint</Application>
  <PresentationFormat>Widescreen</PresentationFormat>
  <Paragraphs>449</Paragraphs>
  <Slides>63</Slides>
  <Notes>63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Arial</vt:lpstr>
      <vt:lpstr>Calibri</vt:lpstr>
      <vt:lpstr>Century Gothic</vt:lpstr>
      <vt:lpstr>Open Sans</vt:lpstr>
      <vt:lpstr>Open Sans Semibold</vt:lpstr>
      <vt:lpstr>Segoe UI</vt:lpstr>
      <vt:lpstr>Segoe UI Semibold</vt:lpstr>
      <vt:lpstr>Symbol</vt:lpstr>
      <vt:lpstr>Times New Roman</vt:lpstr>
      <vt:lpstr>Verdana</vt:lpstr>
      <vt:lpstr>Wingdings</vt:lpstr>
      <vt:lpstr>Theme</vt:lpstr>
      <vt:lpstr>Learner guide Demonstrate an understanding of a selected business environment  </vt:lpstr>
      <vt:lpstr>PowerPoint Presentation</vt:lpstr>
      <vt:lpstr>Learning Outcomes</vt:lpstr>
      <vt:lpstr>SESSION 1 Explain the structure and roles of different types of organisations within their own industry in SA</vt:lpstr>
      <vt:lpstr>PowerPoint Presentation</vt:lpstr>
      <vt:lpstr>What is an "Organization? </vt:lpstr>
      <vt:lpstr>PowerPoint Presentation</vt:lpstr>
      <vt:lpstr>The Standard Industrial Classification </vt:lpstr>
      <vt:lpstr>Sectors Of Business </vt:lpstr>
      <vt:lpstr>Definitions </vt:lpstr>
      <vt:lpstr>Manufacturers </vt:lpstr>
      <vt:lpstr>Retailers: </vt:lpstr>
      <vt:lpstr>PowerPoint Presentation</vt:lpstr>
      <vt:lpstr>PowerPoint Presentation</vt:lpstr>
      <vt:lpstr>Business Activities In The Business Environment </vt:lpstr>
      <vt:lpstr>Let us look at milk for the next example</vt:lpstr>
      <vt:lpstr>PowerPoint Presentation</vt:lpstr>
      <vt:lpstr>What is a value chain? </vt:lpstr>
      <vt:lpstr>Primary value chain activities include: </vt:lpstr>
      <vt:lpstr>Support activities include: </vt:lpstr>
      <vt:lpstr>Identifying Business Activities </vt:lpstr>
      <vt:lpstr>PowerPoint Presentation</vt:lpstr>
      <vt:lpstr>SESSION 2</vt:lpstr>
      <vt:lpstr>  Basic Principles of Trade facilitation </vt:lpstr>
      <vt:lpstr>PowerPoint Presentation</vt:lpstr>
      <vt:lpstr>Basic Principles of Marketing </vt:lpstr>
      <vt:lpstr>PowerPoint Presentation</vt:lpstr>
      <vt:lpstr>PowerPoint Presentation</vt:lpstr>
      <vt:lpstr>Value Chain Analysis</vt:lpstr>
      <vt:lpstr>Linking Value Chain Analysis to Competitive Advantage </vt:lpstr>
      <vt:lpstr>Primary Activities Primary value chain activities include: </vt:lpstr>
      <vt:lpstr>Support Activities Support activities include: </vt:lpstr>
      <vt:lpstr>PowerPoint Presentation</vt:lpstr>
      <vt:lpstr>SESSION 3.  Identify and describe the role of professional bodies in a selected business sector</vt:lpstr>
      <vt:lpstr> The Need for Professional Bodies and Regulatory Authorities   </vt:lpstr>
      <vt:lpstr>Benefits of Belonging to A Professional Body   </vt:lpstr>
      <vt:lpstr>Which Professional Bodies, Associations or Regulatory Authorities Are Available? </vt:lpstr>
      <vt:lpstr>PowerPoint Presentation</vt:lpstr>
      <vt:lpstr>There are six different membership categories: </vt:lpstr>
      <vt:lpstr>PowerPoint Presentation</vt:lpstr>
      <vt:lpstr>PowerPoint Presentation</vt:lpstr>
      <vt:lpstr>OBJECTIVES OF PRISA </vt:lpstr>
      <vt:lpstr>CODE OF CONDUCT OF PRISA </vt:lpstr>
      <vt:lpstr>PowerPoint Presentation</vt:lpstr>
      <vt:lpstr>PowerPoint Presentation</vt:lpstr>
      <vt:lpstr>PowerPoint Presentation</vt:lpstr>
      <vt:lpstr>SESSION 4.  Discuss the market position of a selected organization in the relevant sub-sector</vt:lpstr>
      <vt:lpstr>Introduction </vt:lpstr>
      <vt:lpstr>Competitive position </vt:lpstr>
      <vt:lpstr>PowerPoint Presentation</vt:lpstr>
      <vt:lpstr>Why are these 10 marketing campaigns the best of all time?  </vt:lpstr>
      <vt:lpstr>PowerPoint Presentation</vt:lpstr>
      <vt:lpstr>PowerPoint Presentation</vt:lpstr>
      <vt:lpstr>A good positioning strategy is influenced by: </vt:lpstr>
      <vt:lpstr>PowerPoint Presentation</vt:lpstr>
      <vt:lpstr>PowerPoint Presentation</vt:lpstr>
      <vt:lpstr>PowerPoint Presentation</vt:lpstr>
      <vt:lpstr>Biggest challenges / threats to an organization’s future success.</vt:lpstr>
      <vt:lpstr>PowerPoint Presentation</vt:lpstr>
      <vt:lpstr>The challenges faced by today's organizations: </vt:lpstr>
      <vt:lpstr>What is Competitive Advantage? </vt:lpstr>
      <vt:lpstr>Analyzing Your Organization's Competitive Advantage </vt:lpstr>
      <vt:lpstr>Assess Competitors and Other Types of Industries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14344 small_1</dc:title>
  <dc:creator>Windows User</dc:creator>
  <cp:lastModifiedBy>Windows User</cp:lastModifiedBy>
  <cp:revision>54</cp:revision>
  <dcterms:created xsi:type="dcterms:W3CDTF">2020-09-17T10:46:23Z</dcterms:created>
  <dcterms:modified xsi:type="dcterms:W3CDTF">2020-10-07T18:59:24Z</dcterms:modified>
</cp:coreProperties>
</file>